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8" r:id="rId2"/>
    <p:sldMasterId id="2147483977" r:id="rId3"/>
  </p:sldMasterIdLst>
  <p:notesMasterIdLst>
    <p:notesMasterId r:id="rId22"/>
  </p:notesMasterIdLst>
  <p:handoutMasterIdLst>
    <p:handoutMasterId r:id="rId23"/>
  </p:handoutMasterIdLst>
  <p:sldIdLst>
    <p:sldId id="2002" r:id="rId4"/>
    <p:sldId id="2003" r:id="rId5"/>
    <p:sldId id="2599" r:id="rId6"/>
    <p:sldId id="2005" r:id="rId7"/>
    <p:sldId id="2596" r:id="rId8"/>
    <p:sldId id="2006" r:id="rId9"/>
    <p:sldId id="2007" r:id="rId10"/>
    <p:sldId id="2008" r:id="rId11"/>
    <p:sldId id="2009" r:id="rId12"/>
    <p:sldId id="2597" r:id="rId13"/>
    <p:sldId id="2598" r:id="rId14"/>
    <p:sldId id="2600" r:id="rId15"/>
    <p:sldId id="2601" r:id="rId16"/>
    <p:sldId id="2602" r:id="rId17"/>
    <p:sldId id="2603" r:id="rId18"/>
    <p:sldId id="2604" r:id="rId19"/>
    <p:sldId id="2606" r:id="rId20"/>
    <p:sldId id="2607" r:id="rId21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1200"/>
    <a:srgbClr val="006A00"/>
    <a:srgbClr val="007300"/>
    <a:srgbClr val="007B00"/>
    <a:srgbClr val="005000"/>
    <a:srgbClr val="4C7430"/>
    <a:srgbClr val="D60000"/>
    <a:srgbClr val="2B3616"/>
    <a:srgbClr val="E1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164" autoAdjust="0"/>
    <p:restoredTop sz="94533" autoAdjust="0"/>
  </p:normalViewPr>
  <p:slideViewPr>
    <p:cSldViewPr snapToGrid="0">
      <p:cViewPr varScale="1">
        <p:scale>
          <a:sx n="71" d="100"/>
          <a:sy n="71" d="100"/>
        </p:scale>
        <p:origin x="8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51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9540"/>
    </p:cViewPr>
  </p:sorterViewPr>
  <p:notesViewPr>
    <p:cSldViewPr snapToGrid="0">
      <p:cViewPr varScale="1">
        <p:scale>
          <a:sx n="52" d="100"/>
          <a:sy n="52" d="100"/>
        </p:scale>
        <p:origin x="-2874" y="-96"/>
      </p:cViewPr>
      <p:guideLst>
        <p:guide orient="horz" pos="2928"/>
        <p:guide pos="216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4687F6F-C111-4E9D-9C5D-520185C0A48E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818939E-E126-457A-B7D5-434D1C4D6A2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8618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971A24F-4627-4778-86D3-A2815EE4429C}" type="datetimeFigureOut">
              <a:rPr lang="en-US"/>
              <a:pPr>
                <a:defRPr/>
              </a:pPr>
              <a:t>12/10/2015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n-U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U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9CFF23E-7650-4C47-9769-02AAC96CBF1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809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3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63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CO" altLang="es-CO" dirty="0" smtClean="0"/>
          </a:p>
        </p:txBody>
      </p:sp>
      <p:sp>
        <p:nvSpPr>
          <p:cNvPr id="86630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10D908-876F-4AD9-8193-095510B40C56}" type="slidenum">
              <a:rPr lang="es-CO" altLang="es-CO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403629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3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63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CO" altLang="es-CO" dirty="0" smtClean="0"/>
          </a:p>
        </p:txBody>
      </p:sp>
      <p:sp>
        <p:nvSpPr>
          <p:cNvPr id="86630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10D908-876F-4AD9-8193-095510B40C56}" type="slidenum">
              <a:rPr lang="es-CO" altLang="es-CO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763911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3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83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CO" altLang="es-CO" dirty="0" smtClean="0"/>
          </a:p>
        </p:txBody>
      </p:sp>
      <p:sp>
        <p:nvSpPr>
          <p:cNvPr id="8683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00B34D-B05A-47C1-833A-D8FB821D1FE1}" type="slidenum">
              <a:rPr lang="es-CO" altLang="es-CO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70091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894E7-F71E-4F58-BAA4-A6476D6D7B10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318BA-F628-47BC-993A-57FA234E1E5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544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01048-186E-4B28-966B-1A7E6E1739F2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AC26F-EA7E-481A-A087-6B1F2B723973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2806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FB6F9-5DDB-482B-BC2B-F78FFFE57CDA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0C15F-3327-4D1D-AB1D-F09CEC0CE44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7233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B9315-861E-4D65-81E9-0D5038597307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0FDFE-E37B-42CD-BED8-32A171FABDE1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462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2A006-B2E9-4BFC-89C9-278115CE5F8A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2C273-CEA3-439E-82A5-393A6D96060F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6195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C8BCE-1644-4797-9084-F410421F394A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0CFE4-CDE2-44AD-91C6-1A416F093CDB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91035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564E9-D6E9-4ECD-89A4-A0C8ECFF0831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C8D4F-D138-4BA6-B8A7-3686450C90C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9089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850C3-DAEC-445E-AE0E-AA2898B42EF8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81623-33EA-4D7B-9147-9C85097C1CCA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5079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AADDE-E04A-45EA-A12E-03B8BC851884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7A17A-670E-4FB1-B042-83EACF67FBD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58618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F26BB-D264-4081-A03C-AE9ABBADD5C4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01F6B-962C-492A-B829-AF40C42CB9C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5799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9E346-0487-40C1-A089-763425E1CF00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EE00-92FD-4540-AA15-B446C0BD719A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1705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90380-8EBC-4A3E-A410-E60D604BB600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CC40A-2883-46A9-8D77-CBA9F80AE3FB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73037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3A12B-1EFA-4748-90BD-AED2AA0F9212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E6C91-BF5B-4491-984E-D8853E939F33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23404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8E648-E542-487D-81D8-8214291C7BDA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7B1FF-1638-442C-930A-60EF1311ED1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49078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E5429-D109-4B8D-8150-9F990B41E6F5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2BD65-7562-4201-8463-6917833703B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72239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A6228EB-F4B7-4444-A9B8-AD8E0305FAB3}" type="datetimeFigureOut">
              <a:rPr lang="en-US"/>
              <a:pPr>
                <a:defRPr/>
              </a:pPr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5AAD9C-B1F3-4672-86A3-7A15819F54F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23644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A85475-F4C5-4FE0-BFD6-5CD707E5A463}" type="datetimeFigureOut">
              <a:rPr lang="en-US"/>
              <a:pPr>
                <a:defRPr/>
              </a:pPr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24C3C2F-701C-4D1C-8766-F4A93441C4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30297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7E1EB8-8709-4247-8640-185AC03F07B1}" type="datetimeFigureOut">
              <a:rPr lang="en-US"/>
              <a:pPr>
                <a:defRPr/>
              </a:pPr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F68E761-E3E6-4652-8107-08264372E4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3666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0158E4-9410-443A-B7D3-2926792DC865}" type="datetimeFigureOut">
              <a:rPr lang="en-US"/>
              <a:pPr>
                <a:defRPr/>
              </a:pPr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8896FE-3503-46FF-ABF0-B7ABAFC76BB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60671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A8737-F141-495B-96DC-E8CF6391DB2A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72741-1891-43C0-88A8-203A52074D13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4374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D33CD-5ACE-4E0F-9065-0222608A5AA7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2CC5-7C4F-427E-A80B-2B5A6FC61B8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2593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3C42D-46EC-4CDE-850B-C6BFC50BAA1B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79A19-7932-4E39-A71F-1680A7268D6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257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BA26F-9490-4185-8297-234A3DFDD1E9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96D0B-1097-478C-A819-FD654DBBE9F3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371159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2EA20-A2B6-49AD-AA22-B8610C337126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21D50-9167-411F-A5FD-0479710CB2D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8654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6C33C-B70F-4161-9957-9B1DF6731B08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1E899-1E50-4667-92AD-ECAF99BACB0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4823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41397-6C8D-4D04-9F34-35FBD703B102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E072F-D39B-418A-88AE-27FA3932247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39660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B80FE-67E4-4494-84D1-A68EAB48B360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C498-988A-46DD-A489-64ADE1A1FA99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44082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1BD5A-FD45-49BE-A547-FCDEC13B54A6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5F16E-F64D-4681-B853-3A34F7CB1746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9566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1D367-9A4A-4A34-935F-B11542953566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79779-C949-45F0-B925-B413847FCB9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24853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44D27-4D39-4719-A221-E4127A654318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26A1F-E302-44AD-9AF6-1434AE6FE97F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9924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5D10B-B9D0-42E5-8A7F-DA7F57ADB22F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27184-5666-46BA-946C-69DFD60F04E7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90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A0CAE-1BA4-4A70-94CC-FB04EAD607FF}" type="datetimeFigureOut">
              <a:rPr lang="en-US"/>
              <a:pPr>
                <a:defRPr/>
              </a:pPr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66499-EB73-48FC-87F6-D75367647DD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4435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E7E04-90F4-4C5D-9437-F04992F0AF14}" type="datetimeFigureOut">
              <a:rPr lang="en-US"/>
              <a:pPr>
                <a:defRPr/>
              </a:pPr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7259D-5DB6-4B33-865D-05C5A053A67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8707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EC12F-2626-4939-AB11-D7777615C62A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3A180-022F-4C01-B04E-59DCA80D22AC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00758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E93BB-DB88-4296-A47B-252BB9C0DCDE}" type="datetimeFigureOut">
              <a:rPr lang="en-US"/>
              <a:pPr>
                <a:defRPr/>
              </a:pPr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DAA46-33E5-4BD6-884B-C525553541D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4739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68FFC-3C2E-4B20-A2A4-5DD6C309CBF9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8EEF0-6AE5-4BAC-899C-F322972379B7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939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184150"/>
            <a:ext cx="2097087" cy="117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4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54032-84B2-41A9-B808-47BBC0D63493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143EA-961C-485D-98A8-F7BA110AB50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189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E05D0-105B-4FA5-B60C-72AD73F60A5A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881CC-DEED-42B2-A706-D84717610FB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071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997C6-A47D-49B4-8EDC-5C26AFDE6BA6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5FB3D-0B65-4452-93AE-4595753C19B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301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10673-CCA1-4D76-8B70-1217B8F93460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6A1F0-B9F0-411C-A4FF-545FF6078CB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9126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7088" cy="117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título del patrón</a:t>
            </a:r>
            <a:endParaRPr lang="es-CO" altLang="es-CO" smtClean="0"/>
          </a:p>
        </p:txBody>
      </p:sp>
      <p:sp>
        <p:nvSpPr>
          <p:cNvPr id="2052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texto del patrón</a:t>
            </a:r>
          </a:p>
          <a:p>
            <a:pPr lvl="1"/>
            <a:r>
              <a:rPr lang="es-ES" altLang="es-CO" smtClean="0"/>
              <a:t>Segundo nivel</a:t>
            </a:r>
          </a:p>
          <a:p>
            <a:pPr lvl="2"/>
            <a:r>
              <a:rPr lang="es-ES" altLang="es-CO" smtClean="0"/>
              <a:t>Tercer nivel</a:t>
            </a:r>
          </a:p>
          <a:p>
            <a:pPr lvl="3"/>
            <a:r>
              <a:rPr lang="es-ES" altLang="es-CO" smtClean="0"/>
              <a:t>Cuarto nivel</a:t>
            </a:r>
          </a:p>
          <a:p>
            <a:pPr lvl="4"/>
            <a:r>
              <a:rPr lang="es-ES" altLang="es-CO" smtClean="0"/>
              <a:t>Quinto nivel</a:t>
            </a:r>
            <a:endParaRPr lang="es-CO" alt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E72496-22E3-4E5E-8CA0-56984F50D58A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5BD6F9-4856-403E-B467-5CC0A3D86846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236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7088" cy="117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título del patrón</a:t>
            </a:r>
            <a:endParaRPr lang="es-CO" altLang="es-CO" smtClean="0"/>
          </a:p>
        </p:txBody>
      </p:sp>
      <p:sp>
        <p:nvSpPr>
          <p:cNvPr id="3076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texto del patrón</a:t>
            </a:r>
          </a:p>
          <a:p>
            <a:pPr lvl="1"/>
            <a:r>
              <a:rPr lang="es-ES" altLang="es-CO" smtClean="0"/>
              <a:t>Segundo nivel</a:t>
            </a:r>
          </a:p>
          <a:p>
            <a:pPr lvl="2"/>
            <a:r>
              <a:rPr lang="es-ES" altLang="es-CO" smtClean="0"/>
              <a:t>Tercer nivel</a:t>
            </a:r>
          </a:p>
          <a:p>
            <a:pPr lvl="3"/>
            <a:r>
              <a:rPr lang="es-ES" altLang="es-CO" smtClean="0"/>
              <a:t>Cuarto nivel</a:t>
            </a:r>
          </a:p>
          <a:p>
            <a:pPr lvl="4"/>
            <a:r>
              <a:rPr lang="es-ES" altLang="es-CO" smtClean="0"/>
              <a:t>Quinto nivel</a:t>
            </a:r>
            <a:endParaRPr lang="es-CO" alt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820F86-D9A9-4A3B-BBCA-7BDB349B98DE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9A53CC-159A-46D6-9FDC-3DBFCE2571BC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1" r:id="rId2"/>
    <p:sldLayoutId id="2147484192" r:id="rId3"/>
    <p:sldLayoutId id="2147484193" r:id="rId4"/>
    <p:sldLayoutId id="2147484194" r:id="rId5"/>
    <p:sldLayoutId id="2147484195" r:id="rId6"/>
    <p:sldLayoutId id="2147484196" r:id="rId7"/>
    <p:sldLayoutId id="2147484197" r:id="rId8"/>
    <p:sldLayoutId id="2147484198" r:id="rId9"/>
    <p:sldLayoutId id="2147484199" r:id="rId10"/>
    <p:sldLayoutId id="2147484200" r:id="rId11"/>
    <p:sldLayoutId id="2147484239" r:id="rId12"/>
    <p:sldLayoutId id="2147484240" r:id="rId13"/>
    <p:sldLayoutId id="2147484248" r:id="rId14"/>
    <p:sldLayoutId id="2147484258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título del patrón</a:t>
            </a:r>
            <a:endParaRPr lang="es-CO" altLang="es-CO" smtClean="0"/>
          </a:p>
        </p:txBody>
      </p:sp>
      <p:sp>
        <p:nvSpPr>
          <p:cNvPr id="614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texto del patrón</a:t>
            </a:r>
          </a:p>
          <a:p>
            <a:pPr lvl="1"/>
            <a:r>
              <a:rPr lang="es-ES" altLang="es-CO" smtClean="0"/>
              <a:t>Segundo nivel</a:t>
            </a:r>
          </a:p>
          <a:p>
            <a:pPr lvl="2"/>
            <a:r>
              <a:rPr lang="es-ES" altLang="es-CO" smtClean="0"/>
              <a:t>Tercer nivel</a:t>
            </a:r>
          </a:p>
          <a:p>
            <a:pPr lvl="3"/>
            <a:r>
              <a:rPr lang="es-ES" altLang="es-CO" smtClean="0"/>
              <a:t>Cuarto nivel</a:t>
            </a:r>
          </a:p>
          <a:p>
            <a:pPr lvl="4"/>
            <a:r>
              <a:rPr lang="es-ES" altLang="es-CO" smtClean="0"/>
              <a:t>Quinto nivel</a:t>
            </a:r>
            <a:endParaRPr lang="es-CO" alt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937AB6-E774-4BE0-A6E3-126ADE3E5552}" type="datetimeFigureOut">
              <a:rPr lang="es-CO"/>
              <a:pPr>
                <a:defRPr/>
              </a:pPr>
              <a:t>10/12/2015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8A9F88-1C1E-45A5-8534-124C8C2EFD11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  <p:sldLayoutId id="2147484226" r:id="rId4"/>
    <p:sldLayoutId id="2147484227" r:id="rId5"/>
    <p:sldLayoutId id="2147484228" r:id="rId6"/>
    <p:sldLayoutId id="2147484229" r:id="rId7"/>
    <p:sldLayoutId id="2147484230" r:id="rId8"/>
    <p:sldLayoutId id="2147484231" r:id="rId9"/>
    <p:sldLayoutId id="2147484232" r:id="rId10"/>
    <p:sldLayoutId id="2147484233" r:id="rId11"/>
    <p:sldLayoutId id="2147484385" r:id="rId12"/>
    <p:sldLayoutId id="2147484393" r:id="rId13"/>
    <p:sldLayoutId id="2147484394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700" name="CuadroTexto 6"/>
          <p:cNvSpPr txBox="1">
            <a:spLocks noChangeArrowheads="1"/>
          </p:cNvSpPr>
          <p:nvPr/>
        </p:nvSpPr>
        <p:spPr bwMode="auto">
          <a:xfrm>
            <a:off x="2331860" y="3306909"/>
            <a:ext cx="483168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7200" dirty="0" smtClean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Proyecto</a:t>
            </a:r>
          </a:p>
          <a:p>
            <a:pPr algn="ctr"/>
            <a:r>
              <a:rPr lang="es-ES" altLang="es-CO" sz="7200" dirty="0" smtClean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de Becas</a:t>
            </a:r>
            <a:endParaRPr lang="es-ES" altLang="es-CO" sz="7200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/>
          <p:cNvSpPr txBox="1">
            <a:spLocks noChangeArrowheads="1"/>
          </p:cNvSpPr>
          <p:nvPr/>
        </p:nvSpPr>
        <p:spPr bwMode="auto">
          <a:xfrm>
            <a:off x="4181257" y="1695459"/>
            <a:ext cx="4962743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itchFamily="34" charset="0"/>
              <a:buNone/>
            </a:pPr>
            <a:r>
              <a:rPr lang="es-CO" altLang="es-CO" sz="2400" dirty="0" smtClean="0">
                <a:latin typeface="+mn-lt"/>
                <a:ea typeface="Bangla MN"/>
                <a:cs typeface="Bangla MN"/>
              </a:rPr>
              <a:t>Doctorado </a:t>
            </a:r>
            <a:r>
              <a:rPr lang="es-CO" altLang="es-CO" sz="2400" dirty="0">
                <a:latin typeface="+mn-lt"/>
                <a:ea typeface="Bangla MN"/>
                <a:cs typeface="Bangla MN"/>
              </a:rPr>
              <a:t>en Psicología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Universidad Autónoma de 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Madrid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España</a:t>
            </a:r>
          </a:p>
        </p:txBody>
      </p:sp>
      <p:sp>
        <p:nvSpPr>
          <p:cNvPr id="3" name="CuadroTexto 16"/>
          <p:cNvSpPr txBox="1">
            <a:spLocks noChangeArrowheads="1"/>
          </p:cNvSpPr>
          <p:nvPr/>
        </p:nvSpPr>
        <p:spPr bwMode="auto">
          <a:xfrm>
            <a:off x="3853834" y="4185574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CO" altLang="es-CO" sz="2400" dirty="0" smtClean="0">
                <a:latin typeface="+mn-lt"/>
                <a:ea typeface="Bangla MN"/>
                <a:cs typeface="Bangla MN"/>
              </a:rPr>
              <a:t>Doctorado </a:t>
            </a:r>
            <a:r>
              <a:rPr lang="es-CO" altLang="es-CO" sz="2400" dirty="0">
                <a:latin typeface="+mn-lt"/>
                <a:ea typeface="Bangla MN"/>
                <a:cs typeface="Bangla MN"/>
              </a:rPr>
              <a:t>en Ingeniería del Agua y Medioambiental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Politécnico de 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Valencia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España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01" y="128818"/>
            <a:ext cx="2537572" cy="322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0"/>
          <a:stretch/>
        </p:blipFill>
        <p:spPr bwMode="auto">
          <a:xfrm>
            <a:off x="1006102" y="3428144"/>
            <a:ext cx="2537572" cy="292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5107324" y="1087069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Carolina Cárcamo V.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245545" y="3607190"/>
            <a:ext cx="2566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Oscar Coronado H.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801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/>
          <p:cNvSpPr txBox="1">
            <a:spLocks noChangeArrowheads="1"/>
          </p:cNvSpPr>
          <p:nvPr/>
        </p:nvSpPr>
        <p:spPr bwMode="auto">
          <a:xfrm>
            <a:off x="3853835" y="1695459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Maestría </a:t>
            </a:r>
            <a:r>
              <a:rPr lang="es-ES" altLang="es-CO" sz="2400" dirty="0">
                <a:latin typeface="+mn-lt"/>
                <a:ea typeface="Bangla MN"/>
                <a:cs typeface="Bangla MN"/>
              </a:rPr>
              <a:t>en Ingeniería Naval y Oceánica </a:t>
            </a:r>
            <a:endParaRPr lang="es-ES" altLang="es-CO" sz="2400" dirty="0" smtClean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 err="1" smtClean="0">
                <a:latin typeface="+mn-lt"/>
                <a:ea typeface="Bangla MN"/>
                <a:cs typeface="Bangla MN"/>
              </a:rPr>
              <a:t>Escola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 Politécnica de la Universidad de São Paulo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Brasil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943756" y="3876955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 smtClean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Henry González Doria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61" y="354922"/>
            <a:ext cx="2182648" cy="2910197"/>
          </a:xfrm>
          <a:prstGeom prst="rect">
            <a:avLst/>
          </a:prstGeom>
        </p:spPr>
      </p:pic>
      <p:pic>
        <p:nvPicPr>
          <p:cNvPr id="7" name="Imagen 6" descr="C:\Users\Jorge\AppData\Local\Temp\CARTILLA BENEFICIAROS BOLÍVAR_page51_image37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50"/>
          <a:stretch/>
        </p:blipFill>
        <p:spPr bwMode="auto">
          <a:xfrm>
            <a:off x="1126262" y="3876955"/>
            <a:ext cx="220861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5 Rectángulo"/>
          <p:cNvSpPr/>
          <p:nvPr/>
        </p:nvSpPr>
        <p:spPr>
          <a:xfrm>
            <a:off x="5096155" y="1090289"/>
            <a:ext cx="31103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César David Llanos Rodríguez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12" name="CuadroTexto 16"/>
          <p:cNvSpPr txBox="1">
            <a:spLocks noChangeArrowheads="1"/>
          </p:cNvSpPr>
          <p:nvPr/>
        </p:nvSpPr>
        <p:spPr bwMode="auto">
          <a:xfrm>
            <a:off x="3966145" y="4377318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Doctorado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Ciencias Sociales y Humanas Universidad Javeriana </a:t>
            </a:r>
            <a:endParaRPr lang="es-ES" altLang="es-CO" sz="2400" dirty="0" smtClean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Colombia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</p:txBody>
      </p:sp>
    </p:spTree>
    <p:extLst>
      <p:ext uri="{BB962C8B-B14F-4D97-AF65-F5344CB8AC3E}">
        <p14:creationId xmlns:p14="http://schemas.microsoft.com/office/powerpoint/2010/main" val="76580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/>
          <p:cNvSpPr txBox="1">
            <a:spLocks noChangeArrowheads="1"/>
          </p:cNvSpPr>
          <p:nvPr/>
        </p:nvSpPr>
        <p:spPr bwMode="auto">
          <a:xfrm>
            <a:off x="3853835" y="1864109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Doctorado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Ingeniería Química Universidad Industrial de Santander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Colombia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943756" y="3876955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Luis Álvarez Quintero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  <p:sp>
        <p:nvSpPr>
          <p:cNvPr id="11" name="5 Rectángulo"/>
          <p:cNvSpPr/>
          <p:nvPr/>
        </p:nvSpPr>
        <p:spPr>
          <a:xfrm>
            <a:off x="5096155" y="1090289"/>
            <a:ext cx="31103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María I. Jaramillo Gutiérrez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12" name="CuadroTexto 16"/>
          <p:cNvSpPr txBox="1">
            <a:spLocks noChangeArrowheads="1"/>
          </p:cNvSpPr>
          <p:nvPr/>
        </p:nvSpPr>
        <p:spPr bwMode="auto">
          <a:xfrm>
            <a:off x="3966145" y="4377318"/>
            <a:ext cx="52901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Maestría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Ingeniería Civil Universidad de New York Estados Unidos</a:t>
            </a:r>
          </a:p>
        </p:txBody>
      </p:sp>
      <p:pic>
        <p:nvPicPr>
          <p:cNvPr id="10" name="Imagen 9" descr="C:\Users\Jorge\AppData\Local\Temp\CARTILLA BENEFICIAROS BOLÍVAR_page51_image3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7" r="6943"/>
          <a:stretch/>
        </p:blipFill>
        <p:spPr bwMode="auto">
          <a:xfrm>
            <a:off x="1126262" y="425697"/>
            <a:ext cx="2208610" cy="2539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n 12" descr="C:\Users\Jorge\AppData\Local\Temp\CARTILLA BENEFICIAROS BOLÍVAR_page51_image4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7"/>
          <a:stretch/>
        </p:blipFill>
        <p:spPr bwMode="auto">
          <a:xfrm>
            <a:off x="1126262" y="3500122"/>
            <a:ext cx="2208610" cy="2690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099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/>
          <p:cNvSpPr txBox="1">
            <a:spLocks noChangeArrowheads="1"/>
          </p:cNvSpPr>
          <p:nvPr/>
        </p:nvSpPr>
        <p:spPr bwMode="auto">
          <a:xfrm>
            <a:off x="3853835" y="1864109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Maestría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Ingeniera Biológica y Ambiental Universidad </a:t>
            </a:r>
            <a:r>
              <a:rPr lang="es-ES" altLang="es-CO" sz="2400" dirty="0" err="1">
                <a:latin typeface="+mn-lt"/>
                <a:ea typeface="Bangla MN"/>
                <a:cs typeface="Bangla MN"/>
              </a:rPr>
              <a:t>Áutonoma</a:t>
            </a:r>
            <a:r>
              <a:rPr lang="es-ES" altLang="es-CO" sz="2400" dirty="0">
                <a:latin typeface="+mn-lt"/>
                <a:ea typeface="Bangla MN"/>
                <a:cs typeface="Bangla MN"/>
              </a:rPr>
              <a:t> de Barcelona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España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943756" y="3876955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María Angélica </a:t>
            </a:r>
            <a:r>
              <a:rPr lang="es-ES" altLang="es-CO" sz="2400" b="1" dirty="0" err="1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Brieva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  <p:sp>
        <p:nvSpPr>
          <p:cNvPr id="11" name="5 Rectángulo"/>
          <p:cNvSpPr/>
          <p:nvPr/>
        </p:nvSpPr>
        <p:spPr>
          <a:xfrm>
            <a:off x="5096155" y="1090289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David Cueto Ferreira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12" name="CuadroTexto 16"/>
          <p:cNvSpPr txBox="1">
            <a:spLocks noChangeArrowheads="1"/>
          </p:cNvSpPr>
          <p:nvPr/>
        </p:nvSpPr>
        <p:spPr bwMode="auto">
          <a:xfrm>
            <a:off x="3966145" y="4377318"/>
            <a:ext cx="52901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Maestría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Ingeniera Sanitaria Universidad de Buenos Aires Argentina</a:t>
            </a:r>
          </a:p>
        </p:txBody>
      </p:sp>
      <p:pic>
        <p:nvPicPr>
          <p:cNvPr id="14" name="Imagen 13" descr="C:\Users\Jorge\AppData\Local\Temp\CARTILLA BENEFICIAROS BOLÍVAR_page51_image5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1" r="8111"/>
          <a:stretch/>
        </p:blipFill>
        <p:spPr bwMode="auto">
          <a:xfrm>
            <a:off x="1126677" y="447241"/>
            <a:ext cx="2232212" cy="242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 descr="C:\Users\Jorge\AppData\Local\Temp\CARTILLA BENEFICIAROS BOLÍVAR_page51_image55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6" r="20074"/>
          <a:stretch/>
        </p:blipFill>
        <p:spPr bwMode="auto">
          <a:xfrm>
            <a:off x="1126677" y="3433768"/>
            <a:ext cx="2232212" cy="2802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884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/>
          <p:cNvSpPr txBox="1">
            <a:spLocks noChangeArrowheads="1"/>
          </p:cNvSpPr>
          <p:nvPr/>
        </p:nvSpPr>
        <p:spPr bwMode="auto">
          <a:xfrm>
            <a:off x="3853835" y="1864109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Doctorado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Biología Celular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París 7- Denis Diderot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Francia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791357" y="3876955"/>
            <a:ext cx="34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Luis Alberto Jerez  Zurita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  <p:sp>
        <p:nvSpPr>
          <p:cNvPr id="11" name="5 Rectángulo"/>
          <p:cNvSpPr/>
          <p:nvPr/>
        </p:nvSpPr>
        <p:spPr>
          <a:xfrm>
            <a:off x="5096155" y="1090289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Víctor Hugo </a:t>
            </a:r>
            <a:r>
              <a:rPr lang="es-ES" altLang="es-CO" sz="2400" b="1" dirty="0" err="1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Simancas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12" name="CuadroTexto 16"/>
          <p:cNvSpPr txBox="1">
            <a:spLocks noChangeArrowheads="1"/>
          </p:cNvSpPr>
          <p:nvPr/>
        </p:nvSpPr>
        <p:spPr bwMode="auto">
          <a:xfrm>
            <a:off x="3966145" y="4377318"/>
            <a:ext cx="52901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Maestría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Composición Musical Universidad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EAFIT Colombia</a:t>
            </a:r>
          </a:p>
        </p:txBody>
      </p:sp>
      <p:pic>
        <p:nvPicPr>
          <p:cNvPr id="10" name="Imagen 9" descr="C:\Users\Jorge\AppData\Local\Temp\CARTILLA BENEFICIAROS BOLÍVAR_page51_image5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60" y="976319"/>
            <a:ext cx="2371725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n 12" descr="C:\Users\Jorge\AppData\Local\Temp\CARTILLA BENEFICIAROS BOLÍVAR_page51_image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978" y="3672557"/>
            <a:ext cx="1764087" cy="2609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520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/>
          <p:cNvSpPr txBox="1">
            <a:spLocks noChangeArrowheads="1"/>
          </p:cNvSpPr>
          <p:nvPr/>
        </p:nvSpPr>
        <p:spPr bwMode="auto">
          <a:xfrm>
            <a:off x="3853835" y="1864109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Maestría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Recursos Minerales Universidad de Barcelona </a:t>
            </a:r>
            <a:endParaRPr lang="es-ES" altLang="es-CO" sz="2400" dirty="0" smtClean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España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791357" y="3876955"/>
            <a:ext cx="34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 err="1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Grabiela</a:t>
            </a:r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 Salas </a:t>
            </a:r>
            <a:r>
              <a:rPr lang="es-ES" altLang="es-CO" sz="2400" b="1" dirty="0" err="1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Berrrocal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  <p:sp>
        <p:nvSpPr>
          <p:cNvPr id="11" name="5 Rectángulo"/>
          <p:cNvSpPr/>
          <p:nvPr/>
        </p:nvSpPr>
        <p:spPr>
          <a:xfrm>
            <a:off x="5096155" y="1090289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 smtClean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Hugo </a:t>
            </a:r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de la </a:t>
            </a:r>
            <a:r>
              <a:rPr lang="es-ES" altLang="es-CO" sz="2400" b="1" dirty="0" err="1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Espriella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12" name="CuadroTexto 16"/>
          <p:cNvSpPr txBox="1">
            <a:spLocks noChangeArrowheads="1"/>
          </p:cNvSpPr>
          <p:nvPr/>
        </p:nvSpPr>
        <p:spPr bwMode="auto">
          <a:xfrm>
            <a:off x="3966145" y="4377318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s-CO" sz="2400" dirty="0">
                <a:latin typeface="+mn-lt"/>
                <a:ea typeface="Bangla MN"/>
                <a:cs typeface="Bangla MN"/>
              </a:rPr>
              <a:t>Maestría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es-CO" sz="2400" dirty="0">
                <a:latin typeface="+mn-lt"/>
                <a:ea typeface="Bangla MN"/>
                <a:cs typeface="Bangla MN"/>
              </a:rPr>
              <a:t>Marine Engineering University College London </a:t>
            </a:r>
            <a:endParaRPr lang="en-US" altLang="es-CO" sz="2400" dirty="0" smtClean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s-CO" sz="2400" dirty="0" err="1" smtClean="0">
                <a:latin typeface="+mn-lt"/>
                <a:ea typeface="Bangla MN"/>
                <a:cs typeface="Bangla MN"/>
              </a:rPr>
              <a:t>Inglaterra</a:t>
            </a:r>
            <a:endParaRPr lang="en-US" altLang="es-CO" sz="2400" dirty="0">
              <a:latin typeface="+mn-lt"/>
              <a:ea typeface="Bangla MN"/>
              <a:cs typeface="Bangla MN"/>
            </a:endParaRPr>
          </a:p>
        </p:txBody>
      </p:sp>
      <p:pic>
        <p:nvPicPr>
          <p:cNvPr id="14" name="Imagen 13" descr="C:\Users\Jorge\AppData\Local\Temp\CARTILLA BENEFICIAROS BOLÍVAR_page51_image6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671" y="816570"/>
            <a:ext cx="2552700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 descr="C:\Users\Jorge\AppData\Local\Temp\CARTILLA BENEFICIAROS BOLÍVAR_page51_image6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74" y="3745924"/>
            <a:ext cx="3314700" cy="2238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098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/>
          <p:cNvSpPr txBox="1">
            <a:spLocks noChangeArrowheads="1"/>
          </p:cNvSpPr>
          <p:nvPr/>
        </p:nvSpPr>
        <p:spPr bwMode="auto">
          <a:xfrm>
            <a:off x="3765176" y="1603958"/>
            <a:ext cx="53788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Doctorado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Comunicación Audiovisual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Universidad Complutense 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de Madrid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España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791357" y="3876955"/>
            <a:ext cx="34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 smtClean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Jose Marcelo Torres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  <p:sp>
        <p:nvSpPr>
          <p:cNvPr id="11" name="5 Rectángulo"/>
          <p:cNvSpPr/>
          <p:nvPr/>
        </p:nvSpPr>
        <p:spPr>
          <a:xfrm>
            <a:off x="5096155" y="1090289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 smtClean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Gina Romero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12" name="CuadroTexto 16"/>
          <p:cNvSpPr txBox="1">
            <a:spLocks noChangeArrowheads="1"/>
          </p:cNvSpPr>
          <p:nvPr/>
        </p:nvSpPr>
        <p:spPr bwMode="auto">
          <a:xfrm>
            <a:off x="3966145" y="4377318"/>
            <a:ext cx="52901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Doctorado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Estudios Políticos Universidad Externado Colombia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t="13673" r="29485"/>
          <a:stretch/>
        </p:blipFill>
        <p:spPr>
          <a:xfrm>
            <a:off x="1102657" y="353395"/>
            <a:ext cx="2407025" cy="318955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57" y="3716355"/>
            <a:ext cx="2407025" cy="253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/>
          <p:cNvSpPr txBox="1">
            <a:spLocks noChangeArrowheads="1"/>
          </p:cNvSpPr>
          <p:nvPr/>
        </p:nvSpPr>
        <p:spPr bwMode="auto">
          <a:xfrm>
            <a:off x="3765176" y="1603958"/>
            <a:ext cx="53788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Doctorado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Ingeniería - Energía Universidad Nacional Autónoma de México (UNAM) </a:t>
            </a:r>
            <a:endParaRPr lang="es-ES" altLang="es-CO" sz="2400" dirty="0" smtClean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México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791357" y="3876955"/>
            <a:ext cx="3415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Jorge Darío </a:t>
            </a:r>
            <a:r>
              <a:rPr lang="es-ES" altLang="es-CO" sz="2400" b="1" dirty="0" err="1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Mendez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  <p:sp>
        <p:nvSpPr>
          <p:cNvPr id="11" name="5 Rectángulo"/>
          <p:cNvSpPr/>
          <p:nvPr/>
        </p:nvSpPr>
        <p:spPr>
          <a:xfrm>
            <a:off x="4948238" y="1090289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Argemiro Palencia Díaz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12" name="CuadroTexto 16"/>
          <p:cNvSpPr txBox="1">
            <a:spLocks noChangeArrowheads="1"/>
          </p:cNvSpPr>
          <p:nvPr/>
        </p:nvSpPr>
        <p:spPr bwMode="auto">
          <a:xfrm>
            <a:off x="3966145" y="4377318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Maestría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Ingeniería 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Química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Universidad Autónoma de Madrid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España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3" r="24798"/>
          <a:stretch/>
        </p:blipFill>
        <p:spPr>
          <a:xfrm>
            <a:off x="941294" y="353395"/>
            <a:ext cx="2568388" cy="311149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5" b="1828"/>
          <a:stretch/>
        </p:blipFill>
        <p:spPr>
          <a:xfrm>
            <a:off x="731578" y="3684494"/>
            <a:ext cx="3033598" cy="260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6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6"/>
          <p:cNvSpPr txBox="1">
            <a:spLocks noChangeArrowheads="1"/>
          </p:cNvSpPr>
          <p:nvPr/>
        </p:nvSpPr>
        <p:spPr bwMode="auto">
          <a:xfrm>
            <a:off x="3765176" y="1603958"/>
            <a:ext cx="53788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Doctorado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Ingeniería Química Universidad Complutense de Madrid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España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791356" y="3876955"/>
            <a:ext cx="36168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 smtClean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Jorge Alberto Castro Puello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  <p:sp>
        <p:nvSpPr>
          <p:cNvPr id="11" name="5 Rectángulo"/>
          <p:cNvSpPr/>
          <p:nvPr/>
        </p:nvSpPr>
        <p:spPr>
          <a:xfrm>
            <a:off x="4948238" y="1090289"/>
            <a:ext cx="3110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Diego Felipe  Tirado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12" name="CuadroTexto 16"/>
          <p:cNvSpPr txBox="1">
            <a:spLocks noChangeArrowheads="1"/>
          </p:cNvSpPr>
          <p:nvPr/>
        </p:nvSpPr>
        <p:spPr bwMode="auto">
          <a:xfrm>
            <a:off x="3966145" y="4377318"/>
            <a:ext cx="5290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Doctorado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Economía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Universidad 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de los Andes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Colombia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2" r="22822"/>
          <a:stretch/>
        </p:blipFill>
        <p:spPr>
          <a:xfrm>
            <a:off x="1021976" y="353395"/>
            <a:ext cx="3186954" cy="27833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1" t="22539" r="7263" b="50278"/>
          <a:stretch/>
        </p:blipFill>
        <p:spPr>
          <a:xfrm>
            <a:off x="1129553" y="3382353"/>
            <a:ext cx="3079377" cy="286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6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2" name="1 Rectángulo"/>
          <p:cNvSpPr>
            <a:spLocks noChangeArrowheads="1"/>
          </p:cNvSpPr>
          <p:nvPr/>
        </p:nvSpPr>
        <p:spPr bwMode="auto">
          <a:xfrm>
            <a:off x="5337641" y="1460468"/>
            <a:ext cx="348189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2800" b="1" dirty="0">
                <a:solidFill>
                  <a:srgbClr val="008000"/>
                </a:solidFill>
                <a:latin typeface="+mn-lt"/>
                <a:ea typeface="MS PGothic" pitchFamily="34" charset="-128"/>
                <a:cs typeface="Bangla MN"/>
              </a:rPr>
              <a:t>60 </a:t>
            </a:r>
            <a:r>
              <a:rPr lang="es-CO" altLang="es-CO" sz="2400" dirty="0">
                <a:latin typeface="+mn-lt"/>
                <a:ea typeface="MS PGothic" pitchFamily="34" charset="-128"/>
                <a:cs typeface="Bangla MN"/>
              </a:rPr>
              <a:t>Becas</a:t>
            </a:r>
            <a:r>
              <a:rPr lang="es-CO" altLang="es-CO" b="1" dirty="0">
                <a:solidFill>
                  <a:srgbClr val="008000"/>
                </a:solidFill>
                <a:latin typeface="+mn-lt"/>
                <a:ea typeface="MS PGothic" pitchFamily="34" charset="-128"/>
                <a:cs typeface="Bangla MN"/>
              </a:rPr>
              <a:t> </a:t>
            </a:r>
            <a:r>
              <a:rPr lang="es-CO" altLang="es-CO" sz="2800" b="1" dirty="0">
                <a:solidFill>
                  <a:srgbClr val="008000"/>
                </a:solidFill>
                <a:latin typeface="+mn-lt"/>
                <a:ea typeface="MS PGothic" pitchFamily="34" charset="-128"/>
                <a:cs typeface="Bangla MN"/>
              </a:rPr>
              <a:t>Doctorales</a:t>
            </a:r>
            <a:endParaRPr lang="es-CO" altLang="es-CO" b="1" dirty="0">
              <a:solidFill>
                <a:srgbClr val="008000"/>
              </a:solidFill>
              <a:latin typeface="+mn-lt"/>
              <a:ea typeface="MS PGothic" pitchFamily="34" charset="-128"/>
              <a:cs typeface="Bangla MN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2800" b="1" dirty="0">
                <a:solidFill>
                  <a:srgbClr val="008000"/>
                </a:solidFill>
                <a:latin typeface="+mn-lt"/>
                <a:ea typeface="MS PGothic" pitchFamily="34" charset="-128"/>
                <a:cs typeface="Bangla MN"/>
              </a:rPr>
              <a:t>20 </a:t>
            </a:r>
            <a:r>
              <a:rPr lang="es-CO" altLang="es-CO" sz="2400" dirty="0">
                <a:latin typeface="+mn-lt"/>
                <a:ea typeface="MS PGothic" pitchFamily="34" charset="-128"/>
                <a:cs typeface="Bangla MN"/>
              </a:rPr>
              <a:t>Becas</a:t>
            </a:r>
            <a:r>
              <a:rPr lang="es-CO" altLang="es-CO" sz="4000" b="1" dirty="0">
                <a:solidFill>
                  <a:srgbClr val="008000"/>
                </a:solidFill>
                <a:latin typeface="+mn-lt"/>
                <a:ea typeface="MS PGothic" pitchFamily="34" charset="-128"/>
                <a:cs typeface="Bangla MN"/>
              </a:rPr>
              <a:t> </a:t>
            </a:r>
            <a:r>
              <a:rPr lang="es-CO" altLang="es-CO" sz="2800" b="1" dirty="0">
                <a:solidFill>
                  <a:srgbClr val="008000"/>
                </a:solidFill>
                <a:latin typeface="+mn-lt"/>
                <a:ea typeface="MS PGothic" pitchFamily="34" charset="-128"/>
                <a:cs typeface="Bangla MN"/>
              </a:rPr>
              <a:t>Maestría</a:t>
            </a:r>
            <a:endParaRPr lang="es-CO" altLang="es-CO" b="1" dirty="0">
              <a:solidFill>
                <a:srgbClr val="008000"/>
              </a:solidFill>
              <a:latin typeface="+mn-lt"/>
              <a:ea typeface="MS PGothic" pitchFamily="34" charset="-128"/>
              <a:cs typeface="Bangla MN"/>
            </a:endParaRPr>
          </a:p>
        </p:txBody>
      </p:sp>
      <p:grpSp>
        <p:nvGrpSpPr>
          <p:cNvPr id="542723" name="10 Grupo"/>
          <p:cNvGrpSpPr>
            <a:grpSpLocks/>
          </p:cNvGrpSpPr>
          <p:nvPr/>
        </p:nvGrpSpPr>
        <p:grpSpPr bwMode="auto">
          <a:xfrm>
            <a:off x="5236139" y="2980357"/>
            <a:ext cx="3684896" cy="646112"/>
            <a:chOff x="5654067" y="1831634"/>
            <a:chExt cx="3483250" cy="589885"/>
          </a:xfrm>
        </p:grpSpPr>
        <p:sp>
          <p:nvSpPr>
            <p:cNvPr id="8" name="11 Rectángulo redondeado"/>
            <p:cNvSpPr/>
            <p:nvPr/>
          </p:nvSpPr>
          <p:spPr>
            <a:xfrm>
              <a:off x="5732327" y="1831634"/>
              <a:ext cx="3326729" cy="589885"/>
            </a:xfrm>
            <a:prstGeom prst="round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>
                <a:cs typeface="Bangla MN"/>
              </a:endParaRPr>
            </a:p>
          </p:txBody>
        </p:sp>
        <p:sp>
          <p:nvSpPr>
            <p:cNvPr id="542729" name="12 CuadroTexto"/>
            <p:cNvSpPr txBox="1">
              <a:spLocks noChangeArrowheads="1"/>
            </p:cNvSpPr>
            <p:nvPr/>
          </p:nvSpPr>
          <p:spPr bwMode="auto">
            <a:xfrm>
              <a:off x="5654067" y="1834715"/>
              <a:ext cx="3483250" cy="534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s-CO" altLang="es-CO">
                  <a:solidFill>
                    <a:schemeClr val="bg1"/>
                  </a:solidFill>
                  <a:latin typeface="+mn-lt"/>
                  <a:ea typeface="Bangla MN"/>
                  <a:cs typeface="Bangla MN"/>
                </a:rPr>
                <a:t>$36.370 millones</a:t>
              </a:r>
            </a:p>
          </p:txBody>
        </p:sp>
      </p:grpSp>
      <p:grpSp>
        <p:nvGrpSpPr>
          <p:cNvPr id="542724" name="Agrupar 9"/>
          <p:cNvGrpSpPr>
            <a:grpSpLocks/>
          </p:cNvGrpSpPr>
          <p:nvPr/>
        </p:nvGrpSpPr>
        <p:grpSpPr bwMode="auto">
          <a:xfrm>
            <a:off x="6084520" y="4223941"/>
            <a:ext cx="1692275" cy="762000"/>
            <a:chOff x="276502" y="4827266"/>
            <a:chExt cx="1152525" cy="760651"/>
          </a:xfrm>
        </p:grpSpPr>
        <p:pic>
          <p:nvPicPr>
            <p:cNvPr id="7" name="Imagen 10" descr="Untitled-1-01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6502" y="4827266"/>
              <a:ext cx="1152525" cy="754312"/>
            </a:xfrm>
            <a:prstGeom prst="rect">
              <a:avLst/>
            </a:prstGeom>
            <a:noFill/>
            <a:ln>
              <a:noFill/>
            </a:ln>
            <a:effectLst>
              <a:outerShdw blurRad="63500" dist="139700" dir="2700000" algn="tl" rotWithShape="0">
                <a:srgbClr val="333333">
                  <a:alpha val="64998"/>
                </a:srgbClr>
              </a:outerShdw>
            </a:effectLst>
            <a:extLst/>
          </p:spPr>
        </p:pic>
        <p:sp>
          <p:nvSpPr>
            <p:cNvPr id="9" name="3 CuadroTexto"/>
            <p:cNvSpPr txBox="1">
              <a:spLocks noChangeArrowheads="1"/>
            </p:cNvSpPr>
            <p:nvPr/>
          </p:nvSpPr>
          <p:spPr bwMode="auto">
            <a:xfrm rot="21554761">
              <a:off x="381376" y="4881145"/>
              <a:ext cx="1047651" cy="70677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CO" sz="2000" b="1" dirty="0" smtClean="0">
                  <a:latin typeface="+mn-lt"/>
                  <a:cs typeface="Bebas Neue" charset="0"/>
                </a:rPr>
                <a:t>52%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2000" b="1" dirty="0" smtClean="0">
                  <a:latin typeface="+mn-lt"/>
                  <a:cs typeface="Bebas Neue" charset="0"/>
                </a:rPr>
                <a:t>Avance</a:t>
              </a:r>
              <a:endParaRPr lang="es-CO" sz="1800" b="1" dirty="0" smtClean="0">
                <a:latin typeface="+mn-lt"/>
                <a:cs typeface="Bebas Neue" charset="0"/>
              </a:endParaRPr>
            </a:p>
          </p:txBody>
        </p:sp>
      </p:grpSp>
      <p:pic>
        <p:nvPicPr>
          <p:cNvPr id="542730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79"/>
          <a:stretch/>
        </p:blipFill>
        <p:spPr bwMode="auto">
          <a:xfrm>
            <a:off x="188413" y="1281048"/>
            <a:ext cx="4889017" cy="391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441889"/>
              </p:ext>
            </p:extLst>
          </p:nvPr>
        </p:nvGraphicFramePr>
        <p:xfrm>
          <a:off x="309282" y="1385046"/>
          <a:ext cx="8377518" cy="4043364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4276661">
                  <a:extLst>
                    <a:ext uri="{9D8B030D-6E8A-4147-A177-3AD203B41FA5}">
                      <a16:colId xmlns:a16="http://schemas.microsoft.com/office/drawing/2014/main" val="2808783039"/>
                    </a:ext>
                  </a:extLst>
                </a:gridCol>
                <a:gridCol w="665537">
                  <a:extLst>
                    <a:ext uri="{9D8B030D-6E8A-4147-A177-3AD203B41FA5}">
                      <a16:colId xmlns:a16="http://schemas.microsoft.com/office/drawing/2014/main" val="1964347460"/>
                    </a:ext>
                  </a:extLst>
                </a:gridCol>
                <a:gridCol w="1091589">
                  <a:extLst>
                    <a:ext uri="{9D8B030D-6E8A-4147-A177-3AD203B41FA5}">
                      <a16:colId xmlns:a16="http://schemas.microsoft.com/office/drawing/2014/main" val="596993566"/>
                    </a:ext>
                  </a:extLst>
                </a:gridCol>
                <a:gridCol w="2343731">
                  <a:extLst>
                    <a:ext uri="{9D8B030D-6E8A-4147-A177-3AD203B41FA5}">
                      <a16:colId xmlns:a16="http://schemas.microsoft.com/office/drawing/2014/main" val="155698035"/>
                    </a:ext>
                  </a:extLst>
                </a:gridCol>
              </a:tblGrid>
              <a:tr h="218444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Indicadores de Producto en proceso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962581"/>
                  </a:ext>
                </a:extLst>
              </a:tr>
              <a:tr h="75670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Financiar matriculas, sostenimiento y gastos asociados a becarios de doctorado durante sus estudios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174837"/>
                  </a:ext>
                </a:extLst>
              </a:tr>
              <a:tr h="447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Producto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Meta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Cantidad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% de Cumplimiento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14233417"/>
                  </a:ext>
                </a:extLst>
              </a:tr>
              <a:tr h="447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Doctores formados en Universidades Nacionales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12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50%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1929043"/>
                  </a:ext>
                </a:extLst>
              </a:tr>
              <a:tr h="6756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Doctores formados en Universidades Nacionales con doble titulación en el exterior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12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8%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90665097"/>
                  </a:ext>
                </a:extLst>
              </a:tr>
              <a:tr h="447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Doctores formados en Universidades en el exterior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36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42%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86169819"/>
                  </a:ext>
                </a:extLst>
              </a:tr>
              <a:tr h="447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Magisters formados en Universidades en el exterior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22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21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95%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59249415"/>
                  </a:ext>
                </a:extLst>
              </a:tr>
              <a:tr h="447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Magisters formados en Universidades Nacionales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40%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624082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7547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7 CuadroTexto"/>
          <p:cNvSpPr txBox="1">
            <a:spLocks noChangeArrowheads="1"/>
          </p:cNvSpPr>
          <p:nvPr/>
        </p:nvSpPr>
        <p:spPr bwMode="auto">
          <a:xfrm>
            <a:off x="5225354" y="3682276"/>
            <a:ext cx="26712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</a:rPr>
              <a:t>Mario Daniel </a:t>
            </a:r>
            <a:r>
              <a:rPr lang="es-ES" altLang="es-CO" sz="2400" b="1" dirty="0" smtClean="0">
                <a:solidFill>
                  <a:srgbClr val="008000"/>
                </a:solidFill>
                <a:latin typeface="+mn-lt"/>
              </a:rPr>
              <a:t>Ojeda</a:t>
            </a:r>
            <a:endParaRPr lang="es-CO" altLang="es-CO" sz="2400" b="1" dirty="0">
              <a:solidFill>
                <a:srgbClr val="008000"/>
              </a:solidFill>
              <a:latin typeface="+mn-lt"/>
            </a:endParaRPr>
          </a:p>
        </p:txBody>
      </p:sp>
      <p:pic>
        <p:nvPicPr>
          <p:cNvPr id="544771" name="Imagen 10" descr="IMG_20141104_140657982_HD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5" t="18197" r="26298" b="10423"/>
          <a:stretch/>
        </p:blipFill>
        <p:spPr bwMode="auto">
          <a:xfrm>
            <a:off x="253999" y="3248167"/>
            <a:ext cx="3772090" cy="307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4772" name="CuadroTexto 16"/>
          <p:cNvSpPr txBox="1">
            <a:spLocks noChangeArrowheads="1"/>
          </p:cNvSpPr>
          <p:nvPr/>
        </p:nvSpPr>
        <p:spPr bwMode="auto">
          <a:xfrm>
            <a:off x="4956412" y="4172813"/>
            <a:ext cx="325465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CO" altLang="es-CO" sz="2400" dirty="0" smtClean="0">
                <a:latin typeface="+mn-lt"/>
              </a:rPr>
              <a:t>Maestría Ingeniería </a:t>
            </a:r>
            <a:r>
              <a:rPr lang="es-CO" altLang="es-CO" sz="2400" dirty="0">
                <a:latin typeface="+mn-lt"/>
              </a:rPr>
              <a:t>Energética</a:t>
            </a:r>
          </a:p>
          <a:p>
            <a:pPr algn="ctr">
              <a:spcBef>
                <a:spcPct val="0"/>
              </a:spcBef>
              <a:buFont typeface="Arial" pitchFamily="34" charset="0"/>
              <a:buNone/>
            </a:pPr>
            <a:r>
              <a:rPr lang="es-CO" altLang="es-CO" sz="2400" dirty="0" smtClean="0">
                <a:latin typeface="+mn-lt"/>
              </a:rPr>
              <a:t>Politécnico </a:t>
            </a:r>
            <a:r>
              <a:rPr lang="es-CO" altLang="es-CO" sz="2400" dirty="0">
                <a:latin typeface="+mn-lt"/>
              </a:rPr>
              <a:t>de Milán</a:t>
            </a:r>
          </a:p>
          <a:p>
            <a:pPr algn="ctr">
              <a:spcBef>
                <a:spcPct val="0"/>
              </a:spcBef>
              <a:buFont typeface="Arial" pitchFamily="34" charset="0"/>
              <a:buNone/>
            </a:pPr>
            <a:r>
              <a:rPr lang="es-ES" altLang="es-CO" sz="2400" dirty="0">
                <a:latin typeface="+mn-lt"/>
              </a:rPr>
              <a:t>Italia</a:t>
            </a:r>
            <a:endParaRPr lang="es-CO" altLang="es-CO" sz="2400" dirty="0">
              <a:latin typeface="+mn-lt"/>
            </a:endParaRPr>
          </a:p>
        </p:txBody>
      </p:sp>
      <p:sp>
        <p:nvSpPr>
          <p:cNvPr id="544775" name="16 Rectángulo"/>
          <p:cNvSpPr>
            <a:spLocks noChangeArrowheads="1"/>
          </p:cNvSpPr>
          <p:nvPr/>
        </p:nvSpPr>
        <p:spPr bwMode="auto">
          <a:xfrm>
            <a:off x="4328884" y="1508046"/>
            <a:ext cx="4422455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CO" altLang="es-CO" sz="2400" dirty="0" smtClean="0">
                <a:latin typeface="+mn-lt"/>
              </a:rPr>
              <a:t>Maestría Ingeniería </a:t>
            </a:r>
            <a:r>
              <a:rPr lang="es-CO" altLang="es-CO" sz="2400" dirty="0">
                <a:latin typeface="+mn-lt"/>
              </a:rPr>
              <a:t>Química</a:t>
            </a:r>
          </a:p>
          <a:p>
            <a:pPr algn="ctr"/>
            <a:r>
              <a:rPr lang="es-ES" altLang="es-CO" sz="2400" dirty="0">
                <a:latin typeface="+mn-lt"/>
              </a:rPr>
              <a:t>Universidad Autónoma de Madrid</a:t>
            </a:r>
          </a:p>
          <a:p>
            <a:pPr algn="ctr"/>
            <a:r>
              <a:rPr lang="es-ES" altLang="es-CO" sz="2400" dirty="0" smtClean="0">
                <a:latin typeface="+mn-lt"/>
              </a:rPr>
              <a:t>España</a:t>
            </a:r>
            <a:endParaRPr lang="es-CO" altLang="es-CO" sz="2400" dirty="0">
              <a:latin typeface="+mn-lt"/>
            </a:endParaRPr>
          </a:p>
        </p:txBody>
      </p:sp>
      <p:pic>
        <p:nvPicPr>
          <p:cNvPr id="54477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7"/>
          <a:stretch/>
        </p:blipFill>
        <p:spPr bwMode="auto">
          <a:xfrm>
            <a:off x="253999" y="476334"/>
            <a:ext cx="3824029" cy="2535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4777" name="3 Rectángulo"/>
          <p:cNvSpPr>
            <a:spLocks noChangeArrowheads="1"/>
          </p:cNvSpPr>
          <p:nvPr/>
        </p:nvSpPr>
        <p:spPr bwMode="auto">
          <a:xfrm>
            <a:off x="5301823" y="1094865"/>
            <a:ext cx="25724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</a:rPr>
              <a:t>Mari Victoria Vidal</a:t>
            </a:r>
            <a:endParaRPr lang="es-CO" altLang="es-CO" sz="2400" b="1" dirty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Rectángulo"/>
          <p:cNvSpPr>
            <a:spLocks noChangeArrowheads="1"/>
          </p:cNvSpPr>
          <p:nvPr/>
        </p:nvSpPr>
        <p:spPr bwMode="auto">
          <a:xfrm>
            <a:off x="4635527" y="1571357"/>
            <a:ext cx="39104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CO" altLang="es-CO" sz="2400" dirty="0" smtClean="0">
                <a:latin typeface="+mn-lt"/>
              </a:rPr>
              <a:t>Maestría </a:t>
            </a:r>
            <a:r>
              <a:rPr lang="es-CO" altLang="es-CO" sz="2400" dirty="0" smtClean="0">
                <a:solidFill>
                  <a:srgbClr val="000000"/>
                </a:solidFill>
                <a:latin typeface="+mn-lt"/>
                <a:ea typeface="Lucida Grande"/>
                <a:cs typeface="Lucida Grande"/>
              </a:rPr>
              <a:t>Ing</a:t>
            </a:r>
            <a:r>
              <a:rPr lang="es-CO" altLang="es-CO" sz="2400" dirty="0">
                <a:solidFill>
                  <a:srgbClr val="000000"/>
                </a:solidFill>
                <a:latin typeface="+mn-lt"/>
                <a:ea typeface="Lucida Grande"/>
                <a:cs typeface="Lucida Grande"/>
              </a:rPr>
              <a:t>. Avanzada Producción Logística</a:t>
            </a:r>
          </a:p>
          <a:p>
            <a:pPr algn="ctr"/>
            <a:r>
              <a:rPr lang="es-ES" altLang="es-CO" sz="2400" dirty="0">
                <a:solidFill>
                  <a:srgbClr val="000000"/>
                </a:solidFill>
                <a:latin typeface="+mn-lt"/>
              </a:rPr>
              <a:t>Universidad Politécnica de Valencia</a:t>
            </a:r>
          </a:p>
          <a:p>
            <a:pPr algn="ctr"/>
            <a:r>
              <a:rPr lang="es-ES" altLang="es-CO" sz="2400" dirty="0">
                <a:latin typeface="+mn-lt"/>
              </a:rPr>
              <a:t>España</a:t>
            </a:r>
            <a:endParaRPr lang="es-CO" altLang="es-CO" sz="2400" dirty="0">
              <a:latin typeface="+mn-lt"/>
            </a:endParaRP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5611223" y="1093917"/>
            <a:ext cx="20451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altLang="es-CO" sz="2400" b="1" dirty="0" smtClean="0">
                <a:solidFill>
                  <a:srgbClr val="008000"/>
                </a:solidFill>
                <a:latin typeface="+mn-lt"/>
              </a:rPr>
              <a:t>Joaquín </a:t>
            </a:r>
            <a:r>
              <a:rPr lang="es-ES" altLang="es-CO" sz="2400" b="1" dirty="0">
                <a:solidFill>
                  <a:srgbClr val="008000"/>
                </a:solidFill>
                <a:latin typeface="+mn-lt"/>
              </a:rPr>
              <a:t>Puello</a:t>
            </a:r>
            <a:endParaRPr lang="es-CO" altLang="es-CO" sz="2400" b="1" dirty="0">
              <a:solidFill>
                <a:srgbClr val="008000"/>
              </a:solidFill>
              <a:latin typeface="+mn-lt"/>
            </a:endParaRPr>
          </a:p>
        </p:txBody>
      </p:sp>
      <p:pic>
        <p:nvPicPr>
          <p:cNvPr id="7" name="Picture 2" descr="C:\Users\cgp---ec\Downloads\be583f8b00407d9ff5e025f487991c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28" b="39203"/>
          <a:stretch/>
        </p:blipFill>
        <p:spPr bwMode="auto">
          <a:xfrm>
            <a:off x="283881" y="664242"/>
            <a:ext cx="3824029" cy="2682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13" descr="Mario y Valentina - (Italia)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6" t="54209" r="32094"/>
          <a:stretch/>
        </p:blipFill>
        <p:spPr bwMode="auto">
          <a:xfrm>
            <a:off x="268940" y="3466353"/>
            <a:ext cx="3824029" cy="27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6 Rectángulo"/>
          <p:cNvSpPr>
            <a:spLocks noChangeArrowheads="1"/>
          </p:cNvSpPr>
          <p:nvPr/>
        </p:nvSpPr>
        <p:spPr bwMode="auto">
          <a:xfrm>
            <a:off x="4471174" y="4124370"/>
            <a:ext cx="415448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CO" altLang="es-CO" sz="2400" dirty="0" smtClean="0">
                <a:latin typeface="+mn-lt"/>
              </a:rPr>
              <a:t>Maestría en </a:t>
            </a:r>
            <a:r>
              <a:rPr lang="it-IT" altLang="es-CO" sz="2400" dirty="0" smtClean="0">
                <a:latin typeface="+mn-lt"/>
              </a:rPr>
              <a:t>Pianificazione </a:t>
            </a:r>
            <a:r>
              <a:rPr lang="it-IT" altLang="es-CO" sz="2400" dirty="0">
                <a:latin typeface="+mn-lt"/>
              </a:rPr>
              <a:t>Territoriale, Urbanistica y paesaggistico-ambientale</a:t>
            </a:r>
          </a:p>
          <a:p>
            <a:pPr algn="ctr"/>
            <a:r>
              <a:rPr lang="it-IT" altLang="es-CO" sz="2400" dirty="0">
                <a:latin typeface="+mn-lt"/>
              </a:rPr>
              <a:t>Politécnico di Torino</a:t>
            </a:r>
          </a:p>
          <a:p>
            <a:pPr algn="ctr"/>
            <a:r>
              <a:rPr lang="it-IT" altLang="es-CO" sz="2400" dirty="0">
                <a:latin typeface="+mn-lt"/>
              </a:rPr>
              <a:t>Italia</a:t>
            </a:r>
          </a:p>
        </p:txBody>
      </p:sp>
      <p:sp>
        <p:nvSpPr>
          <p:cNvPr id="10" name="2 Rectángulo"/>
          <p:cNvSpPr>
            <a:spLocks noChangeArrowheads="1"/>
          </p:cNvSpPr>
          <p:nvPr/>
        </p:nvSpPr>
        <p:spPr bwMode="auto">
          <a:xfrm>
            <a:off x="5277997" y="3695273"/>
            <a:ext cx="24739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altLang="es-CO" sz="2400" b="1" dirty="0">
                <a:solidFill>
                  <a:srgbClr val="008000"/>
                </a:solidFill>
                <a:latin typeface="+mn-lt"/>
              </a:rPr>
              <a:t>Valentina Romero</a:t>
            </a:r>
          </a:p>
        </p:txBody>
      </p:sp>
      <p:sp>
        <p:nvSpPr>
          <p:cNvPr id="13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97850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5" name="CuadroTexto 16"/>
          <p:cNvSpPr txBox="1">
            <a:spLocks noChangeArrowheads="1"/>
          </p:cNvSpPr>
          <p:nvPr/>
        </p:nvSpPr>
        <p:spPr bwMode="auto">
          <a:xfrm>
            <a:off x="4259323" y="1557050"/>
            <a:ext cx="450712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2400" dirty="0" smtClean="0">
                <a:latin typeface="+mn-lt"/>
              </a:rPr>
              <a:t>Maestría  of </a:t>
            </a:r>
            <a:r>
              <a:rPr lang="es-CO" altLang="es-CO" sz="2400" dirty="0" err="1">
                <a:latin typeface="+mn-lt"/>
              </a:rPr>
              <a:t>Bussines</a:t>
            </a:r>
            <a:r>
              <a:rPr lang="es-CO" altLang="es-CO" sz="2400" dirty="0">
                <a:latin typeface="+mn-lt"/>
              </a:rPr>
              <a:t> </a:t>
            </a:r>
            <a:r>
              <a:rPr lang="es-CO" altLang="es-CO" sz="2400" dirty="0" err="1">
                <a:latin typeface="+mn-lt"/>
              </a:rPr>
              <a:t>Administration</a:t>
            </a:r>
            <a:r>
              <a:rPr lang="es-CO" altLang="es-CO" sz="2400" dirty="0">
                <a:latin typeface="+mn-lt"/>
              </a:rPr>
              <a:t> (MBA)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2400" dirty="0">
                <a:latin typeface="+mn-lt"/>
              </a:rPr>
              <a:t>Newcastle </a:t>
            </a:r>
            <a:r>
              <a:rPr lang="es-CO" altLang="es-CO" sz="2400" dirty="0" err="1">
                <a:latin typeface="+mn-lt"/>
              </a:rPr>
              <a:t>University</a:t>
            </a:r>
            <a:endParaRPr lang="es-ES" altLang="es-CO" sz="2400" b="1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Inglaterra</a:t>
            </a:r>
          </a:p>
        </p:txBody>
      </p:sp>
      <p:sp>
        <p:nvSpPr>
          <p:cNvPr id="545800" name="3 Rectángulo"/>
          <p:cNvSpPr>
            <a:spLocks noChangeArrowheads="1"/>
          </p:cNvSpPr>
          <p:nvPr/>
        </p:nvSpPr>
        <p:spPr bwMode="auto">
          <a:xfrm>
            <a:off x="5742265" y="1082349"/>
            <a:ext cx="17004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</a:rPr>
              <a:t>Rafael Salas</a:t>
            </a:r>
            <a:endParaRPr lang="es-CO" altLang="es-CO" sz="2400" b="1" dirty="0">
              <a:solidFill>
                <a:srgbClr val="008000"/>
              </a:solidFill>
              <a:latin typeface="+mn-lt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8" y="338634"/>
            <a:ext cx="3824029" cy="2898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Administrador\Downloads\Fotografía (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7"/>
          <a:stretch/>
        </p:blipFill>
        <p:spPr bwMode="auto">
          <a:xfrm>
            <a:off x="816992" y="3357349"/>
            <a:ext cx="2949790" cy="2933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uadroTexto 16"/>
          <p:cNvSpPr txBox="1">
            <a:spLocks noChangeArrowheads="1"/>
          </p:cNvSpPr>
          <p:nvPr/>
        </p:nvSpPr>
        <p:spPr bwMode="auto">
          <a:xfrm>
            <a:off x="4229441" y="4297179"/>
            <a:ext cx="469102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CO" altLang="es-CO" sz="2400" dirty="0" smtClean="0">
                <a:latin typeface="+mn-lt"/>
              </a:rPr>
              <a:t>Maestría </a:t>
            </a:r>
            <a:r>
              <a:rPr lang="es-CO" altLang="es-CO" sz="2400" dirty="0" smtClean="0">
                <a:latin typeface="+mn-lt"/>
                <a:ea typeface="Bangla MN"/>
                <a:cs typeface="Bangla MN"/>
              </a:rPr>
              <a:t>of </a:t>
            </a:r>
            <a:r>
              <a:rPr lang="es-CO" altLang="es-CO" sz="2400" dirty="0" err="1">
                <a:latin typeface="+mn-lt"/>
                <a:ea typeface="Bangla MN"/>
                <a:cs typeface="Bangla MN"/>
              </a:rPr>
              <a:t>Science</a:t>
            </a:r>
            <a:r>
              <a:rPr lang="es-CO" altLang="es-CO" sz="2400" dirty="0">
                <a:latin typeface="+mn-lt"/>
                <a:ea typeface="Bangla MN"/>
                <a:cs typeface="Bangla MN"/>
              </a:rPr>
              <a:t> - </a:t>
            </a:r>
            <a:r>
              <a:rPr lang="es-CO" altLang="es-CO" sz="2400" dirty="0" err="1">
                <a:latin typeface="+mn-lt"/>
                <a:ea typeface="Bangla MN"/>
                <a:cs typeface="Bangla MN"/>
              </a:rPr>
              <a:t>Degree</a:t>
            </a:r>
            <a:r>
              <a:rPr lang="es-CO" altLang="es-CO" sz="2400" dirty="0">
                <a:latin typeface="+mn-lt"/>
                <a:ea typeface="Bangla MN"/>
                <a:cs typeface="Bangla MN"/>
              </a:rPr>
              <a:t> in Civil </a:t>
            </a:r>
            <a:r>
              <a:rPr lang="es-CO" altLang="es-CO" sz="2400" dirty="0" err="1">
                <a:latin typeface="+mn-lt"/>
                <a:ea typeface="Bangla MN"/>
                <a:cs typeface="Bangla MN"/>
              </a:rPr>
              <a:t>Engineering</a:t>
            </a:r>
            <a:endParaRPr lang="es-CO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2400" dirty="0">
                <a:latin typeface="+mn-lt"/>
                <a:ea typeface="Bangla MN"/>
                <a:cs typeface="Bangla MN"/>
              </a:rPr>
              <a:t>New York </a:t>
            </a:r>
            <a:r>
              <a:rPr lang="es-CO" altLang="es-CO" sz="2400" dirty="0" err="1">
                <a:latin typeface="+mn-lt"/>
                <a:ea typeface="Bangla MN"/>
                <a:cs typeface="Bangla MN"/>
              </a:rPr>
              <a:t>University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Estados Unidos </a:t>
            </a:r>
          </a:p>
        </p:txBody>
      </p:sp>
      <p:sp>
        <p:nvSpPr>
          <p:cNvPr id="13" name="1 Rectángulo"/>
          <p:cNvSpPr>
            <a:spLocks noChangeArrowheads="1"/>
          </p:cNvSpPr>
          <p:nvPr/>
        </p:nvSpPr>
        <p:spPr bwMode="auto">
          <a:xfrm>
            <a:off x="5224453" y="3808444"/>
            <a:ext cx="26037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Luis Adolfo Álvarez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16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9" name="CuadroTexto 16"/>
          <p:cNvSpPr txBox="1">
            <a:spLocks noChangeArrowheads="1"/>
          </p:cNvSpPr>
          <p:nvPr/>
        </p:nvSpPr>
        <p:spPr bwMode="auto">
          <a:xfrm>
            <a:off x="4607960" y="1542160"/>
            <a:ext cx="385739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CO" altLang="es-CO" sz="2400" dirty="0" smtClean="0">
                <a:latin typeface="+mn-lt"/>
              </a:rPr>
              <a:t>Maestría </a:t>
            </a:r>
            <a:r>
              <a:rPr lang="es-CO" altLang="es-CO" sz="2400" dirty="0" smtClean="0">
                <a:latin typeface="+mn-lt"/>
                <a:ea typeface="Bangla MN"/>
                <a:cs typeface="Bangla MN"/>
              </a:rPr>
              <a:t>Tecnologías </a:t>
            </a:r>
            <a:r>
              <a:rPr lang="es-CO" altLang="es-CO" sz="2400" dirty="0">
                <a:latin typeface="+mn-lt"/>
                <a:ea typeface="Bangla MN"/>
                <a:cs typeface="Bangla MN"/>
              </a:rPr>
              <a:t>Urbanas </a:t>
            </a:r>
            <a:r>
              <a:rPr lang="es-CO" altLang="es-CO" sz="2400" dirty="0">
                <a:latin typeface="+mn-lt"/>
              </a:rPr>
              <a:t>Sostenibles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Universidad de Buenos 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Aires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Argentina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</p:txBody>
      </p:sp>
      <p:sp>
        <p:nvSpPr>
          <p:cNvPr id="546821" name="CuadroTexto 16"/>
          <p:cNvSpPr txBox="1">
            <a:spLocks noChangeArrowheads="1"/>
          </p:cNvSpPr>
          <p:nvPr/>
        </p:nvSpPr>
        <p:spPr bwMode="auto">
          <a:xfrm>
            <a:off x="4129843" y="4291143"/>
            <a:ext cx="471524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2400" dirty="0" smtClean="0">
                <a:latin typeface="+mn-lt"/>
              </a:rPr>
              <a:t>Maestría </a:t>
            </a:r>
            <a:r>
              <a:rPr lang="es-ES" altLang="es-CO" sz="2400" dirty="0" err="1" smtClean="0">
                <a:latin typeface="+mn-lt"/>
                <a:ea typeface="Bangla MN"/>
                <a:cs typeface="Bangla MN"/>
              </a:rPr>
              <a:t>Neuroanestesiología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 </a:t>
            </a:r>
            <a:r>
              <a:rPr lang="es-ES" altLang="es-CO" sz="2400" dirty="0">
                <a:latin typeface="+mn-lt"/>
                <a:ea typeface="Bangla MN"/>
                <a:cs typeface="Bangla MN"/>
              </a:rPr>
              <a:t>clínica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Universidad de Ohio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Estados Unidos </a:t>
            </a:r>
          </a:p>
        </p:txBody>
      </p:sp>
      <p:pic>
        <p:nvPicPr>
          <p:cNvPr id="546824" name="10 Imagen" descr="C:\Users\CPG\Pictures\byr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76" b="18686"/>
          <a:stretch/>
        </p:blipFill>
        <p:spPr bwMode="auto">
          <a:xfrm>
            <a:off x="253996" y="3768349"/>
            <a:ext cx="3806781" cy="251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6826" name="2 Rectángulo"/>
          <p:cNvSpPr>
            <a:spLocks noChangeArrowheads="1"/>
          </p:cNvSpPr>
          <p:nvPr/>
        </p:nvSpPr>
        <p:spPr bwMode="auto">
          <a:xfrm>
            <a:off x="5232060" y="1040954"/>
            <a:ext cx="27062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err="1">
                <a:solidFill>
                  <a:srgbClr val="008000"/>
                </a:solidFill>
                <a:latin typeface="+mn-lt"/>
              </a:rPr>
              <a:t>Erica</a:t>
            </a:r>
            <a:r>
              <a:rPr lang="es-ES" altLang="es-CO" sz="2400" b="1" dirty="0">
                <a:solidFill>
                  <a:srgbClr val="008000"/>
                </a:solidFill>
                <a:latin typeface="+mn-lt"/>
              </a:rPr>
              <a:t> </a:t>
            </a:r>
            <a:r>
              <a:rPr lang="es-CO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Ruiz Paternina</a:t>
            </a:r>
          </a:p>
        </p:txBody>
      </p:sp>
      <p:sp>
        <p:nvSpPr>
          <p:cNvPr id="546827" name="4 Rectángulo"/>
          <p:cNvSpPr>
            <a:spLocks noChangeArrowheads="1"/>
          </p:cNvSpPr>
          <p:nvPr/>
        </p:nvSpPr>
        <p:spPr bwMode="auto">
          <a:xfrm>
            <a:off x="5528686" y="3817715"/>
            <a:ext cx="18879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Byron Rosero</a:t>
            </a:r>
          </a:p>
        </p:txBody>
      </p:sp>
      <p:pic>
        <p:nvPicPr>
          <p:cNvPr id="12" name="Picture 2" descr="C:\Users\cgp---ec\Downloads\la foto (1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/>
          <a:stretch>
            <a:fillRect/>
          </a:stretch>
        </p:blipFill>
        <p:spPr bwMode="auto">
          <a:xfrm>
            <a:off x="253997" y="232236"/>
            <a:ext cx="3824030" cy="323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842" name="Imagen 11" descr="IMG_20141105_12014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9412" r="5865" b="13528"/>
          <a:stretch>
            <a:fillRect/>
          </a:stretch>
        </p:blipFill>
        <p:spPr bwMode="auto">
          <a:xfrm>
            <a:off x="299009" y="3665177"/>
            <a:ext cx="3779017" cy="2765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7843" name="CuadroTexto 16"/>
          <p:cNvSpPr txBox="1">
            <a:spLocks noChangeArrowheads="1"/>
          </p:cNvSpPr>
          <p:nvPr/>
        </p:nvSpPr>
        <p:spPr bwMode="auto">
          <a:xfrm>
            <a:off x="5044648" y="4286624"/>
            <a:ext cx="29352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2400" dirty="0" smtClean="0">
                <a:solidFill>
                  <a:srgbClr val="000000"/>
                </a:solidFill>
                <a:latin typeface="+mn-lt"/>
                <a:ea typeface="Lucida Grande"/>
                <a:cs typeface="Lucida Grande"/>
              </a:rPr>
              <a:t>Doctorado en </a:t>
            </a:r>
            <a:r>
              <a:rPr lang="es-CO" altLang="es-CO" sz="2400" dirty="0" smtClean="0">
                <a:latin typeface="+mn-lt"/>
                <a:ea typeface="Bangla MN"/>
                <a:cs typeface="Bangla MN"/>
              </a:rPr>
              <a:t>Ingeniería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Universidad Javeriana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Colombia</a:t>
            </a:r>
          </a:p>
        </p:txBody>
      </p:sp>
      <p:sp>
        <p:nvSpPr>
          <p:cNvPr id="547844" name="CuadroTexto 16"/>
          <p:cNvSpPr txBox="1">
            <a:spLocks noChangeArrowheads="1"/>
          </p:cNvSpPr>
          <p:nvPr/>
        </p:nvSpPr>
        <p:spPr bwMode="auto">
          <a:xfrm>
            <a:off x="4802770" y="1476932"/>
            <a:ext cx="372109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CO" altLang="es-CO" sz="2400" dirty="0" smtClean="0">
                <a:solidFill>
                  <a:srgbClr val="000000"/>
                </a:solidFill>
                <a:latin typeface="+mn-lt"/>
                <a:ea typeface="Lucida Grande"/>
                <a:cs typeface="Lucida Grande"/>
              </a:rPr>
              <a:t>Doctorado en </a:t>
            </a:r>
            <a:r>
              <a:rPr lang="es-CO" altLang="es-CO" sz="2400" dirty="0" smtClean="0">
                <a:latin typeface="+mn-lt"/>
              </a:rPr>
              <a:t>Ingeniería Electrónica</a:t>
            </a:r>
            <a:endParaRPr lang="es-CO" altLang="es-CO" sz="2400" dirty="0">
              <a:latin typeface="+mn-lt"/>
            </a:endParaRPr>
          </a:p>
          <a:p>
            <a:pPr algn="ctr">
              <a:spcBef>
                <a:spcPct val="0"/>
              </a:spcBef>
              <a:buFont typeface="Arial" pitchFamily="34" charset="0"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Universidad Javeriana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Colombia</a:t>
            </a:r>
          </a:p>
        </p:txBody>
      </p:sp>
      <p:sp>
        <p:nvSpPr>
          <p:cNvPr id="547849" name="1 Rectángulo"/>
          <p:cNvSpPr>
            <a:spLocks noChangeArrowheads="1"/>
          </p:cNvSpPr>
          <p:nvPr/>
        </p:nvSpPr>
        <p:spPr bwMode="auto">
          <a:xfrm>
            <a:off x="5310769" y="3706414"/>
            <a:ext cx="25601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Wilfredo </a:t>
            </a:r>
            <a:r>
              <a:rPr lang="es-ES" altLang="es-CO" sz="2400" b="1" dirty="0" err="1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Marimon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Bangla MN"/>
              <a:cs typeface="Bangla MN"/>
            </a:endParaRPr>
          </a:p>
        </p:txBody>
      </p:sp>
      <p:sp>
        <p:nvSpPr>
          <p:cNvPr id="547851" name="4 Rectángulo"/>
          <p:cNvSpPr>
            <a:spLocks noChangeArrowheads="1"/>
          </p:cNvSpPr>
          <p:nvPr/>
        </p:nvSpPr>
        <p:spPr bwMode="auto">
          <a:xfrm>
            <a:off x="5430299" y="969676"/>
            <a:ext cx="2330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>
                <a:solidFill>
                  <a:srgbClr val="008000"/>
                </a:solidFill>
                <a:latin typeface="+mn-lt"/>
              </a:rPr>
              <a:t>George </a:t>
            </a:r>
            <a:r>
              <a:rPr lang="es-CO" altLang="es-CO" sz="2400" b="1" dirty="0" err="1">
                <a:solidFill>
                  <a:srgbClr val="008000"/>
                </a:solidFill>
                <a:latin typeface="+mn-lt"/>
              </a:rPr>
              <a:t>Archbold</a:t>
            </a:r>
            <a:r>
              <a:rPr lang="es-CO" altLang="es-CO" sz="2400" b="1" dirty="0">
                <a:solidFill>
                  <a:srgbClr val="008000"/>
                </a:solidFill>
                <a:latin typeface="+mn-lt"/>
              </a:rPr>
              <a:t>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0"/>
          <a:stretch/>
        </p:blipFill>
        <p:spPr bwMode="auto">
          <a:xfrm>
            <a:off x="253997" y="227341"/>
            <a:ext cx="3824030" cy="3255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8" name="CuadroTexto 16"/>
          <p:cNvSpPr txBox="1">
            <a:spLocks noChangeArrowheads="1"/>
          </p:cNvSpPr>
          <p:nvPr/>
        </p:nvSpPr>
        <p:spPr bwMode="auto">
          <a:xfrm>
            <a:off x="3786314" y="4210237"/>
            <a:ext cx="54174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itchFamily="34" charset="0"/>
              <a:buNone/>
            </a:pPr>
            <a:r>
              <a:rPr lang="es-CO" altLang="es-CO" sz="2400" dirty="0" smtClean="0">
                <a:solidFill>
                  <a:srgbClr val="000000"/>
                </a:solidFill>
                <a:latin typeface="+mn-lt"/>
                <a:ea typeface="Lucida Grande"/>
                <a:cs typeface="Lucida Grande"/>
              </a:rPr>
              <a:t>Doctorado en Patología </a:t>
            </a:r>
            <a:r>
              <a:rPr lang="es-CO" altLang="es-CO" sz="2400" dirty="0">
                <a:solidFill>
                  <a:srgbClr val="000000"/>
                </a:solidFill>
                <a:latin typeface="+mn-lt"/>
                <a:ea typeface="Lucida Grande"/>
                <a:cs typeface="Lucida Grande"/>
              </a:rPr>
              <a:t>Materna y Medicina Fetal</a:t>
            </a:r>
            <a:endParaRPr lang="es-ES" altLang="es-CO" sz="2400" b="1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Hospital Clínico de 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Barcelona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España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</p:txBody>
      </p:sp>
      <p:pic>
        <p:nvPicPr>
          <p:cNvPr id="54887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712" y="3449172"/>
            <a:ext cx="2405961" cy="284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486252" y="3641989"/>
            <a:ext cx="19859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altLang="es-CO" sz="2400" b="1" dirty="0" err="1">
                <a:solidFill>
                  <a:srgbClr val="008000"/>
                </a:solidFill>
                <a:latin typeface="+mn-lt"/>
                <a:ea typeface="Lucida Grande"/>
                <a:cs typeface="Lucida Grande"/>
              </a:rPr>
              <a:t>Yezid</a:t>
            </a:r>
            <a:r>
              <a:rPr lang="es-ES" altLang="es-CO" sz="2400" b="1" dirty="0">
                <a:solidFill>
                  <a:srgbClr val="008000"/>
                </a:solidFill>
                <a:latin typeface="+mn-lt"/>
                <a:ea typeface="Lucida Grande"/>
                <a:cs typeface="Lucida Grande"/>
              </a:rPr>
              <a:t> Miranda</a:t>
            </a:r>
            <a:endParaRPr lang="es-CO" altLang="es-CO" sz="2400" b="1" dirty="0">
              <a:solidFill>
                <a:srgbClr val="008000"/>
              </a:solidFill>
              <a:latin typeface="+mn-lt"/>
              <a:ea typeface="Lucida Grande"/>
              <a:cs typeface="Lucida Grande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712" y="395721"/>
            <a:ext cx="2405961" cy="293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uadroTexto 16"/>
          <p:cNvSpPr txBox="1">
            <a:spLocks noChangeArrowheads="1"/>
          </p:cNvSpPr>
          <p:nvPr/>
        </p:nvSpPr>
        <p:spPr bwMode="auto">
          <a:xfrm>
            <a:off x="3974109" y="1611435"/>
            <a:ext cx="487182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CO" altLang="es-CO" sz="2400" dirty="0" smtClean="0">
                <a:solidFill>
                  <a:srgbClr val="000000"/>
                </a:solidFill>
                <a:latin typeface="+mn-lt"/>
                <a:ea typeface="Lucida Grande"/>
                <a:cs typeface="Lucida Grande"/>
              </a:rPr>
              <a:t>Doctorado en 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Ciencias </a:t>
            </a:r>
            <a:r>
              <a:rPr lang="es-ES" altLang="es-CO" sz="2400" dirty="0">
                <a:latin typeface="+mn-lt"/>
                <a:ea typeface="Bangla MN"/>
                <a:cs typeface="Bangla MN"/>
              </a:rPr>
              <a:t>Sociales </a:t>
            </a:r>
            <a:r>
              <a:rPr lang="es-ES" altLang="es-CO" sz="2400" dirty="0" smtClean="0">
                <a:latin typeface="+mn-lt"/>
                <a:ea typeface="Bangla MN"/>
                <a:cs typeface="Bangla MN"/>
              </a:rPr>
              <a:t> y  Humanas</a:t>
            </a:r>
            <a:endParaRPr lang="es-ES" altLang="es-CO" sz="2400" dirty="0">
              <a:latin typeface="+mn-lt"/>
              <a:ea typeface="Bangla MN"/>
              <a:cs typeface="Bangla MN"/>
            </a:endParaRPr>
          </a:p>
          <a:p>
            <a:pPr algn="ctr">
              <a:spcBef>
                <a:spcPct val="0"/>
              </a:spcBef>
              <a:buFont typeface="Arial" pitchFamily="34" charset="0"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Universidad Javeriana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CO" sz="2400" dirty="0">
                <a:latin typeface="+mn-lt"/>
                <a:ea typeface="Bangla MN"/>
                <a:cs typeface="Bangla MN"/>
              </a:rPr>
              <a:t>Colombia</a:t>
            </a:r>
          </a:p>
        </p:txBody>
      </p:sp>
      <p:sp>
        <p:nvSpPr>
          <p:cNvPr id="14" name="2 Rectángulo"/>
          <p:cNvSpPr>
            <a:spLocks noChangeArrowheads="1"/>
          </p:cNvSpPr>
          <p:nvPr/>
        </p:nvSpPr>
        <p:spPr bwMode="auto">
          <a:xfrm>
            <a:off x="5378583" y="1082524"/>
            <a:ext cx="22813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err="1">
                <a:solidFill>
                  <a:srgbClr val="008000"/>
                </a:solidFill>
                <a:latin typeface="+mn-lt"/>
              </a:rPr>
              <a:t>Henrry</a:t>
            </a:r>
            <a:r>
              <a:rPr lang="es-ES" altLang="es-CO" sz="2400" b="1" dirty="0">
                <a:solidFill>
                  <a:srgbClr val="008000"/>
                </a:solidFill>
                <a:latin typeface="+mn-lt"/>
              </a:rPr>
              <a:t> </a:t>
            </a:r>
            <a:r>
              <a:rPr lang="es-CO" altLang="es-CO" sz="2400" b="1" dirty="0">
                <a:solidFill>
                  <a:srgbClr val="008000"/>
                </a:solidFill>
                <a:latin typeface="+mn-lt"/>
                <a:ea typeface="Bangla MN"/>
                <a:cs typeface="Bangla MN"/>
              </a:rPr>
              <a:t>González</a:t>
            </a:r>
          </a:p>
        </p:txBody>
      </p:sp>
      <p:sp>
        <p:nvSpPr>
          <p:cNvPr id="11" name="5 Rectángulo"/>
          <p:cNvSpPr>
            <a:spLocks noChangeArrowheads="1"/>
          </p:cNvSpPr>
          <p:nvPr/>
        </p:nvSpPr>
        <p:spPr bwMode="auto">
          <a:xfrm>
            <a:off x="4814220" y="353395"/>
            <a:ext cx="3594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CO" sz="2400" b="1" dirty="0" smtClean="0">
                <a:latin typeface="+mn-lt"/>
              </a:rPr>
              <a:t>Beneficiarios Actuales</a:t>
            </a:r>
            <a:endParaRPr lang="es-CO" altLang="es-CO" sz="2400" b="1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47354</TotalTime>
  <Words>484</Words>
  <Application>Microsoft Office PowerPoint</Application>
  <PresentationFormat>Presentación en pantalla (4:3)</PresentationFormat>
  <Paragraphs>172</Paragraphs>
  <Slides>18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18</vt:i4>
      </vt:variant>
    </vt:vector>
  </HeadingPairs>
  <TitlesOfParts>
    <vt:vector size="29" baseType="lpstr">
      <vt:lpstr>Arial</vt:lpstr>
      <vt:lpstr>Bangla MN</vt:lpstr>
      <vt:lpstr>Bebas Neue</vt:lpstr>
      <vt:lpstr>Calibri</vt:lpstr>
      <vt:lpstr>Lucida Grande</vt:lpstr>
      <vt:lpstr>ＭＳ Ｐゴシック</vt:lpstr>
      <vt:lpstr>ＭＳ Ｐゴシック</vt:lpstr>
      <vt:lpstr>Times New Roman</vt:lpstr>
      <vt:lpstr>Diseño personalizado</vt:lpstr>
      <vt:lpstr>2_Tema de Office</vt:lpstr>
      <vt:lpstr>1_Diseño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Campos</dc:creator>
  <cp:lastModifiedBy>Jorge Campos</cp:lastModifiedBy>
  <cp:revision>2146</cp:revision>
  <cp:lastPrinted>2015-01-06T17:09:50Z</cp:lastPrinted>
  <dcterms:created xsi:type="dcterms:W3CDTF">2014-10-07T04:45:46Z</dcterms:created>
  <dcterms:modified xsi:type="dcterms:W3CDTF">2015-12-11T12:15:44Z</dcterms:modified>
</cp:coreProperties>
</file>