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ario\Mis%20documentos\LOTERIA%20LA%20MILLONARIA%20DEL%20CARIBE\INFORMES%202015%20LOTERIA\SORTEO%20EXTRAORDINARIO%20HISTORIAL%20DE%20VENTAS%202007-20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ario\Mis%20documentos\LOTERIA%20LA%20MILLONARIA%20DEL%20CARIBE\INFORMES%202015%20LOTERIA\TRANSFERENCIAS%20BOLIVAR%20EXTRA%202011-201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VENTAS SORTEO EXTRAORDINARIO</a:t>
            </a:r>
            <a:r>
              <a:rPr lang="es-CO" b="1" baseline="0"/>
              <a:t> DE COLOMBIA BOLIVAR </a:t>
            </a:r>
            <a:endParaRPr lang="es-CO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'INFORME ASAMBLEA'!$A$117</c:f>
              <c:strCache>
                <c:ptCount val="1"/>
                <c:pt idx="0">
                  <c:v>V/TAS BRUTAS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'INFORME ASAMBLEA'!$B$115:$G$115</c:f>
              <c:numCache>
                <c:formatCode>General</c:formatCode>
                <c:ptCount val="6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'INFORME ASAMBLEA'!$B$117:$G$117</c:f>
              <c:numCache>
                <c:formatCode>_ * #,##0_ ;_ * \-#,##0_ ;_ * "-"??_ ;_ @_ </c:formatCode>
                <c:ptCount val="6"/>
                <c:pt idx="1">
                  <c:v>412644000</c:v>
                </c:pt>
                <c:pt idx="2">
                  <c:v>479136000</c:v>
                </c:pt>
                <c:pt idx="3">
                  <c:v>429168000</c:v>
                </c:pt>
                <c:pt idx="4">
                  <c:v>517920000</c:v>
                </c:pt>
                <c:pt idx="5">
                  <c:v>362484000</c:v>
                </c:pt>
              </c:numCache>
            </c:numRef>
          </c:val>
        </c:ser>
        <c:ser>
          <c:idx val="2"/>
          <c:order val="2"/>
          <c:tx>
            <c:strRef>
              <c:f>'INFORME ASAMBLEA'!$A$118</c:f>
              <c:strCache>
                <c:ptCount val="1"/>
                <c:pt idx="0">
                  <c:v>V/TAS NETAS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'INFORME ASAMBLEA'!$B$115:$G$115</c:f>
              <c:numCache>
                <c:formatCode>General</c:formatCode>
                <c:ptCount val="6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'INFORME ASAMBLEA'!$B$118:$G$118</c:f>
              <c:numCache>
                <c:formatCode>_ * #,##0_ ;_ * \-#,##0_ ;_ * "-"??_ ;_ @_ </c:formatCode>
                <c:ptCount val="6"/>
                <c:pt idx="1">
                  <c:v>309483000</c:v>
                </c:pt>
                <c:pt idx="2">
                  <c:v>359352000</c:v>
                </c:pt>
                <c:pt idx="3">
                  <c:v>321876000</c:v>
                </c:pt>
                <c:pt idx="4">
                  <c:v>388440000</c:v>
                </c:pt>
                <c:pt idx="5">
                  <c:v>271863000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326536"/>
        <c:axId val="200328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'INFORME ASAMBLEA'!$A$116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'INFORME ASAMBLEA'!$B$115:$G$115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'INFORME ASAMBLEA'!$B$116:$G$116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ASAMBLEA'!$A$119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ASAMBLEA'!$B$115:$G$115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ASAMBLEA'!$B$119:$G$119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ASAMBLEA'!$A$120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ASAMBLEA'!$B$115:$G$115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'INFORME ASAMBLEA'!$B$120:$G$120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</c15:ser>
            </c15:filteredBarSeries>
          </c:ext>
        </c:extLst>
      </c:barChart>
      <c:catAx>
        <c:axId val="200326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328496"/>
        <c:crosses val="autoZero"/>
        <c:auto val="1"/>
        <c:lblAlgn val="ctr"/>
        <c:lblOffset val="100"/>
        <c:noMultiLvlLbl val="0"/>
      </c:catAx>
      <c:valAx>
        <c:axId val="20032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326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TRANSFERENCIAS</a:t>
            </a:r>
            <a:r>
              <a:rPr lang="es-CO" baseline="0"/>
              <a:t> 12% SORTEO EXTRAORDINARIO DE COLOMBIA</a:t>
            </a:r>
          </a:p>
          <a:p>
            <a:pPr>
              <a:defRPr/>
            </a:pPr>
            <a:r>
              <a:rPr lang="es-CO" baseline="0"/>
              <a:t>DERECHOS DE EXPLOTACION EN BOLIVAR</a:t>
            </a:r>
            <a:endParaRPr lang="es-CO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'transferencias extra'!$A$4</c:f>
              <c:strCache>
                <c:ptCount val="1"/>
                <c:pt idx="0">
                  <c:v>TRANSFERENCIAS DE IMPUESTOS POR LOS AÑOS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'transferencias extra'!$B$4:$F$4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'transferencias extra'!$A$5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'transferencias extra'!$B$5:$F$5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val>
        </c:ser>
        <c:ser>
          <c:idx val="2"/>
          <c:order val="2"/>
          <c:tx>
            <c:strRef>
              <c:f>'transferencias extra'!$A$6</c:f>
              <c:strCache>
                <c:ptCount val="1"/>
                <c:pt idx="0">
                  <c:v>TRANSFERENCIAS 12%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'transferencias extra'!$B$6:$F$6</c:f>
              <c:numCache>
                <c:formatCode>_-* #,##0\ _€_-;\-* #,##0\ _€_-;_-* "-"??\ _€_-;_-@_-</c:formatCode>
                <c:ptCount val="5"/>
                <c:pt idx="0">
                  <c:v>214247840</c:v>
                </c:pt>
                <c:pt idx="1">
                  <c:v>235446240</c:v>
                </c:pt>
                <c:pt idx="2">
                  <c:v>230021440</c:v>
                </c:pt>
                <c:pt idx="3">
                  <c:v>241416960</c:v>
                </c:pt>
                <c:pt idx="4">
                  <c:v>106544800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7157056"/>
        <c:axId val="157156664"/>
      </c:barChart>
      <c:catAx>
        <c:axId val="1571570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7156664"/>
        <c:crosses val="autoZero"/>
        <c:auto val="1"/>
        <c:lblAlgn val="ctr"/>
        <c:lblOffset val="100"/>
        <c:noMultiLvlLbl val="0"/>
      </c:catAx>
      <c:valAx>
        <c:axId val="157156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715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DBA2C-8E16-4882-92A7-5855964D9338}" type="datetimeFigureOut">
              <a:rPr lang="es-CO" smtClean="0"/>
              <a:pPr/>
              <a:t>27/11/2015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80DB1-B235-440C-BBA6-3576F691E8B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sz="3100" b="1" dirty="0" smtClean="0"/>
              <a:t>INFORME </a:t>
            </a:r>
            <a:r>
              <a:rPr lang="es-CO" sz="3100" b="1" dirty="0"/>
              <a:t>DE GESTION LOTERIA DE BOLIVAR LA MILLONARIA DEL CARIBE</a:t>
            </a:r>
            <a:r>
              <a:rPr lang="es-CO" sz="3100" dirty="0"/>
              <a:t/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s-CO" b="1" dirty="0"/>
              <a:t>DESCRIPCION DEL SECTOR.</a:t>
            </a:r>
            <a:endParaRPr lang="es-CO" dirty="0"/>
          </a:p>
          <a:p>
            <a:pPr marL="0" indent="0" algn="just">
              <a:buNone/>
            </a:pPr>
            <a:r>
              <a:rPr lang="es-CO" dirty="0"/>
              <a:t>La Lotería de Bolívar la Millonaria del Caribe fue creada mediante Decreto </a:t>
            </a:r>
            <a:r>
              <a:rPr lang="es-CO" dirty="0" err="1"/>
              <a:t>Ordenanzal</a:t>
            </a:r>
            <a:r>
              <a:rPr lang="es-CO" dirty="0"/>
              <a:t>, 347 de 2008, como empresa industrial y comercial del Departamento de Bolívar, descentralizada de primer nivel, con personería jurídica, autonomía administrativa y financiera y capital independiente, adscrita a la Secretaria de Hacienda departamental . El objeto es la producción de rentas para la salud del Departamento mediante la explotación de todos los juegos de suerte y azar regulados por la ley 643 de 2001.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117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r>
              <a:rPr lang="es-CO" sz="3600" b="1" dirty="0"/>
              <a:t>4.2.1. APUESTAS PERMANENTES:</a:t>
            </a:r>
            <a:r>
              <a:rPr lang="es-CO" sz="3600" dirty="0"/>
              <a:t/>
            </a:r>
            <a:br>
              <a:rPr lang="es-CO" sz="3600" dirty="0"/>
            </a:br>
            <a:endParaRPr lang="es-CO" sz="3600" dirty="0"/>
          </a:p>
        </p:txBody>
      </p:sp>
      <p:sp>
        <p:nvSpPr>
          <p:cNvPr id="6" name="Marcador de contenido 5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es-CO" sz="2000" dirty="0"/>
              <a:t>Incremento del </a:t>
            </a:r>
            <a:r>
              <a:rPr lang="es-CO" sz="2000" dirty="0" smtClean="0"/>
              <a:t>20,27 </a:t>
            </a:r>
            <a:r>
              <a:rPr lang="es-CO" sz="2000" dirty="0"/>
              <a:t>% en el cuatrienio</a:t>
            </a:r>
            <a:endParaRPr lang="es-CO" sz="2000" dirty="0"/>
          </a:p>
        </p:txBody>
      </p:sp>
      <p:pic>
        <p:nvPicPr>
          <p:cNvPr id="7" name="Imagen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784887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87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>4.2.2.1 </a:t>
            </a:r>
            <a:r>
              <a:rPr lang="es-CO" b="1" dirty="0"/>
              <a:t>SORTEO EXTRAORDINARIO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O" sz="2400" dirty="0" smtClean="0"/>
              <a:t>Aumento </a:t>
            </a:r>
            <a:r>
              <a:rPr lang="es-CO" sz="2400" dirty="0"/>
              <a:t>del 45,63 de la venta en el Departamento de </a:t>
            </a:r>
            <a:r>
              <a:rPr lang="es-CO" sz="2400" dirty="0" smtClean="0"/>
              <a:t>Bolívar</a:t>
            </a:r>
          </a:p>
          <a:p>
            <a:endParaRPr lang="es-CO" sz="2400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770647307"/>
              </p:ext>
            </p:extLst>
          </p:nvPr>
        </p:nvGraphicFramePr>
        <p:xfrm>
          <a:off x="457200" y="2057400"/>
          <a:ext cx="8363272" cy="360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167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>4.2.2.2 </a:t>
            </a:r>
            <a:r>
              <a:rPr lang="es-CO" b="1" dirty="0"/>
              <a:t>SORTEO EXTRAORDINARIO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O" sz="2800" dirty="0"/>
              <a:t>Aumento de las transferencias al Departamento en un 29,94</a:t>
            </a:r>
            <a:r>
              <a:rPr lang="es-CO" sz="2800" dirty="0" smtClean="0"/>
              <a:t>%</a:t>
            </a:r>
          </a:p>
          <a:p>
            <a:endParaRPr lang="es-CO" sz="2800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816009102"/>
              </p:ext>
            </p:extLst>
          </p:nvPr>
        </p:nvGraphicFramePr>
        <p:xfrm>
          <a:off x="395536" y="2708920"/>
          <a:ext cx="7848871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431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/>
              <a:t>4.2.3. SORTEOS PROMOCIONALES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CO" dirty="0"/>
              <a:t>Los sorteos promocionales en la Ley 643 de 2001 a pesar de constituirse en una renta con destinación para la salud, traía unas excepciones, y eran para los comerciantes que llevaran a cabo dichos sorteos para incrementar sus ventas lo que en la práctica resultaba no ser excepción sino regla general;  acudimos al nivel nacional porque esta normatividad nos generaba gastos en papelería y tiempo, y no generaba los ingresos previstos para la salud, frente a lo cual se logró la modificación de la ley 643 mediante la ley </a:t>
            </a:r>
            <a:r>
              <a:rPr lang="es-CO" dirty="0" smtClean="0"/>
              <a:t> </a:t>
            </a:r>
            <a:r>
              <a:rPr lang="es-CO" dirty="0"/>
              <a:t>1753 de 2015 suprimiéndose dicha excepción, frente a lo cual empezamos en el mes de julio a cobrar dichos juegos con lo cual logramos un incremento  del   391.46% del 2015 comparado con el 2011.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45760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200" b="1" dirty="0" smtClean="0"/>
              <a:t/>
            </a:r>
            <a:br>
              <a:rPr lang="es-CO" sz="3200" b="1" dirty="0" smtClean="0"/>
            </a:br>
            <a:r>
              <a:rPr lang="es-CO" sz="3600" b="1" dirty="0" smtClean="0"/>
              <a:t>4.3</a:t>
            </a:r>
            <a:r>
              <a:rPr lang="es-CO" sz="3600" b="1" dirty="0"/>
              <a:t>. Incremento-mejoramiento de trabajadores del </a:t>
            </a:r>
            <a:r>
              <a:rPr lang="es-CO" sz="3600" b="1" dirty="0" smtClean="0"/>
              <a:t>sector</a:t>
            </a:r>
            <a:r>
              <a:rPr lang="es-CO" sz="3600" dirty="0"/>
              <a:t/>
            </a:r>
            <a:br>
              <a:rPr lang="es-CO" sz="3600" dirty="0"/>
            </a:br>
            <a:endParaRPr lang="es-CO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  <a:p>
            <a:pPr marL="0" indent="0">
              <a:buNone/>
            </a:pPr>
            <a:r>
              <a:rPr lang="es-CO" dirty="0" smtClean="0"/>
              <a:t>Trabajamos </a:t>
            </a:r>
            <a:r>
              <a:rPr lang="es-CO" dirty="0"/>
              <a:t>sobre 400 vendedores de juegos de suerte </a:t>
            </a:r>
            <a:r>
              <a:rPr lang="es-CO" dirty="0" smtClean="0"/>
              <a:t>y </a:t>
            </a:r>
            <a:r>
              <a:rPr lang="es-CO" dirty="0"/>
              <a:t>con estrategias de mercadeo y publicidad </a:t>
            </a:r>
            <a:r>
              <a:rPr lang="es-CO" dirty="0" smtClean="0"/>
              <a:t>logramos </a:t>
            </a:r>
            <a:r>
              <a:rPr lang="es-CO" dirty="0"/>
              <a:t>su permanencia en el sector y el incremento de sus </a:t>
            </a:r>
            <a:r>
              <a:rPr lang="es-CO" dirty="0" smtClean="0"/>
              <a:t>ingresos.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57153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sz="3600" b="1" dirty="0" smtClean="0"/>
              <a:t>4</a:t>
            </a:r>
            <a:br>
              <a:rPr lang="es-CO" sz="3600" b="1" dirty="0" smtClean="0"/>
            </a:br>
            <a:r>
              <a:rPr lang="es-CO" sz="3600" b="1" dirty="0" smtClean="0"/>
              <a:t/>
            </a:r>
            <a:br>
              <a:rPr lang="es-CO" sz="3600" b="1" dirty="0" smtClean="0"/>
            </a:br>
            <a:r>
              <a:rPr lang="es-CO" sz="3600" b="1" dirty="0" smtClean="0"/>
              <a:t/>
            </a:r>
            <a:br>
              <a:rPr lang="es-CO" sz="3600" b="1" dirty="0" smtClean="0"/>
            </a:br>
            <a:r>
              <a:rPr lang="es-CO" sz="3600" b="1" dirty="0" smtClean="0"/>
              <a:t>4.4. Generación plan de acción para combatir la ilegalidad.</a:t>
            </a: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s-CO" dirty="0" smtClean="0"/>
          </a:p>
          <a:p>
            <a:pPr marL="0" indent="0" algn="just">
              <a:buNone/>
            </a:pPr>
            <a:r>
              <a:rPr lang="es-CO" dirty="0" smtClean="0"/>
              <a:t>Frente </a:t>
            </a:r>
            <a:r>
              <a:rPr lang="es-CO" dirty="0"/>
              <a:t>a la gran proliferación de juegos ilegales, diseñamos con el concesionario una campaña para combatir el juego ilegal lo que ha producido la captura de mas de 50 personas en el cuatrienio y el control del fenómeno en estos momentos. </a:t>
            </a:r>
            <a:r>
              <a:rPr lang="es-CO" dirty="0" err="1" smtClean="0"/>
              <a:t>Carnetizamos</a:t>
            </a:r>
            <a:r>
              <a:rPr lang="es-CO" dirty="0" smtClean="0"/>
              <a:t> </a:t>
            </a:r>
            <a:r>
              <a:rPr lang="es-CO" dirty="0"/>
              <a:t>a los vendedores de lotería y diseñamos una estrategia con las demás autoridades para que solo a los </a:t>
            </a:r>
            <a:r>
              <a:rPr lang="es-CO" dirty="0" err="1"/>
              <a:t>carnetizados</a:t>
            </a:r>
            <a:r>
              <a:rPr lang="es-CO" dirty="0"/>
              <a:t> pudieran ejercer la venta.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2035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sz="3600" b="1" dirty="0" smtClean="0"/>
              <a:t>4.5. </a:t>
            </a:r>
            <a:r>
              <a:rPr lang="es-CO" sz="3600" b="1" dirty="0"/>
              <a:t>Creación de mecanismo de </a:t>
            </a:r>
            <a:r>
              <a:rPr lang="es-CO" sz="3600" b="1" dirty="0" smtClean="0"/>
              <a:t>vigilancia </a:t>
            </a:r>
            <a:r>
              <a:rPr lang="es-CO" sz="3600" b="1" dirty="0"/>
              <a:t>y control</a:t>
            </a:r>
            <a:r>
              <a:rPr lang="es-CO" b="1" dirty="0"/>
              <a:t>. 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O" sz="2800" dirty="0" smtClean="0"/>
          </a:p>
          <a:p>
            <a:pPr marL="0" indent="0">
              <a:buNone/>
            </a:pPr>
            <a:endParaRPr lang="es-CO" sz="2800" dirty="0"/>
          </a:p>
          <a:p>
            <a:pPr marL="0" indent="0">
              <a:buNone/>
            </a:pPr>
            <a:r>
              <a:rPr lang="es-CO" sz="2800" dirty="0" smtClean="0"/>
              <a:t>Se </a:t>
            </a:r>
            <a:r>
              <a:rPr lang="es-CO" sz="2800" dirty="0"/>
              <a:t>incluyó en el proyecto de modificación del estatuto de rentas departamental un mecanismo de control y vigilancia Hemos sido pioneros a nivel nacional en el diseño y elaboración del registro departamental de rifas y juegos de azar, herramienta que permitirá un adecuado control de los juegos que se llevan a cabo en el Departamento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86591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sz="3600" b="1" dirty="0" smtClean="0"/>
              <a:t>4.6</a:t>
            </a:r>
            <a:r>
              <a:rPr lang="es-CO" sz="3600" b="1" dirty="0"/>
              <a:t>. Reportes de información sobre delitos explotación ilícita de juegos de suerte y azar; </a:t>
            </a:r>
            <a:r>
              <a:rPr lang="es-CO" sz="3600" dirty="0"/>
              <a:t/>
            </a:r>
            <a:br>
              <a:rPr lang="es-CO" sz="3600" dirty="0"/>
            </a:br>
            <a:endParaRPr lang="es-CO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 smtClean="0"/>
          </a:p>
          <a:p>
            <a:pPr marL="0" indent="0" algn="just">
              <a:buNone/>
            </a:pPr>
            <a:r>
              <a:rPr lang="es-CO" dirty="0" smtClean="0"/>
              <a:t>Se </a:t>
            </a:r>
            <a:r>
              <a:rPr lang="es-CO" dirty="0"/>
              <a:t>logró incluir dentro de las políticas de observatorio del delito este tipo de conductas, generándose reportes permanentes de su incidencia.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60265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/>
              <a:t>5. RECOMENDACIONES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CO" dirty="0"/>
              <a:t>Con el propósito de seguir fortaleciendo los ingresos para la salud del departamento  resulta necesario avanzar con la operación del juego de lotería tradicional a través de un convenio o mediante concesión; se debe explorar la posibilidad de explotar las apuestas hípicas reglamentadas recientemente; y no descuidar el tema de los juegos novedosos cuya administración -que es el grueso del negocio- se lo estaban acaparando las grandes loterías, pero logramos detener este propósito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8274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s-CO" b="1" dirty="0"/>
              <a:t>2. ESTRUCTURA DEL SECTOR.</a:t>
            </a:r>
            <a:endParaRPr lang="es-CO" dirty="0"/>
          </a:p>
          <a:p>
            <a:pPr marL="0" indent="0" algn="just">
              <a:buNone/>
            </a:pPr>
            <a:r>
              <a:rPr lang="es-CO" dirty="0"/>
              <a:t>La Lotería de Bolívar la Millonaria del Caribe cuenta con una Junta Directiva, compuesta por el Gobernador del Departamento quien la preside, el Secretario de Hacienda, el Secretario de Salud y dos miembros de la sociedad civil designados por el Gobernador.  El representante legal es el gerente de la entidad.</a:t>
            </a:r>
          </a:p>
          <a:p>
            <a:pPr marL="0" indent="0" algn="just">
              <a:buNone/>
            </a:pPr>
            <a:r>
              <a:rPr lang="es-CO" dirty="0"/>
              <a:t>En la actualidad el Departamento explota el juego de apuestas permanentes a través de concesión que vence el 7 de junio de 2019 con el concesionario Red de servicios de la Orinoquia y el Caribe S.A, que paga el 12 por ciento de las ventas brutas como derechos de explotación para la salud del Departamento y el uno por ciento de estos derechos como gastos de administración para la lotería. </a:t>
            </a:r>
          </a:p>
        </p:txBody>
      </p:sp>
    </p:spTree>
    <p:extLst>
      <p:ext uri="{BB962C8B-B14F-4D97-AF65-F5344CB8AC3E}">
        <p14:creationId xmlns:p14="http://schemas.microsoft.com/office/powerpoint/2010/main" val="42929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9036496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CO" dirty="0"/>
              <a:t>El Departamento explota el juego de lotería tradicional en la modalidad de sorteos extraordinarios a través de la sociedad de capital público denominada Sorteo Extraordinario de Colombia.   </a:t>
            </a:r>
          </a:p>
          <a:p>
            <a:pPr marL="0" indent="0" algn="just">
              <a:buNone/>
            </a:pPr>
            <a:r>
              <a:rPr lang="es-CO" dirty="0"/>
              <a:t>La Lotería administra también las rentas derivadas de los juegos denominados rifas y sorteos promocionales que pagan 14 por ciento del valor del plan de premios para la salud del Departamento.</a:t>
            </a:r>
          </a:p>
          <a:p>
            <a:pPr marL="0" indent="0" algn="just">
              <a:buNone/>
            </a:pPr>
            <a:r>
              <a:rPr lang="es-CO" dirty="0"/>
              <a:t>Esta entidad se encuentra vigilada sectorialmente por el Consejo Nacional de Juegos de Suerte y Azar y la Superintendencia Nacional de Salud.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1193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89248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b="1" dirty="0" smtClean="0"/>
              <a:t>3</a:t>
            </a:r>
            <a:r>
              <a:rPr lang="es-CO" b="1" dirty="0"/>
              <a:t>. OBJETIVO ESTRATEGICO PLAN DE DESARROLLO.</a:t>
            </a:r>
            <a:endParaRPr lang="es-CO" dirty="0"/>
          </a:p>
          <a:p>
            <a:pPr marL="0" indent="0" algn="ctr">
              <a:buNone/>
            </a:pPr>
            <a:r>
              <a:rPr lang="es-ES_tradnl" dirty="0"/>
              <a:t> </a:t>
            </a:r>
            <a:endParaRPr lang="es-CO" dirty="0"/>
          </a:p>
          <a:p>
            <a:pPr marL="0" indent="0" algn="just">
              <a:buNone/>
            </a:pPr>
            <a:r>
              <a:rPr lang="es-CO" dirty="0"/>
              <a:t>En el Plan de desarrollo 2012-2015 se propuso dentro de la estrategia consolidación de las finanzas públicas para el desarrollo el subprograma fortalecimiento de los recursos de destinación específica para la salud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224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PROYECTOS Y PROGRAMAS </a:t>
            </a:r>
            <a:br>
              <a:rPr lang="es-CO" dirty="0"/>
            </a:br>
            <a:endParaRPr lang="es-CO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CO" dirty="0"/>
              <a:t> </a:t>
            </a:r>
          </a:p>
          <a:p>
            <a:pPr marL="0" indent="0" algn="just">
              <a:buNone/>
            </a:pPr>
            <a:r>
              <a:rPr lang="es-CO" dirty="0" smtClean="0"/>
              <a:t>1</a:t>
            </a:r>
            <a:r>
              <a:rPr lang="es-CO" dirty="0"/>
              <a:t>. AVANZAR EN LA OPERACIÓN DEL JUEGO DE LOTERIA TRADICIONAL.</a:t>
            </a:r>
          </a:p>
          <a:p>
            <a:pPr marL="0" indent="0" algn="just">
              <a:buNone/>
            </a:pPr>
            <a:r>
              <a:rPr lang="es-CO" dirty="0"/>
              <a:t>2 .INCREMENTAR EN UN 20 POR CIENTO LOS RECURSOS PARA LA SALUD.</a:t>
            </a:r>
          </a:p>
          <a:p>
            <a:pPr marL="0" indent="0" algn="just">
              <a:buNone/>
            </a:pPr>
            <a:r>
              <a:rPr lang="es-CO" dirty="0"/>
              <a:t>3 .MANTENER Y FORTALECER 400 TRABAJADORES DE LOS JUEGOS.</a:t>
            </a:r>
          </a:p>
          <a:p>
            <a:pPr marL="0" indent="0" algn="just">
              <a:buNone/>
            </a:pPr>
            <a:r>
              <a:rPr lang="es-CO" dirty="0"/>
              <a:t>4. DISEÑO Y EJECUCION PLAN ACCION PARA COMBATIR ILEGALIDAD</a:t>
            </a:r>
          </a:p>
          <a:p>
            <a:pPr marL="0" indent="0" algn="just">
              <a:buNone/>
            </a:pPr>
            <a:r>
              <a:rPr lang="es-CO" dirty="0"/>
              <a:t>5. GESTION DE REPORTES JUEGO ILEGAL</a:t>
            </a:r>
          </a:p>
          <a:p>
            <a:pPr marL="0" indent="0" algn="just">
              <a:buNone/>
            </a:pPr>
            <a:r>
              <a:rPr lang="es-CO" dirty="0"/>
              <a:t>6. DISEÑO MECANISMO DE CONTROL DE JUEGOS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9057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sz="4000" b="1" dirty="0" smtClean="0"/>
              <a:t>4</a:t>
            </a:r>
            <a:r>
              <a:rPr lang="es-CO" sz="4000" b="1" dirty="0"/>
              <a:t>. </a:t>
            </a:r>
            <a:r>
              <a:rPr lang="es-CO" sz="3100" b="1" dirty="0"/>
              <a:t>LOGROS Y </a:t>
            </a:r>
            <a:r>
              <a:rPr lang="es-CO" sz="3100" b="1" dirty="0" smtClean="0"/>
              <a:t>RESULTADOS-LINEA DE BASE</a:t>
            </a:r>
            <a:r>
              <a:rPr lang="es-CO" sz="4000" dirty="0"/>
              <a:t/>
            </a:r>
            <a:br>
              <a:rPr lang="es-CO" sz="4000" dirty="0"/>
            </a:br>
            <a:r>
              <a:rPr lang="es-CO" dirty="0"/>
              <a:t> </a:t>
            </a:r>
            <a:br>
              <a:rPr lang="es-CO" dirty="0"/>
            </a:br>
            <a:endParaRPr lang="es-CO" dirty="0"/>
          </a:p>
        </p:txBody>
      </p:sp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2043652"/>
            <a:ext cx="6912768" cy="363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025"/>
            <a:ext cx="8964488" cy="42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1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964488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CO" b="1" dirty="0"/>
              <a:t>4.1</a:t>
            </a:r>
            <a:r>
              <a:rPr lang="es-CO" dirty="0"/>
              <a:t>. En cuanto a la meta propuesta de operación del juego de lotería tradicional, logramos que el Gobierno Nacional modificara el Decreto 2975 de 2004 </a:t>
            </a:r>
            <a:r>
              <a:rPr lang="es-CO" dirty="0" smtClean="0"/>
              <a:t>logrando </a:t>
            </a:r>
            <a:r>
              <a:rPr lang="es-CO" dirty="0"/>
              <a:t>facilitar la entrada en operación de la lotería de bolívar, por cuanto se incluye en el Articulo 42 la posibilidad que se juegue a través de un convenio administrativo con otra lotería o departamento, se aumenta de 1 a 2 los sorteos a la semana cuando hay una asociación de seis socios.  Debido a la falta de recursos para adelantar el estudio de factibilidad, adelantamos conversaciones con otras loterías fuertes a fin de aprovechar la modificación lograda y asociarnos a través de convenio administrativo.  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57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89248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s-CO" b="1" dirty="0"/>
              <a:t>4.2</a:t>
            </a:r>
            <a:r>
              <a:rPr lang="es-CO" dirty="0"/>
              <a:t>. Generar un incremento en el cuatrienio del 10 por ciento de los ingresos por concepto de juegos de suerte y azar. Con la modificación presentada al plan de desarrollo y teniendo en cuenta que ya se había alcanzado la meta aumentamos al 20 por ciento el incremento de los ingresos con destinación específica para la salud  provenientes de juegos suerte y azar, cuyos resultados presentamos a continuación.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98783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952</Words>
  <Application>Microsoft Office PowerPoint</Application>
  <PresentationFormat>Presentación en pantalla (4:3)</PresentationFormat>
  <Paragraphs>53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1" baseType="lpstr">
      <vt:lpstr>Arial</vt:lpstr>
      <vt:lpstr>Calibri</vt:lpstr>
      <vt:lpstr>Tema de Office</vt:lpstr>
      <vt:lpstr> INFORME DE GESTION LOTERIA DE BOLIVAR LA MILLONARIA DEL CARIBE </vt:lpstr>
      <vt:lpstr>Presentación de PowerPoint</vt:lpstr>
      <vt:lpstr>Presentación de PowerPoint</vt:lpstr>
      <vt:lpstr>Presentación de PowerPoint</vt:lpstr>
      <vt:lpstr>PROYECTOS Y PROGRAMAS  </vt:lpstr>
      <vt:lpstr>  4. LOGROS Y RESULTADOS-LINEA DE BASE   </vt:lpstr>
      <vt:lpstr>Presentación de PowerPoint</vt:lpstr>
      <vt:lpstr>Presentación de PowerPoint</vt:lpstr>
      <vt:lpstr>Presentación de PowerPoint</vt:lpstr>
      <vt:lpstr>4.2.1. APUESTAS PERMANENTES: </vt:lpstr>
      <vt:lpstr>4.2.2.1 SORTEO EXTRAORDINARIO </vt:lpstr>
      <vt:lpstr>4.2.2.2 SORTEO EXTRAORDINARIO </vt:lpstr>
      <vt:lpstr>4.2.3. SORTEOS PROMOCIONALES </vt:lpstr>
      <vt:lpstr>       4.3. Incremento-mejoramiento de trabajadores del sector </vt:lpstr>
      <vt:lpstr>4   4.4. Generación plan de acción para combatir la ilegalidad. </vt:lpstr>
      <vt:lpstr>     4.5. Creación de mecanismo de vigilancia y control.  </vt:lpstr>
      <vt:lpstr>      4.6. Reportes de información sobre delitos explotación ilícita de juegos de suerte y azar;  </vt:lpstr>
      <vt:lpstr>5. RECOMENDACIONES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nuevo</dc:creator>
  <cp:lastModifiedBy>La Millonaria</cp:lastModifiedBy>
  <cp:revision>35</cp:revision>
  <dcterms:created xsi:type="dcterms:W3CDTF">2012-07-13T16:16:30Z</dcterms:created>
  <dcterms:modified xsi:type="dcterms:W3CDTF">2015-11-27T23:00:49Z</dcterms:modified>
</cp:coreProperties>
</file>