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 id="277" r:id="rId21"/>
    <p:sldId id="276" r:id="rId22"/>
    <p:sldId id="278" r:id="rId23"/>
    <p:sldId id="279" r:id="rId24"/>
    <p:sldId id="275" r:id="rId25"/>
    <p:sldId id="281" r:id="rId26"/>
    <p:sldId id="280" r:id="rId27"/>
    <p:sldId id="283" r:id="rId28"/>
    <p:sldId id="282" r:id="rId29"/>
    <p:sldId id="285" r:id="rId30"/>
    <p:sldId id="286" r:id="rId31"/>
    <p:sldId id="284" r:id="rId32"/>
    <p:sldId id="289" r:id="rId33"/>
    <p:sldId id="288" r:id="rId34"/>
    <p:sldId id="287" r:id="rId35"/>
    <p:sldId id="291" r:id="rId36"/>
    <p:sldId id="290" r:id="rId37"/>
    <p:sldId id="292" r:id="rId38"/>
    <p:sldId id="295" r:id="rId39"/>
    <p:sldId id="294" r:id="rId40"/>
    <p:sldId id="293" r:id="rId41"/>
    <p:sldId id="297" r:id="rId42"/>
    <p:sldId id="296" r:id="rId43"/>
    <p:sldId id="298" r:id="rId44"/>
    <p:sldId id="300" r:id="rId45"/>
    <p:sldId id="304" r:id="rId46"/>
    <p:sldId id="301" r:id="rId47"/>
    <p:sldId id="303" r:id="rId48"/>
    <p:sldId id="302" r:id="rId49"/>
    <p:sldId id="305" r:id="rId50"/>
    <p:sldId id="306" r:id="rId51"/>
    <p:sldId id="311" r:id="rId52"/>
    <p:sldId id="310" r:id="rId53"/>
    <p:sldId id="309" r:id="rId54"/>
    <p:sldId id="308" r:id="rId55"/>
    <p:sldId id="307" r:id="rId56"/>
    <p:sldId id="313" r:id="rId57"/>
    <p:sldId id="314" r:id="rId58"/>
    <p:sldId id="312" r:id="rId59"/>
    <p:sldId id="315" r:id="rId60"/>
    <p:sldId id="316" r:id="rId61"/>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A561E273-2B94-4390-91D9-B0C719529BCF}" type="datetimeFigureOut">
              <a:rPr lang="es-CO" smtClean="0"/>
              <a:t>17/12/2015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A561E273-2B94-4390-91D9-B0C719529BCF}" type="datetimeFigureOut">
              <a:rPr lang="es-CO" smtClean="0"/>
              <a:t>17/12/2015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561E273-2B94-4390-91D9-B0C719529BCF}" type="datetimeFigureOut">
              <a:rPr lang="es-CO" smtClean="0"/>
              <a:t>17/12/2015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E524D1F-933F-49D7-A903-3BA8D77C74F8}" type="slidenum">
              <a:rPr lang="es-CO" smtClean="0"/>
              <a:t>‹Nº›</a:t>
            </a:fld>
            <a:endParaRPr lang="es-CO"/>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A561E273-2B94-4390-91D9-B0C719529BCF}" type="datetimeFigureOut">
              <a:rPr lang="es-CO" smtClean="0"/>
              <a:t>17/12/2015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E524D1F-933F-49D7-A903-3BA8D77C74F8}" type="slidenum">
              <a:rPr lang="es-CO" smtClean="0"/>
              <a:t>‹Nº›</a:t>
            </a:fld>
            <a:endParaRPr lang="es-CO"/>
          </a:p>
        </p:txBody>
      </p:sp>
      <p:sp>
        <p:nvSpPr>
          <p:cNvPr id="7" name="Title 6"/>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A561E273-2B94-4390-91D9-B0C719529BCF}" type="datetimeFigureOut">
              <a:rPr lang="es-CO" smtClean="0"/>
              <a:t>17/12/2015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5" name="Date Placeholder 4"/>
          <p:cNvSpPr>
            <a:spLocks noGrp="1"/>
          </p:cNvSpPr>
          <p:nvPr>
            <p:ph type="dt" sz="half" idx="10"/>
          </p:nvPr>
        </p:nvSpPr>
        <p:spPr/>
        <p:txBody>
          <a:bodyPr/>
          <a:lstStyle/>
          <a:p>
            <a:fld id="{A561E273-2B94-4390-91D9-B0C719529BCF}" type="datetimeFigureOut">
              <a:rPr lang="es-CO" smtClean="0"/>
              <a:t>17/12/2015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E524D1F-933F-49D7-A903-3BA8D77C74F8}" type="slidenum">
              <a:rPr lang="es-CO" smtClean="0"/>
              <a:t>‹Nº›</a:t>
            </a:fld>
            <a:endParaRPr lang="es-CO"/>
          </a:p>
        </p:txBody>
      </p:sp>
      <p:sp>
        <p:nvSpPr>
          <p:cNvPr id="9" name="Content Placeholder 8"/>
          <p:cNvSpPr>
            <a:spLocks noGrp="1"/>
          </p:cNvSpPr>
          <p:nvPr>
            <p:ph sz="quarter" idx="13"/>
          </p:nvPr>
        </p:nvSpPr>
        <p:spPr>
          <a:xfrm>
            <a:off x="676655"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A561E273-2B94-4390-91D9-B0C719529BCF}" type="datetimeFigureOut">
              <a:rPr lang="es-CO" smtClean="0"/>
              <a:t>17/12/2015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A561E273-2B94-4390-91D9-B0C719529BCF}" type="datetimeFigureOut">
              <a:rPr lang="es-CO" smtClean="0"/>
              <a:t>17/12/2015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561E273-2B94-4390-91D9-B0C719529BCF}" type="datetimeFigureOut">
              <a:rPr lang="es-CO" smtClean="0"/>
              <a:t>17/12/2015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7E524D1F-933F-49D7-A903-3BA8D77C74F8}" type="slidenum">
              <a:rPr lang="es-CO" smtClean="0"/>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561E273-2B94-4390-91D9-B0C719529BCF}" type="datetimeFigureOut">
              <a:rPr lang="es-CO" smtClean="0"/>
              <a:t>17/12/2015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E524D1F-933F-49D7-A903-3BA8D77C74F8}" type="slidenum">
              <a:rPr lang="es-CO" smtClean="0"/>
              <a:t>‹Nº›</a:t>
            </a:fld>
            <a:endParaRPr lang="es-CO"/>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A561E273-2B94-4390-91D9-B0C719529BCF}" type="datetimeFigureOut">
              <a:rPr lang="es-CO" smtClean="0"/>
              <a:t>17/12/2015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E524D1F-933F-49D7-A903-3BA8D77C74F8}" type="slidenum">
              <a:rPr lang="es-CO" smtClean="0"/>
              <a:t>‹Nº›</a:t>
            </a:fld>
            <a:endParaRPr lang="es-CO"/>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561E273-2B94-4390-91D9-B0C719529BCF}" type="datetimeFigureOut">
              <a:rPr lang="es-CO" smtClean="0"/>
              <a:t>17/12/2015</a:t>
            </a:fld>
            <a:endParaRPr lang="es-CO"/>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s-CO"/>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7E524D1F-933F-49D7-A903-3BA8D77C74F8}" type="slidenum">
              <a:rPr lang="es-CO" smtClean="0"/>
              <a:t>‹Nº›</a:t>
            </a:fld>
            <a:endParaRPr lang="es-CO"/>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2448272"/>
          </a:xfrm>
        </p:spPr>
        <p:txBody>
          <a:bodyPr>
            <a:normAutofit/>
          </a:bodyPr>
          <a:lstStyle/>
          <a:p>
            <a:r>
              <a:rPr lang="es-CO" sz="3600" b="1" dirty="0" smtClean="0">
                <a:solidFill>
                  <a:schemeClr val="tx1"/>
                </a:solidFill>
              </a:rPr>
              <a:t>COMPAÑÍA DE SERVICIOS ARCHIVISTICOS Y TECNOLOGICOS S S.A.S.</a:t>
            </a:r>
            <a:br>
              <a:rPr lang="es-CO" sz="3600" b="1" dirty="0" smtClean="0">
                <a:solidFill>
                  <a:schemeClr val="tx1"/>
                </a:solidFill>
              </a:rPr>
            </a:br>
            <a:r>
              <a:rPr lang="es-CO" sz="3600" b="1" dirty="0" smtClean="0">
                <a:solidFill>
                  <a:schemeClr val="tx1"/>
                </a:solidFill>
              </a:rPr>
              <a:t>CONTRATO 1440 de 2013</a:t>
            </a:r>
            <a:br>
              <a:rPr lang="es-CO" sz="3600" b="1" dirty="0" smtClean="0">
                <a:solidFill>
                  <a:schemeClr val="tx1"/>
                </a:solidFill>
              </a:rPr>
            </a:br>
            <a:endParaRPr lang="es-CO" sz="3600" b="1" dirty="0">
              <a:solidFill>
                <a:schemeClr val="tx1"/>
              </a:solidFill>
            </a:endParaRPr>
          </a:p>
        </p:txBody>
      </p:sp>
      <p:sp>
        <p:nvSpPr>
          <p:cNvPr id="3" name="2 Subtítulo"/>
          <p:cNvSpPr>
            <a:spLocks noGrp="1"/>
          </p:cNvSpPr>
          <p:nvPr>
            <p:ph type="subTitle" idx="1"/>
          </p:nvPr>
        </p:nvSpPr>
        <p:spPr>
          <a:xfrm>
            <a:off x="323528" y="2492896"/>
            <a:ext cx="8568952" cy="4032448"/>
          </a:xfrm>
        </p:spPr>
        <p:txBody>
          <a:bodyPr>
            <a:noAutofit/>
          </a:bodyPr>
          <a:lstStyle/>
          <a:p>
            <a:r>
              <a:rPr lang="es-CO" sz="3200" dirty="0">
                <a:solidFill>
                  <a:schemeClr val="tx1"/>
                </a:solidFill>
              </a:rPr>
              <a:t>PRESENTACION TABLAS </a:t>
            </a:r>
            <a:r>
              <a:rPr lang="es-CO" sz="3200" dirty="0" smtClean="0">
                <a:solidFill>
                  <a:schemeClr val="tx1"/>
                </a:solidFill>
              </a:rPr>
              <a:t>DE VALORACION DOCUMENTAL </a:t>
            </a:r>
          </a:p>
          <a:p>
            <a:r>
              <a:rPr lang="es-CO" sz="3200" b="1" dirty="0" smtClean="0">
                <a:solidFill>
                  <a:schemeClr val="tx1"/>
                </a:solidFill>
              </a:rPr>
              <a:t>GOBERNACION DE BOLIVAR</a:t>
            </a:r>
          </a:p>
          <a:p>
            <a:endParaRPr lang="es-CO" dirty="0" smtClean="0"/>
          </a:p>
          <a:p>
            <a:r>
              <a:rPr lang="es-CO" sz="3200" dirty="0" smtClean="0">
                <a:solidFill>
                  <a:schemeClr val="tx1"/>
                </a:solidFill>
              </a:rPr>
              <a:t>CARTAGENA DE INDIAS </a:t>
            </a:r>
            <a:endParaRPr lang="es-CO" sz="3200" dirty="0">
              <a:solidFill>
                <a:schemeClr val="tx1"/>
              </a:solidFill>
            </a:endParaRPr>
          </a:p>
          <a:p>
            <a:r>
              <a:rPr lang="es-CO" sz="3200" dirty="0" smtClean="0">
                <a:solidFill>
                  <a:schemeClr val="tx1"/>
                </a:solidFill>
              </a:rPr>
              <a:t>2015</a:t>
            </a:r>
          </a:p>
          <a:p>
            <a:pPr algn="l"/>
            <a:r>
              <a:rPr lang="es-CO" sz="1000" b="1" dirty="0" smtClean="0">
                <a:solidFill>
                  <a:schemeClr val="tx1"/>
                </a:solidFill>
              </a:rPr>
              <a:t>OSCAR ANDRES ROJAS FERIA </a:t>
            </a:r>
          </a:p>
          <a:p>
            <a:pPr algn="l"/>
            <a:r>
              <a:rPr lang="es-CO" sz="1000" b="1" dirty="0" smtClean="0">
                <a:solidFill>
                  <a:schemeClr val="tx1"/>
                </a:solidFill>
              </a:rPr>
              <a:t>PROFESIONAL CIDBA</a:t>
            </a:r>
          </a:p>
          <a:p>
            <a:pPr algn="l"/>
            <a:r>
              <a:rPr lang="es-CO" sz="1000" b="1" dirty="0" smtClean="0">
                <a:solidFill>
                  <a:schemeClr val="tx1"/>
                </a:solidFill>
              </a:rPr>
              <a:t>COORDINADOR TECNICO DE PROYECTOS CSA</a:t>
            </a:r>
          </a:p>
          <a:p>
            <a:pPr algn="l"/>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831157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endParaRPr lang="es-CO" sz="3200" b="1" dirty="0" smtClean="0">
              <a:solidFill>
                <a:schemeClr val="tx1"/>
              </a:solidFill>
            </a:endParaRPr>
          </a:p>
          <a:p>
            <a:endParaRPr lang="es-CO" sz="3200" b="1" dirty="0">
              <a:solidFill>
                <a:schemeClr val="tx1"/>
              </a:solidFill>
            </a:endParaRPr>
          </a:p>
          <a:p>
            <a:r>
              <a:rPr lang="es-CO" sz="4000" b="1" dirty="0" smtClean="0">
                <a:solidFill>
                  <a:schemeClr val="tx1"/>
                </a:solidFill>
              </a:rPr>
              <a:t>A CONTINUACION SE RESUMEN LOS ASPECTOS </a:t>
            </a:r>
            <a:r>
              <a:rPr lang="es-CO" sz="4000" b="1" dirty="0">
                <a:solidFill>
                  <a:schemeClr val="tx1"/>
                </a:solidFill>
              </a:rPr>
              <a:t>ANALITICOS Y DESCRIPTIVOS </a:t>
            </a:r>
            <a:r>
              <a:rPr lang="es-CO" sz="4000" b="1" dirty="0" smtClean="0">
                <a:solidFill>
                  <a:schemeClr val="tx1"/>
                </a:solidFill>
              </a:rPr>
              <a:t>DE </a:t>
            </a:r>
            <a:r>
              <a:rPr lang="es-CO" sz="4000" b="1" dirty="0">
                <a:solidFill>
                  <a:schemeClr val="tx1"/>
                </a:solidFill>
              </a:rPr>
              <a:t>LAS TABLAS DE VALORACION DOCUMENTAL DE CADA PERIODO </a:t>
            </a:r>
            <a:r>
              <a:rPr lang="es-CO" sz="4000" b="1" dirty="0" smtClean="0">
                <a:solidFill>
                  <a:schemeClr val="tx1"/>
                </a:solidFill>
              </a:rPr>
              <a:t>INSTITUCIONAL DE LA GOBERNACION DE BOLIVAR.</a:t>
            </a:r>
            <a:endParaRPr lang="es-CO" sz="4000" dirty="0">
              <a:solidFill>
                <a:schemeClr val="tx1"/>
              </a:solidFill>
            </a:endParaRP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3788782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440160"/>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a:t>
            </a:r>
            <a:r>
              <a:rPr lang="es-CO" sz="3100" dirty="0">
                <a:solidFill>
                  <a:schemeClr val="tx1"/>
                </a:solidFill>
              </a:rPr>
              <a:t/>
            </a:r>
            <a:br>
              <a:rPr lang="es-CO" sz="3100" dirty="0">
                <a:solidFill>
                  <a:schemeClr val="tx1"/>
                </a:solidFill>
              </a:rPr>
            </a:br>
            <a:r>
              <a:rPr lang="es-CO" sz="3100" u="sng" dirty="0">
                <a:solidFill>
                  <a:schemeClr val="tx1"/>
                </a:solidFill>
              </a:rPr>
              <a:t>05 DE AGOSTO DE 1886</a:t>
            </a:r>
            <a:r>
              <a:rPr lang="es-CO" sz="3100" dirty="0">
                <a:solidFill>
                  <a:schemeClr val="tx1"/>
                </a:solidFill>
              </a:rPr>
              <a:t> - </a:t>
            </a:r>
            <a:r>
              <a:rPr lang="es-CO" sz="3100" u="sng" dirty="0">
                <a:solidFill>
                  <a:schemeClr val="tx1"/>
                </a:solidFill>
              </a:rPr>
              <a:t>30 DE JUNIO DE 1928</a:t>
            </a:r>
            <a:r>
              <a:rPr lang="es-CO" sz="2800" dirty="0"/>
              <a:t/>
            </a:r>
            <a:br>
              <a:rPr lang="es-CO" sz="2800" dirty="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3200" dirty="0" smtClean="0">
                <a:solidFill>
                  <a:schemeClr val="tx1"/>
                </a:solidFill>
              </a:rPr>
              <a:t>Este </a:t>
            </a:r>
            <a:r>
              <a:rPr lang="es-CO" sz="3200" dirty="0">
                <a:solidFill>
                  <a:schemeClr val="tx1"/>
                </a:solidFill>
              </a:rPr>
              <a:t>Primer periodo se establece en concordancia a la constitución de </a:t>
            </a:r>
            <a:r>
              <a:rPr lang="es-CO" sz="3200" dirty="0" smtClean="0">
                <a:solidFill>
                  <a:schemeClr val="tx1"/>
                </a:solidFill>
              </a:rPr>
              <a:t>1886, </a:t>
            </a:r>
            <a:r>
              <a:rPr lang="es-CO" sz="3200" dirty="0">
                <a:solidFill>
                  <a:schemeClr val="tx1"/>
                </a:solidFill>
              </a:rPr>
              <a:t>a partir de esta se cambia el nombre que tenía el país por el de República de Colombia y se le dio a los estados el nombre de Departamentos, dependientes del poder central y definidos por los mismos límites geográficos que tenían previamente.</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205996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408712"/>
          </a:xfrm>
        </p:spPr>
        <p:txBody>
          <a:bodyPr>
            <a:noAutofit/>
          </a:bodyPr>
          <a:lstStyle/>
          <a:p>
            <a:pPr algn="just"/>
            <a:r>
              <a:rPr lang="es-CO" dirty="0">
                <a:solidFill>
                  <a:schemeClr val="tx1"/>
                </a:solidFill>
              </a:rPr>
              <a:t>La Administración del territorio estaba establecida de acuerdo a los diferentes departamentos del poder que existían en el orden  Nacional, fue posible  evidenciar Administrativamente el </a:t>
            </a:r>
            <a:r>
              <a:rPr lang="es-CO" b="1" dirty="0">
                <a:solidFill>
                  <a:schemeClr val="tx1"/>
                </a:solidFill>
              </a:rPr>
              <a:t>Departamento de Gobierno</a:t>
            </a:r>
            <a:r>
              <a:rPr lang="es-CO" dirty="0">
                <a:solidFill>
                  <a:schemeClr val="tx1"/>
                </a:solidFill>
              </a:rPr>
              <a:t> que estaba integrado por la Gobernación Departamental Inicialmente y a la se le integra una Secretaria de Gobierno y los estamentos sometidos a esta, el </a:t>
            </a:r>
            <a:r>
              <a:rPr lang="es-CO" b="1" dirty="0">
                <a:solidFill>
                  <a:schemeClr val="tx1"/>
                </a:solidFill>
              </a:rPr>
              <a:t>Departamento de Hacienda y Tesoro</a:t>
            </a:r>
            <a:r>
              <a:rPr lang="es-CO" dirty="0">
                <a:solidFill>
                  <a:schemeClr val="tx1"/>
                </a:solidFill>
              </a:rPr>
              <a:t> al que progresivamente se le agregó como Organismo de manejo la Secretaria de Hacienda, el </a:t>
            </a:r>
            <a:r>
              <a:rPr lang="es-CO" b="1" dirty="0">
                <a:solidFill>
                  <a:schemeClr val="tx1"/>
                </a:solidFill>
              </a:rPr>
              <a:t>Departamento de Instrucción Pública</a:t>
            </a:r>
            <a:r>
              <a:rPr lang="es-CO" dirty="0">
                <a:solidFill>
                  <a:schemeClr val="tx1"/>
                </a:solidFill>
              </a:rPr>
              <a:t> al que también se le creo la Respectiva Secretaria de Instrucción Pública para su manejo, el </a:t>
            </a:r>
            <a:r>
              <a:rPr lang="es-CO" b="1" dirty="0">
                <a:solidFill>
                  <a:schemeClr val="tx1"/>
                </a:solidFill>
              </a:rPr>
              <a:t>Departamento de Beneficencia y Recompensas</a:t>
            </a:r>
            <a:r>
              <a:rPr lang="es-CO" dirty="0">
                <a:solidFill>
                  <a:schemeClr val="tx1"/>
                </a:solidFill>
              </a:rPr>
              <a:t> que solo era un organismo para el manejo de recursos de esta rama en relación a flujos de hospitales y que no tenía Secretaria Alguna, </a:t>
            </a:r>
            <a:r>
              <a:rPr lang="es-CO" b="1" dirty="0">
                <a:solidFill>
                  <a:schemeClr val="tx1"/>
                </a:solidFill>
              </a:rPr>
              <a:t>Departamento de Obras públicas</a:t>
            </a:r>
            <a:r>
              <a:rPr lang="es-CO" dirty="0">
                <a:solidFill>
                  <a:schemeClr val="tx1"/>
                </a:solidFill>
              </a:rPr>
              <a:t> órgano o función para el manejo del flujo de recursos de esta rama desde ahí se manejan los dineros para invertir en fomento mejoras y materiales para la infraestructura del Departamento, al que al final del periodo se evidencia la aparición de una Oficina de Ingeniería, el </a:t>
            </a:r>
            <a:r>
              <a:rPr lang="es-CO" b="1" dirty="0">
                <a:solidFill>
                  <a:schemeClr val="tx1"/>
                </a:solidFill>
              </a:rPr>
              <a:t>Departamento de Justicia</a:t>
            </a:r>
            <a:r>
              <a:rPr lang="es-CO" dirty="0">
                <a:solidFill>
                  <a:schemeClr val="tx1"/>
                </a:solidFill>
              </a:rPr>
              <a:t> órgano encargado de recepcionar los recursos económicos para el Ramo Judicial Departamental y que no poseía Secretaria alguna adscrita y por último el </a:t>
            </a:r>
            <a:r>
              <a:rPr lang="es-CO" b="1" dirty="0">
                <a:solidFill>
                  <a:schemeClr val="tx1"/>
                </a:solidFill>
              </a:rPr>
              <a:t>Departamento de la Deuda Publica </a:t>
            </a:r>
            <a:r>
              <a:rPr lang="es-CO" dirty="0">
                <a:solidFill>
                  <a:schemeClr val="tx1"/>
                </a:solidFill>
              </a:rPr>
              <a:t>que se constituía en el ente que canalizaba todo lo relacionado a la deuda </a:t>
            </a:r>
            <a:r>
              <a:rPr lang="es-CO" dirty="0" smtClean="0">
                <a:solidFill>
                  <a:schemeClr val="tx1"/>
                </a:solidFill>
              </a:rPr>
              <a:t>Departamental </a:t>
            </a:r>
            <a:r>
              <a:rPr lang="es-CO" dirty="0">
                <a:solidFill>
                  <a:schemeClr val="tx1"/>
                </a:solidFill>
              </a:rPr>
              <a:t>y el comportamiento de la misma ante el nivel </a:t>
            </a:r>
            <a:r>
              <a:rPr lang="es-CO" dirty="0" smtClean="0">
                <a:solidFill>
                  <a:schemeClr val="tx1"/>
                </a:solidFill>
              </a:rPr>
              <a:t>Nacional. </a:t>
            </a:r>
            <a:r>
              <a:rPr lang="es-CO" dirty="0"/>
              <a:t>no tenía Oficina Alguna como cabeza del mismo.</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421088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200" dirty="0" smtClean="0">
                <a:solidFill>
                  <a:schemeClr val="tx1"/>
                </a:solidFill>
              </a:rPr>
              <a:t>Para </a:t>
            </a:r>
            <a:r>
              <a:rPr lang="es-CO" sz="2200" dirty="0">
                <a:solidFill>
                  <a:schemeClr val="tx1"/>
                </a:solidFill>
              </a:rPr>
              <a:t>este periodo únicamente se ubicó documentación referente a los asuntos </a:t>
            </a:r>
            <a:r>
              <a:rPr lang="es-CO" sz="2200" b="1" dirty="0">
                <a:solidFill>
                  <a:schemeClr val="tx1"/>
                </a:solidFill>
              </a:rPr>
              <a:t>Decretos del despacho del Gobernador</a:t>
            </a:r>
            <a:r>
              <a:rPr lang="es-CO" sz="2200" dirty="0">
                <a:solidFill>
                  <a:schemeClr val="tx1"/>
                </a:solidFill>
              </a:rPr>
              <a:t>, </a:t>
            </a:r>
            <a:r>
              <a:rPr lang="es-CO" sz="2200" b="1" dirty="0">
                <a:solidFill>
                  <a:schemeClr val="tx1"/>
                </a:solidFill>
              </a:rPr>
              <a:t>Actas de Posesión</a:t>
            </a:r>
            <a:r>
              <a:rPr lang="es-CO" sz="2200" dirty="0">
                <a:solidFill>
                  <a:schemeClr val="tx1"/>
                </a:solidFill>
              </a:rPr>
              <a:t>; las cuales también se ubicaron en el despacho del Gobernador al no encontrarse o ubicarse dependencia que se encargara de manejar esta tipo de información, las mismas hace alusión a que se presentan las personas ante dicha dependencia para tomar posesión al cargo al cual han sido asignado, </a:t>
            </a:r>
            <a:r>
              <a:rPr lang="es-CO" sz="2200" b="1" dirty="0">
                <a:solidFill>
                  <a:schemeClr val="tx1"/>
                </a:solidFill>
              </a:rPr>
              <a:t>Gacetas Departamentales</a:t>
            </a:r>
            <a:r>
              <a:rPr lang="es-CO" sz="2200" dirty="0">
                <a:solidFill>
                  <a:schemeClr val="tx1"/>
                </a:solidFill>
              </a:rPr>
              <a:t> en donde se publicaban todos los actos Administrativos de las distintas dependencias que para ese entonces hacían parte del órgano de la administración Departamental estas eran generadas por la Imprenta Departamental y Por ultimo </a:t>
            </a:r>
            <a:r>
              <a:rPr lang="es-CO" sz="2200" b="1" dirty="0">
                <a:solidFill>
                  <a:schemeClr val="tx1"/>
                </a:solidFill>
              </a:rPr>
              <a:t>Decretos de Instrucción Pública</a:t>
            </a:r>
            <a:r>
              <a:rPr lang="es-CO" sz="2200" dirty="0">
                <a:solidFill>
                  <a:schemeClr val="tx1"/>
                </a:solidFill>
              </a:rPr>
              <a:t> los cuales se ubican en la Secretaria de Instrucción Pública. </a:t>
            </a:r>
            <a:endParaRPr lang="es-CO" sz="2200" dirty="0" smtClean="0">
              <a:solidFill>
                <a:schemeClr val="tx1"/>
              </a:solidFill>
            </a:endParaRPr>
          </a:p>
          <a:p>
            <a:pPr algn="just"/>
            <a:endParaRPr lang="es-CO" sz="2200" dirty="0">
              <a:solidFill>
                <a:schemeClr val="tx1"/>
              </a:solidFill>
            </a:endParaRPr>
          </a:p>
          <a:p>
            <a:pPr algn="just"/>
            <a:r>
              <a:rPr lang="es-CO" sz="2200" dirty="0">
                <a:solidFill>
                  <a:schemeClr val="tx1"/>
                </a:solidFill>
              </a:rPr>
              <a:t>Por lo anterior únicamente se elaboran </a:t>
            </a:r>
            <a:r>
              <a:rPr lang="es-CO" sz="2200" b="1" dirty="0">
                <a:solidFill>
                  <a:schemeClr val="tx1"/>
                </a:solidFill>
              </a:rPr>
              <a:t>Tablas de Valoración Documental</a:t>
            </a:r>
            <a:r>
              <a:rPr lang="es-CO" sz="2200" dirty="0">
                <a:solidFill>
                  <a:schemeClr val="tx1"/>
                </a:solidFill>
              </a:rPr>
              <a:t> para el Despacho del Gobernador, la Imprenta Departamental y la Secretaria de Instrucción Pública con las Series y </a:t>
            </a:r>
            <a:r>
              <a:rPr lang="es-CO" sz="2200" dirty="0" err="1">
                <a:solidFill>
                  <a:schemeClr val="tx1"/>
                </a:solidFill>
              </a:rPr>
              <a:t>subseries</a:t>
            </a:r>
            <a:r>
              <a:rPr lang="es-CO" sz="2200" dirty="0">
                <a:solidFill>
                  <a:schemeClr val="tx1"/>
                </a:solidFill>
              </a:rPr>
              <a:t> Existente.</a:t>
            </a:r>
          </a:p>
          <a:p>
            <a:pPr algn="just"/>
            <a:endParaRPr lang="es-CO" b="1" dirty="0" smtClean="0">
              <a:solidFill>
                <a:schemeClr val="tx1"/>
              </a:solidFill>
            </a:endParaRPr>
          </a:p>
        </p:txBody>
      </p:sp>
    </p:spTree>
    <p:extLst>
      <p:ext uri="{BB962C8B-B14F-4D97-AF65-F5344CB8AC3E}">
        <p14:creationId xmlns:p14="http://schemas.microsoft.com/office/powerpoint/2010/main" val="2918175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728192"/>
          </a:xfrm>
        </p:spPr>
        <p:txBody>
          <a:bodyPr>
            <a:normAutofit fontScale="90000"/>
          </a:bodyPr>
          <a:lstStyle/>
          <a:p>
            <a:r>
              <a:rPr lang="es-CO" sz="2800" b="1" dirty="0" smtClean="0"/>
              <a:t/>
            </a:r>
            <a:br>
              <a:rPr lang="es-CO" sz="2800" b="1" dirty="0" smtClean="0"/>
            </a:br>
            <a:r>
              <a:rPr lang="es-CO" sz="3100" b="1" u="sng" dirty="0" smtClean="0">
                <a:solidFill>
                  <a:schemeClr val="tx1"/>
                </a:solidFill>
              </a:rPr>
              <a:t>TABLAS </a:t>
            </a:r>
            <a:r>
              <a:rPr lang="es-CO" sz="3100" b="1" u="sng" dirty="0">
                <a:solidFill>
                  <a:schemeClr val="tx1"/>
                </a:solidFill>
              </a:rPr>
              <a:t>DE VALORACION DOCUMENTAL PERIODO 2</a:t>
            </a:r>
            <a:r>
              <a:rPr lang="es-CO" sz="3100" dirty="0">
                <a:solidFill>
                  <a:schemeClr val="tx1"/>
                </a:solidFill>
              </a:rPr>
              <a:t/>
            </a:r>
            <a:br>
              <a:rPr lang="es-CO" sz="3100" dirty="0">
                <a:solidFill>
                  <a:schemeClr val="tx1"/>
                </a:solidFill>
              </a:rPr>
            </a:br>
            <a:r>
              <a:rPr lang="es-CO" sz="3100" u="sng" dirty="0">
                <a:solidFill>
                  <a:schemeClr val="tx1"/>
                </a:solidFill>
              </a:rPr>
              <a:t>01 DE JULIO DE 1928</a:t>
            </a:r>
            <a:r>
              <a:rPr lang="es-CO" sz="3100" dirty="0">
                <a:solidFill>
                  <a:schemeClr val="tx1"/>
                </a:solidFill>
              </a:rPr>
              <a:t> - </a:t>
            </a:r>
            <a:r>
              <a:rPr lang="es-CO" sz="3100" u="sng" dirty="0">
                <a:solidFill>
                  <a:schemeClr val="tx1"/>
                </a:solidFill>
              </a:rPr>
              <a:t>02 DE MAYO DE 1939</a:t>
            </a:r>
            <a:r>
              <a:rPr lang="es-CO" sz="3100" dirty="0"/>
              <a:t/>
            </a:r>
            <a:br>
              <a:rPr lang="es-CO" sz="3100" dirty="0"/>
            </a:br>
            <a:r>
              <a:rPr lang="es-CO" sz="3100" dirty="0"/>
              <a:t/>
            </a:r>
            <a:br>
              <a:rPr lang="es-CO" sz="3100" dirty="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2400" dirty="0">
                <a:solidFill>
                  <a:schemeClr val="tx1"/>
                </a:solidFill>
              </a:rPr>
              <a:t>Este Segundo periodo se establece a partir de la transformación del Departamento de Instrucción Pública y la Secretaria del mismo, de acuerdo a lo que se evidencia en el presupuesto a partir del 01 de julio de </a:t>
            </a:r>
            <a:r>
              <a:rPr lang="es-CO" sz="2400" dirty="0" smtClean="0">
                <a:solidFill>
                  <a:schemeClr val="tx1"/>
                </a:solidFill>
              </a:rPr>
              <a:t>1928 (Decreto 379 de 1928), </a:t>
            </a:r>
            <a:r>
              <a:rPr lang="es-CO" sz="2400" dirty="0">
                <a:solidFill>
                  <a:schemeClr val="tx1"/>
                </a:solidFill>
              </a:rPr>
              <a:t>donde se convierte en Departamento de Educación Publica y la Secretaria pasa a denominarse Dirección de Educación Pública</a:t>
            </a:r>
            <a:r>
              <a:rPr lang="es-CO" sz="2400" dirty="0" smtClean="0">
                <a:solidFill>
                  <a:schemeClr val="tx1"/>
                </a:solidFill>
              </a:rPr>
              <a:t>.</a:t>
            </a:r>
          </a:p>
          <a:p>
            <a:pPr algn="just"/>
            <a:endParaRPr lang="es-CO" sz="2400" dirty="0" smtClean="0">
              <a:solidFill>
                <a:schemeClr val="tx1"/>
              </a:solidFill>
            </a:endParaRPr>
          </a:p>
          <a:p>
            <a:pPr algn="just"/>
            <a:r>
              <a:rPr lang="es-CO" sz="2400" dirty="0">
                <a:solidFill>
                  <a:schemeClr val="tx1"/>
                </a:solidFill>
              </a:rPr>
              <a:t>El resto de los de los Departamentos de la Administración continúan sin novedad, solo algunos cambios en la organización interna de las Diferentes Secretarias existentes, lo que se puede evidenciar en los organigramas respectivos a este periodo histórico institucional.</a:t>
            </a:r>
          </a:p>
          <a:p>
            <a:pPr algn="just"/>
            <a:endParaRPr lang="es-CO" sz="2800" dirty="0">
              <a:solidFill>
                <a:schemeClr val="tx1"/>
              </a:solidFill>
            </a:endParaRP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020950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endParaRPr lang="es-CO" dirty="0" smtClean="0">
              <a:solidFill>
                <a:schemeClr val="tx1"/>
              </a:solidFill>
            </a:endParaRPr>
          </a:p>
          <a:p>
            <a:pPr algn="just"/>
            <a:r>
              <a:rPr lang="es-CO" dirty="0" smtClean="0">
                <a:solidFill>
                  <a:schemeClr val="tx1"/>
                </a:solidFill>
              </a:rPr>
              <a:t>En </a:t>
            </a:r>
            <a:r>
              <a:rPr lang="es-CO" dirty="0">
                <a:solidFill>
                  <a:schemeClr val="tx1"/>
                </a:solidFill>
              </a:rPr>
              <a:t>este Periodo se </a:t>
            </a:r>
            <a:r>
              <a:rPr lang="es-CO" dirty="0" err="1" smtClean="0">
                <a:solidFill>
                  <a:schemeClr val="tx1"/>
                </a:solidFill>
              </a:rPr>
              <a:t>encontro</a:t>
            </a:r>
            <a:r>
              <a:rPr lang="es-CO" dirty="0" smtClean="0">
                <a:solidFill>
                  <a:schemeClr val="tx1"/>
                </a:solidFill>
              </a:rPr>
              <a:t> </a:t>
            </a:r>
            <a:r>
              <a:rPr lang="es-CO" dirty="0">
                <a:solidFill>
                  <a:schemeClr val="tx1"/>
                </a:solidFill>
              </a:rPr>
              <a:t>documentación en el Despacho del Gobernador referente a los asuntos </a:t>
            </a:r>
            <a:r>
              <a:rPr lang="es-CO" b="1" dirty="0">
                <a:solidFill>
                  <a:schemeClr val="tx1"/>
                </a:solidFill>
              </a:rPr>
              <a:t>Decretos</a:t>
            </a:r>
            <a:r>
              <a:rPr lang="es-CO" dirty="0">
                <a:solidFill>
                  <a:schemeClr val="tx1"/>
                </a:solidFill>
              </a:rPr>
              <a:t>, </a:t>
            </a:r>
            <a:r>
              <a:rPr lang="es-CO" b="1" dirty="0">
                <a:solidFill>
                  <a:schemeClr val="tx1"/>
                </a:solidFill>
              </a:rPr>
              <a:t>Resoluciones</a:t>
            </a:r>
            <a:r>
              <a:rPr lang="es-CO" dirty="0">
                <a:solidFill>
                  <a:schemeClr val="tx1"/>
                </a:solidFill>
              </a:rPr>
              <a:t> y </a:t>
            </a:r>
            <a:r>
              <a:rPr lang="es-CO" b="1" dirty="0">
                <a:solidFill>
                  <a:schemeClr val="tx1"/>
                </a:solidFill>
              </a:rPr>
              <a:t>Ordenanzas Departamentales</a:t>
            </a:r>
            <a:r>
              <a:rPr lang="es-CO" dirty="0">
                <a:solidFill>
                  <a:schemeClr val="tx1"/>
                </a:solidFill>
              </a:rPr>
              <a:t>, de la Secretaria de Gobierno se evidencian </a:t>
            </a:r>
            <a:r>
              <a:rPr lang="es-CO" b="1" dirty="0">
                <a:solidFill>
                  <a:schemeClr val="tx1"/>
                </a:solidFill>
              </a:rPr>
              <a:t>Decretos de Gobierno</a:t>
            </a:r>
            <a:r>
              <a:rPr lang="es-CO" dirty="0">
                <a:solidFill>
                  <a:schemeClr val="tx1"/>
                </a:solidFill>
              </a:rPr>
              <a:t> y </a:t>
            </a:r>
            <a:r>
              <a:rPr lang="es-CO" b="1" dirty="0">
                <a:solidFill>
                  <a:schemeClr val="tx1"/>
                </a:solidFill>
              </a:rPr>
              <a:t>Gacetas Departamentales</a:t>
            </a:r>
            <a:r>
              <a:rPr lang="es-CO" dirty="0">
                <a:solidFill>
                  <a:schemeClr val="tx1"/>
                </a:solidFill>
              </a:rPr>
              <a:t> de la Imprenta Departamental Oficina adscrita a esta Secretaria. De la Secretaria de Hacienda </a:t>
            </a:r>
            <a:r>
              <a:rPr lang="es-CO" b="1" dirty="0">
                <a:solidFill>
                  <a:schemeClr val="tx1"/>
                </a:solidFill>
              </a:rPr>
              <a:t>Actas de Posesión </a:t>
            </a:r>
            <a:r>
              <a:rPr lang="es-CO" dirty="0">
                <a:solidFill>
                  <a:schemeClr val="tx1"/>
                </a:solidFill>
              </a:rPr>
              <a:t>las cuales se ubican aquí al existir en esta dependencia una Sección Primera de Personal y Decretos de Hacienda. Por último en la Dirección de Educación Pública existen </a:t>
            </a:r>
            <a:r>
              <a:rPr lang="es-CO" b="1" dirty="0">
                <a:solidFill>
                  <a:schemeClr val="tx1"/>
                </a:solidFill>
              </a:rPr>
              <a:t>Decretos </a:t>
            </a:r>
            <a:r>
              <a:rPr lang="es-CO" dirty="0">
                <a:solidFill>
                  <a:schemeClr val="tx1"/>
                </a:solidFill>
              </a:rPr>
              <a:t>de</a:t>
            </a:r>
            <a:r>
              <a:rPr lang="es-CO" b="1" dirty="0">
                <a:solidFill>
                  <a:schemeClr val="tx1"/>
                </a:solidFill>
              </a:rPr>
              <a:t> </a:t>
            </a:r>
            <a:r>
              <a:rPr lang="es-CO" dirty="0">
                <a:solidFill>
                  <a:schemeClr val="tx1"/>
                </a:solidFill>
              </a:rPr>
              <a:t>este ramo.</a:t>
            </a:r>
          </a:p>
          <a:p>
            <a:pPr algn="just"/>
            <a:r>
              <a:rPr lang="es-CO" dirty="0">
                <a:solidFill>
                  <a:schemeClr val="tx1"/>
                </a:solidFill>
              </a:rPr>
              <a:t> </a:t>
            </a:r>
          </a:p>
          <a:p>
            <a:pPr algn="just"/>
            <a:r>
              <a:rPr lang="es-CO" dirty="0">
                <a:solidFill>
                  <a:schemeClr val="tx1"/>
                </a:solidFill>
              </a:rPr>
              <a:t>Por lo anterior únicamente se elaboran </a:t>
            </a:r>
            <a:r>
              <a:rPr lang="es-CO" b="1" dirty="0">
                <a:solidFill>
                  <a:schemeClr val="tx1"/>
                </a:solidFill>
              </a:rPr>
              <a:t>Tablas de Valoración Documental</a:t>
            </a:r>
            <a:r>
              <a:rPr lang="es-CO" dirty="0">
                <a:solidFill>
                  <a:schemeClr val="tx1"/>
                </a:solidFill>
              </a:rPr>
              <a:t> para el Despacho del Gobernador, La Secretaria de Gobierno, la Imprenta Departamental, la Secretaria de Hacienda y la Dirección de educación Pública con las Series y </a:t>
            </a:r>
            <a:r>
              <a:rPr lang="es-CO" dirty="0" err="1">
                <a:solidFill>
                  <a:schemeClr val="tx1"/>
                </a:solidFill>
              </a:rPr>
              <a:t>Subseries</a:t>
            </a:r>
            <a:r>
              <a:rPr lang="es-CO" dirty="0">
                <a:solidFill>
                  <a:schemeClr val="tx1"/>
                </a:solidFill>
              </a:rPr>
              <a:t> Existente en ellas. </a:t>
            </a:r>
          </a:p>
          <a:p>
            <a:pPr algn="just"/>
            <a:r>
              <a:rPr lang="es-CO" dirty="0" smtClean="0">
                <a:solidFill>
                  <a:schemeClr val="tx1"/>
                </a:solidFill>
              </a:rPr>
              <a:t>.</a:t>
            </a:r>
            <a:endParaRPr lang="es-CO" dirty="0">
              <a:solidFill>
                <a:schemeClr val="tx1"/>
              </a:solidFill>
            </a:endParaRP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481836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96144"/>
          </a:xfrm>
        </p:spPr>
        <p:txBody>
          <a:bodyPr>
            <a:normAutofit fontScale="90000"/>
          </a:bodyPr>
          <a:lstStyle/>
          <a:p>
            <a:r>
              <a:rPr lang="es-CO" sz="3100" b="1" u="sng" dirty="0" smtClean="0">
                <a:solidFill>
                  <a:schemeClr val="tx1"/>
                </a:solidFill>
              </a:rPr>
              <a:t>TABLAS </a:t>
            </a:r>
            <a:r>
              <a:rPr lang="es-CO" sz="3100" b="1" u="sng" dirty="0">
                <a:solidFill>
                  <a:schemeClr val="tx1"/>
                </a:solidFill>
              </a:rPr>
              <a:t>DE VALORACION DOCUMENTAL PERIODO 3</a:t>
            </a:r>
            <a:r>
              <a:rPr lang="es-CO" sz="3100" dirty="0">
                <a:solidFill>
                  <a:schemeClr val="tx1"/>
                </a:solidFill>
              </a:rPr>
              <a:t/>
            </a:r>
            <a:br>
              <a:rPr lang="es-CO" sz="3100" dirty="0">
                <a:solidFill>
                  <a:schemeClr val="tx1"/>
                </a:solidFill>
              </a:rPr>
            </a:br>
            <a:r>
              <a:rPr lang="es-CO" sz="3100" u="sng" dirty="0">
                <a:solidFill>
                  <a:schemeClr val="tx1"/>
                </a:solidFill>
              </a:rPr>
              <a:t>03 DE MAYO DE 1939</a:t>
            </a:r>
            <a:r>
              <a:rPr lang="es-CO" sz="3100" dirty="0">
                <a:solidFill>
                  <a:schemeClr val="tx1"/>
                </a:solidFill>
              </a:rPr>
              <a:t> - </a:t>
            </a:r>
            <a:r>
              <a:rPr lang="es-CO" sz="3100" u="sng" dirty="0">
                <a:solidFill>
                  <a:schemeClr val="tx1"/>
                </a:solidFill>
              </a:rPr>
              <a:t>28 DE </a:t>
            </a:r>
            <a:r>
              <a:rPr lang="es-CO" sz="3100" u="sng" dirty="0" smtClean="0">
                <a:solidFill>
                  <a:schemeClr val="tx1"/>
                </a:solidFill>
              </a:rPr>
              <a:t>JULIO </a:t>
            </a:r>
            <a:r>
              <a:rPr lang="es-CO" sz="3100" u="sng" dirty="0">
                <a:solidFill>
                  <a:schemeClr val="tx1"/>
                </a:solidFill>
              </a:rPr>
              <a:t>DE 1943</a:t>
            </a:r>
            <a:r>
              <a:rPr lang="es-CO" sz="2800" dirty="0"/>
              <a:t/>
            </a:r>
            <a:br>
              <a:rPr lang="es-CO" sz="2800" dirty="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3200" dirty="0">
                <a:solidFill>
                  <a:schemeClr val="tx1"/>
                </a:solidFill>
              </a:rPr>
              <a:t>Este Tercer periodo se establece a partir de las disposiciones Fijadas en el Decreto 130 de 1939 sobre el personal con que inicia labores en la </a:t>
            </a:r>
            <a:r>
              <a:rPr lang="es-CO" sz="3200" b="1" dirty="0">
                <a:solidFill>
                  <a:schemeClr val="tx1"/>
                </a:solidFill>
              </a:rPr>
              <a:t>Secretaria de Obras Públicas, Agricultura y Ganadería</a:t>
            </a:r>
            <a:r>
              <a:rPr lang="es-CO" sz="3200" dirty="0">
                <a:solidFill>
                  <a:schemeClr val="tx1"/>
                </a:solidFill>
              </a:rPr>
              <a:t>, que fue creada por la Ordenanza No. 2 de 1939, como organismo para el fomento del Departamento o ramo de Obras Públicas, Agricultura y Ganadería en el territorio de Bolívar.</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756382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endParaRPr lang="es-CO" sz="1200" dirty="0">
              <a:solidFill>
                <a:schemeClr val="tx1"/>
              </a:solidFill>
            </a:endParaRPr>
          </a:p>
          <a:p>
            <a:pPr algn="just"/>
            <a:r>
              <a:rPr lang="es-CO" sz="2800" dirty="0" smtClean="0">
                <a:solidFill>
                  <a:schemeClr val="tx1"/>
                </a:solidFill>
              </a:rPr>
              <a:t>En este periodo se reflejan 4 Departamentos Principales los cuales son: el </a:t>
            </a:r>
            <a:r>
              <a:rPr lang="es-CO" sz="2800" b="1" dirty="0" smtClean="0">
                <a:solidFill>
                  <a:schemeClr val="tx1"/>
                </a:solidFill>
              </a:rPr>
              <a:t>Departamento de Gobierno</a:t>
            </a:r>
            <a:r>
              <a:rPr lang="es-CO" sz="2800" dirty="0" smtClean="0">
                <a:solidFill>
                  <a:schemeClr val="tx1"/>
                </a:solidFill>
              </a:rPr>
              <a:t> integrado por el Despacho del gobernador y la Secretaria de Gobierno, el </a:t>
            </a:r>
            <a:r>
              <a:rPr lang="es-CO" sz="2800" b="1" dirty="0" smtClean="0">
                <a:solidFill>
                  <a:schemeClr val="tx1"/>
                </a:solidFill>
              </a:rPr>
              <a:t>Departamento de Hacienda</a:t>
            </a:r>
            <a:r>
              <a:rPr lang="es-CO" sz="2800" dirty="0" smtClean="0">
                <a:solidFill>
                  <a:schemeClr val="tx1"/>
                </a:solidFill>
              </a:rPr>
              <a:t> con su Secretaria, el </a:t>
            </a:r>
            <a:r>
              <a:rPr lang="es-CO" sz="2800" b="1" dirty="0" smtClean="0">
                <a:solidFill>
                  <a:schemeClr val="tx1"/>
                </a:solidFill>
              </a:rPr>
              <a:t>Departamento de Educación Pública</a:t>
            </a:r>
            <a:r>
              <a:rPr lang="es-CO" sz="2800" dirty="0" smtClean="0">
                <a:solidFill>
                  <a:schemeClr val="tx1"/>
                </a:solidFill>
              </a:rPr>
              <a:t> con su respectiva Dirección de Educación Publica y el </a:t>
            </a:r>
            <a:r>
              <a:rPr lang="es-CO" sz="2800" b="1" dirty="0" smtClean="0">
                <a:solidFill>
                  <a:schemeClr val="tx1"/>
                </a:solidFill>
              </a:rPr>
              <a:t>Departamento de Obras Públicas, Agricultura y Ganadería</a:t>
            </a:r>
            <a:r>
              <a:rPr lang="es-CO" sz="2800" dirty="0" smtClean="0">
                <a:solidFill>
                  <a:schemeClr val="tx1"/>
                </a:solidFill>
              </a:rPr>
              <a:t> con la constituida Secretaria de Obras Públicas, Agricultura y Ganadería, además de las diferentes subsecciones adscritas a cada una de estas.</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121872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300" dirty="0">
                <a:solidFill>
                  <a:schemeClr val="tx1"/>
                </a:solidFill>
              </a:rPr>
              <a:t>En este Periodo </a:t>
            </a:r>
            <a:r>
              <a:rPr lang="es-CO" sz="2300" dirty="0" smtClean="0">
                <a:solidFill>
                  <a:schemeClr val="tx1"/>
                </a:solidFill>
              </a:rPr>
              <a:t>se encontró </a:t>
            </a:r>
            <a:r>
              <a:rPr lang="es-CO" sz="2300" dirty="0">
                <a:solidFill>
                  <a:schemeClr val="tx1"/>
                </a:solidFill>
              </a:rPr>
              <a:t>documentación en el Despacho del Gobernador referente a los asuntos </a:t>
            </a:r>
            <a:r>
              <a:rPr lang="es-CO" sz="2300" b="1" dirty="0">
                <a:solidFill>
                  <a:schemeClr val="tx1"/>
                </a:solidFill>
              </a:rPr>
              <a:t>Decretos</a:t>
            </a:r>
            <a:r>
              <a:rPr lang="es-CO" sz="2300" dirty="0">
                <a:solidFill>
                  <a:schemeClr val="tx1"/>
                </a:solidFill>
              </a:rPr>
              <a:t>, </a:t>
            </a:r>
            <a:r>
              <a:rPr lang="es-CO" sz="2300" b="1" dirty="0">
                <a:solidFill>
                  <a:schemeClr val="tx1"/>
                </a:solidFill>
              </a:rPr>
              <a:t>Resoluciones</a:t>
            </a:r>
            <a:r>
              <a:rPr lang="es-CO" sz="2300" dirty="0">
                <a:solidFill>
                  <a:schemeClr val="tx1"/>
                </a:solidFill>
              </a:rPr>
              <a:t> y </a:t>
            </a:r>
            <a:r>
              <a:rPr lang="es-CO" sz="2300" b="1" dirty="0">
                <a:solidFill>
                  <a:schemeClr val="tx1"/>
                </a:solidFill>
              </a:rPr>
              <a:t>Ordenanzas Departamentales</a:t>
            </a:r>
            <a:r>
              <a:rPr lang="es-CO" sz="2300" dirty="0">
                <a:solidFill>
                  <a:schemeClr val="tx1"/>
                </a:solidFill>
              </a:rPr>
              <a:t>, de la Secretaria de Gobierno se evidencian </a:t>
            </a:r>
            <a:r>
              <a:rPr lang="es-CO" sz="2300" b="1" dirty="0">
                <a:solidFill>
                  <a:schemeClr val="tx1"/>
                </a:solidFill>
              </a:rPr>
              <a:t>Decretos de Gobierno, Resoluciones</a:t>
            </a:r>
            <a:r>
              <a:rPr lang="es-CO" sz="2300" dirty="0">
                <a:solidFill>
                  <a:schemeClr val="tx1"/>
                </a:solidFill>
              </a:rPr>
              <a:t> y </a:t>
            </a:r>
            <a:r>
              <a:rPr lang="es-CO" sz="2300" b="1" dirty="0">
                <a:solidFill>
                  <a:schemeClr val="tx1"/>
                </a:solidFill>
              </a:rPr>
              <a:t>Gacetas Departamentales</a:t>
            </a:r>
            <a:r>
              <a:rPr lang="es-CO" sz="2300" dirty="0">
                <a:solidFill>
                  <a:schemeClr val="tx1"/>
                </a:solidFill>
              </a:rPr>
              <a:t> de la Imprenta Departamental Oficina adscrita a esta Secretaria. De la Secretaria de Hacienda </a:t>
            </a:r>
            <a:r>
              <a:rPr lang="es-CO" sz="2300" b="1" dirty="0">
                <a:solidFill>
                  <a:schemeClr val="tx1"/>
                </a:solidFill>
              </a:rPr>
              <a:t>Actas de Posesión </a:t>
            </a:r>
            <a:r>
              <a:rPr lang="es-CO" sz="2300" dirty="0">
                <a:solidFill>
                  <a:schemeClr val="tx1"/>
                </a:solidFill>
              </a:rPr>
              <a:t>las cuales se ubican aquí al existir en esta dependencia una Sección Primera del Subsecretario y de personal y Decretos de Hacienda, en la Dirección de Educación Pública existen </a:t>
            </a:r>
            <a:r>
              <a:rPr lang="es-CO" sz="2300" b="1" dirty="0">
                <a:solidFill>
                  <a:schemeClr val="tx1"/>
                </a:solidFill>
              </a:rPr>
              <a:t>Decretos </a:t>
            </a:r>
            <a:r>
              <a:rPr lang="es-CO" sz="2300" dirty="0">
                <a:solidFill>
                  <a:schemeClr val="tx1"/>
                </a:solidFill>
              </a:rPr>
              <a:t>de</a:t>
            </a:r>
            <a:r>
              <a:rPr lang="es-CO" sz="2300" b="1" dirty="0">
                <a:solidFill>
                  <a:schemeClr val="tx1"/>
                </a:solidFill>
              </a:rPr>
              <a:t> </a:t>
            </a:r>
            <a:r>
              <a:rPr lang="es-CO" sz="2300" dirty="0">
                <a:solidFill>
                  <a:schemeClr val="tx1"/>
                </a:solidFill>
              </a:rPr>
              <a:t>este ramo y Por último en la Secretaria de Obras Públicas, Agricultura y Ganadería existen </a:t>
            </a:r>
            <a:r>
              <a:rPr lang="es-CO" sz="2300" b="1" dirty="0">
                <a:solidFill>
                  <a:schemeClr val="tx1"/>
                </a:solidFill>
              </a:rPr>
              <a:t>Decretos</a:t>
            </a:r>
            <a:r>
              <a:rPr lang="es-CO" sz="2300" dirty="0">
                <a:solidFill>
                  <a:schemeClr val="tx1"/>
                </a:solidFill>
              </a:rPr>
              <a:t> y </a:t>
            </a:r>
            <a:r>
              <a:rPr lang="es-CO" sz="2300" b="1" dirty="0">
                <a:solidFill>
                  <a:schemeClr val="tx1"/>
                </a:solidFill>
              </a:rPr>
              <a:t>Resoluciones</a:t>
            </a:r>
            <a:r>
              <a:rPr lang="es-CO" sz="2300" dirty="0">
                <a:solidFill>
                  <a:schemeClr val="tx1"/>
                </a:solidFill>
              </a:rPr>
              <a:t>. </a:t>
            </a:r>
            <a:endParaRPr lang="es-CO" sz="2300" dirty="0" smtClean="0">
              <a:solidFill>
                <a:schemeClr val="tx1"/>
              </a:solidFill>
            </a:endParaRPr>
          </a:p>
          <a:p>
            <a:pPr algn="just"/>
            <a:endParaRPr lang="es-CO" sz="2300" dirty="0">
              <a:solidFill>
                <a:schemeClr val="tx1"/>
              </a:solidFill>
            </a:endParaRPr>
          </a:p>
          <a:p>
            <a:pPr algn="just"/>
            <a:r>
              <a:rPr lang="es-CO" sz="2300" dirty="0" smtClean="0">
                <a:solidFill>
                  <a:schemeClr val="tx1"/>
                </a:solidFill>
              </a:rPr>
              <a:t>Por </a:t>
            </a:r>
            <a:r>
              <a:rPr lang="es-CO" sz="2300" dirty="0">
                <a:solidFill>
                  <a:schemeClr val="tx1"/>
                </a:solidFill>
              </a:rPr>
              <a:t>lo anterior únicamente se elaboran </a:t>
            </a:r>
            <a:r>
              <a:rPr lang="es-CO" sz="2300" b="1" dirty="0">
                <a:solidFill>
                  <a:schemeClr val="tx1"/>
                </a:solidFill>
              </a:rPr>
              <a:t>Tablas de Valoración Documental</a:t>
            </a:r>
            <a:r>
              <a:rPr lang="es-CO" sz="2300" dirty="0">
                <a:solidFill>
                  <a:schemeClr val="tx1"/>
                </a:solidFill>
              </a:rPr>
              <a:t> para el Despacho del Gobernador, La Secretaria de Gobierno, la Imprenta Departamental, la Secretaria de Hacienda, la Dirección de educación Pública y la Secretaria de Obras, Agricultura y Ganadería con las Series y </a:t>
            </a:r>
            <a:r>
              <a:rPr lang="es-CO" sz="2300" dirty="0" err="1">
                <a:solidFill>
                  <a:schemeClr val="tx1"/>
                </a:solidFill>
              </a:rPr>
              <a:t>Subseries</a:t>
            </a:r>
            <a:r>
              <a:rPr lang="es-CO" sz="2300" dirty="0">
                <a:solidFill>
                  <a:schemeClr val="tx1"/>
                </a:solidFill>
              </a:rPr>
              <a:t> Existente en ellas. </a:t>
            </a:r>
            <a:endParaRPr lang="es-CO" sz="23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4027643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368152"/>
          </a:xfrm>
        </p:spPr>
        <p:txBody>
          <a:bodyPr>
            <a:normAutofit fontScale="90000"/>
          </a:bodyPr>
          <a:lstStyle/>
          <a:p>
            <a:r>
              <a:rPr lang="es-CO" sz="3100" b="1" u="sng" dirty="0" smtClean="0">
                <a:solidFill>
                  <a:schemeClr val="tx1"/>
                </a:solidFill>
              </a:rPr>
              <a:t>TABLAS </a:t>
            </a:r>
            <a:r>
              <a:rPr lang="es-CO" sz="3100" b="1" u="sng" dirty="0">
                <a:solidFill>
                  <a:schemeClr val="tx1"/>
                </a:solidFill>
              </a:rPr>
              <a:t>DE VALORACION DOCUMENTAL PERIODO 4</a:t>
            </a:r>
            <a:r>
              <a:rPr lang="es-CO" sz="3100" dirty="0">
                <a:solidFill>
                  <a:schemeClr val="tx1"/>
                </a:solidFill>
              </a:rPr>
              <a:t/>
            </a:r>
            <a:br>
              <a:rPr lang="es-CO" sz="3100" dirty="0">
                <a:solidFill>
                  <a:schemeClr val="tx1"/>
                </a:solidFill>
              </a:rPr>
            </a:br>
            <a:r>
              <a:rPr lang="es-CO" sz="3100" u="sng" dirty="0">
                <a:solidFill>
                  <a:schemeClr val="tx1"/>
                </a:solidFill>
              </a:rPr>
              <a:t>29 DE JULIO DE 1943</a:t>
            </a:r>
            <a:r>
              <a:rPr lang="es-CO" sz="3100" dirty="0">
                <a:solidFill>
                  <a:schemeClr val="tx1"/>
                </a:solidFill>
              </a:rPr>
              <a:t> - </a:t>
            </a:r>
            <a:r>
              <a:rPr lang="es-CO" sz="3100" u="sng" dirty="0">
                <a:solidFill>
                  <a:schemeClr val="tx1"/>
                </a:solidFill>
              </a:rPr>
              <a:t>22 DE JUNIO DE 1947</a:t>
            </a:r>
            <a:r>
              <a:rPr lang="es-CO" sz="2800" dirty="0"/>
              <a:t/>
            </a:r>
            <a:br>
              <a:rPr lang="es-CO" sz="2800" dirty="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2200" dirty="0">
                <a:solidFill>
                  <a:schemeClr val="tx1"/>
                </a:solidFill>
              </a:rPr>
              <a:t>Este Cuarto periodo se establece a partir de las disposiciones Fijadas en el Decreto 387 de 1943 Sobre la estructura Orgánica de la </a:t>
            </a:r>
            <a:r>
              <a:rPr lang="es-CO" sz="2200" b="1" dirty="0">
                <a:solidFill>
                  <a:schemeClr val="tx1"/>
                </a:solidFill>
              </a:rPr>
              <a:t>Secretaria de Agricultura y Ganadería</a:t>
            </a:r>
            <a:r>
              <a:rPr lang="es-CO" sz="2200" dirty="0">
                <a:solidFill>
                  <a:schemeClr val="tx1"/>
                </a:solidFill>
              </a:rPr>
              <a:t>, que fue creada por la Ordenanza No. 4 de 1943, como organismo para el fomento del Departamento o Ramo de Agricultura y Ganadería en el territorio de Bolívar</a:t>
            </a:r>
            <a:r>
              <a:rPr lang="es-CO" sz="2200" dirty="0" smtClean="0">
                <a:solidFill>
                  <a:schemeClr val="tx1"/>
                </a:solidFill>
              </a:rPr>
              <a:t>.</a:t>
            </a:r>
          </a:p>
          <a:p>
            <a:pPr algn="just"/>
            <a:endParaRPr lang="es-CO" sz="2200" dirty="0">
              <a:solidFill>
                <a:schemeClr val="tx1"/>
              </a:solidFill>
            </a:endParaRPr>
          </a:p>
          <a:p>
            <a:pPr algn="just"/>
            <a:r>
              <a:rPr lang="es-CO" sz="2200" dirty="0">
                <a:solidFill>
                  <a:schemeClr val="tx1"/>
                </a:solidFill>
              </a:rPr>
              <a:t>En este periodo se reflejan 5 Departamentos Principales los cuales son: el </a:t>
            </a:r>
            <a:r>
              <a:rPr lang="es-CO" sz="2200" b="1" dirty="0">
                <a:solidFill>
                  <a:schemeClr val="tx1"/>
                </a:solidFill>
              </a:rPr>
              <a:t>Departamento de Gobierno</a:t>
            </a:r>
            <a:r>
              <a:rPr lang="es-CO" sz="2200" dirty="0">
                <a:solidFill>
                  <a:schemeClr val="tx1"/>
                </a:solidFill>
              </a:rPr>
              <a:t> integrado por el Despacho del gobernador y la Secretaria de Gobierno, el </a:t>
            </a:r>
            <a:r>
              <a:rPr lang="es-CO" sz="2200" b="1" dirty="0">
                <a:solidFill>
                  <a:schemeClr val="tx1"/>
                </a:solidFill>
              </a:rPr>
              <a:t>Departamento de Hacienda</a:t>
            </a:r>
            <a:r>
              <a:rPr lang="es-CO" sz="2200" dirty="0">
                <a:solidFill>
                  <a:schemeClr val="tx1"/>
                </a:solidFill>
              </a:rPr>
              <a:t> con su Secretaria, el </a:t>
            </a:r>
            <a:r>
              <a:rPr lang="es-CO" sz="2200" b="1" dirty="0">
                <a:solidFill>
                  <a:schemeClr val="tx1"/>
                </a:solidFill>
              </a:rPr>
              <a:t>Departamento de Educación Pública</a:t>
            </a:r>
            <a:r>
              <a:rPr lang="es-CO" sz="2200" dirty="0">
                <a:solidFill>
                  <a:schemeClr val="tx1"/>
                </a:solidFill>
              </a:rPr>
              <a:t> con su respectiva Dirección de Educación Pública, el </a:t>
            </a:r>
            <a:r>
              <a:rPr lang="es-CO" sz="2200" b="1" dirty="0">
                <a:solidFill>
                  <a:schemeClr val="tx1"/>
                </a:solidFill>
              </a:rPr>
              <a:t>Departamento de Obras Públicas </a:t>
            </a:r>
            <a:r>
              <a:rPr lang="es-CO" sz="2200" dirty="0">
                <a:solidFill>
                  <a:schemeClr val="tx1"/>
                </a:solidFill>
              </a:rPr>
              <a:t>y el </a:t>
            </a:r>
            <a:r>
              <a:rPr lang="es-CO" sz="2200" b="1" dirty="0">
                <a:solidFill>
                  <a:schemeClr val="tx1"/>
                </a:solidFill>
              </a:rPr>
              <a:t>Departamento de Agricultura y Ganadería</a:t>
            </a:r>
            <a:r>
              <a:rPr lang="es-CO" sz="2200" dirty="0">
                <a:solidFill>
                  <a:schemeClr val="tx1"/>
                </a:solidFill>
              </a:rPr>
              <a:t> con la constituida Secretaria de Agricultura y Ganadería, además de las diferentes subsecciones adscritas a cada una de estas.</a:t>
            </a:r>
          </a:p>
          <a:p>
            <a:pPr algn="just"/>
            <a:endParaRPr lang="es-CO" sz="2200" b="1" dirty="0" smtClean="0">
              <a:solidFill>
                <a:schemeClr val="tx1"/>
              </a:solidFill>
            </a:endParaRPr>
          </a:p>
          <a:p>
            <a:pPr algn="just"/>
            <a:endParaRPr lang="es-CO" sz="2200" b="1" dirty="0" smtClean="0">
              <a:solidFill>
                <a:schemeClr val="tx1"/>
              </a:solidFill>
            </a:endParaRPr>
          </a:p>
        </p:txBody>
      </p:sp>
    </p:spTree>
    <p:extLst>
      <p:ext uri="{BB962C8B-B14F-4D97-AF65-F5344CB8AC3E}">
        <p14:creationId xmlns:p14="http://schemas.microsoft.com/office/powerpoint/2010/main" val="2449939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080120"/>
          </a:xfrm>
        </p:spPr>
        <p:txBody>
          <a:bodyPr>
            <a:normAutofit fontScale="90000"/>
          </a:bodyPr>
          <a:lstStyle/>
          <a:p>
            <a:r>
              <a:rPr lang="es-CO" sz="4000" b="1" dirty="0" smtClean="0">
                <a:solidFill>
                  <a:schemeClr val="tx1"/>
                </a:solidFill>
              </a:rPr>
              <a:t>INTRODUCCION</a:t>
            </a:r>
            <a:r>
              <a:rPr lang="es-CO" sz="3600" b="1" dirty="0" smtClean="0"/>
              <a:t/>
            </a:r>
            <a:br>
              <a:rPr lang="es-CO" sz="36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r>
              <a:rPr lang="es-CO" sz="3200" dirty="0">
                <a:solidFill>
                  <a:schemeClr val="tx1"/>
                </a:solidFill>
              </a:rPr>
              <a:t>La Gestión Administrativa y Misional cotidiana en las entidades genera grandes volúmenes  de documentos que requieren una disposición final que permita a los usuarios acceder a ellos cuando así lo requieran. Lo que con lleva a crear condiciones de conservación, identificación y ubicación de cada unidad documental en cumplimiento a las </a:t>
            </a:r>
            <a:r>
              <a:rPr lang="es-CO" sz="3200" dirty="0" smtClean="0">
                <a:solidFill>
                  <a:schemeClr val="tx1"/>
                </a:solidFill>
              </a:rPr>
              <a:t>disposiciones de las diferentes </a:t>
            </a:r>
            <a:r>
              <a:rPr lang="es-CO" sz="3200" dirty="0">
                <a:solidFill>
                  <a:schemeClr val="tx1"/>
                </a:solidFill>
              </a:rPr>
              <a:t>fases de archivo para su posterior consulta.</a:t>
            </a:r>
          </a:p>
          <a:p>
            <a:pPr algn="l"/>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919718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endParaRPr lang="es-CO" sz="2400" dirty="0" smtClean="0">
              <a:solidFill>
                <a:schemeClr val="tx1"/>
              </a:solidFill>
            </a:endParaRPr>
          </a:p>
          <a:p>
            <a:pPr algn="just"/>
            <a:r>
              <a:rPr lang="es-CO" sz="2400" dirty="0" smtClean="0">
                <a:solidFill>
                  <a:schemeClr val="tx1"/>
                </a:solidFill>
              </a:rPr>
              <a:t>En </a:t>
            </a:r>
            <a:r>
              <a:rPr lang="es-CO" sz="2400" dirty="0">
                <a:solidFill>
                  <a:schemeClr val="tx1"/>
                </a:solidFill>
              </a:rPr>
              <a:t>este Periodo se halló documentación en el Despacho del Gobernador referente a los asuntos </a:t>
            </a:r>
            <a:r>
              <a:rPr lang="es-CO" sz="2400" b="1" dirty="0">
                <a:solidFill>
                  <a:schemeClr val="tx1"/>
                </a:solidFill>
              </a:rPr>
              <a:t>Decretos</a:t>
            </a:r>
            <a:r>
              <a:rPr lang="es-CO" sz="2400" dirty="0">
                <a:solidFill>
                  <a:schemeClr val="tx1"/>
                </a:solidFill>
              </a:rPr>
              <a:t>, </a:t>
            </a:r>
            <a:r>
              <a:rPr lang="es-CO" sz="2400" b="1" dirty="0">
                <a:solidFill>
                  <a:schemeClr val="tx1"/>
                </a:solidFill>
              </a:rPr>
              <a:t>Resoluciones</a:t>
            </a:r>
            <a:r>
              <a:rPr lang="es-CO" sz="2400" dirty="0">
                <a:solidFill>
                  <a:schemeClr val="tx1"/>
                </a:solidFill>
              </a:rPr>
              <a:t> y </a:t>
            </a:r>
            <a:r>
              <a:rPr lang="es-CO" sz="2400" b="1" dirty="0">
                <a:solidFill>
                  <a:schemeClr val="tx1"/>
                </a:solidFill>
              </a:rPr>
              <a:t>Ordenanzas Departamentales</a:t>
            </a:r>
            <a:r>
              <a:rPr lang="es-CO" sz="2400" dirty="0">
                <a:solidFill>
                  <a:schemeClr val="tx1"/>
                </a:solidFill>
              </a:rPr>
              <a:t>, de la Secretaria de Gobierno se evidencian </a:t>
            </a:r>
            <a:r>
              <a:rPr lang="es-CO" sz="2400" b="1" dirty="0">
                <a:solidFill>
                  <a:schemeClr val="tx1"/>
                </a:solidFill>
              </a:rPr>
              <a:t>Decretos de Gobierno, Actas de Posesión </a:t>
            </a:r>
            <a:r>
              <a:rPr lang="es-CO" sz="2400" dirty="0">
                <a:solidFill>
                  <a:schemeClr val="tx1"/>
                </a:solidFill>
              </a:rPr>
              <a:t>las cuales se ubican en esta dependencia en la Sección de personal</a:t>
            </a:r>
            <a:r>
              <a:rPr lang="es-CO" sz="2400" b="1" dirty="0">
                <a:solidFill>
                  <a:schemeClr val="tx1"/>
                </a:solidFill>
              </a:rPr>
              <a:t> </a:t>
            </a:r>
            <a:r>
              <a:rPr lang="es-CO" sz="2400" dirty="0">
                <a:solidFill>
                  <a:schemeClr val="tx1"/>
                </a:solidFill>
              </a:rPr>
              <a:t>y </a:t>
            </a:r>
            <a:r>
              <a:rPr lang="es-CO" sz="2400" b="1" dirty="0">
                <a:solidFill>
                  <a:schemeClr val="tx1"/>
                </a:solidFill>
              </a:rPr>
              <a:t>Gacetas Departamentales</a:t>
            </a:r>
            <a:r>
              <a:rPr lang="es-CO" sz="2400" dirty="0">
                <a:solidFill>
                  <a:schemeClr val="tx1"/>
                </a:solidFill>
              </a:rPr>
              <a:t> de la Imprenta Departamental Oficina adscrita a esta Secretaria. </a:t>
            </a:r>
          </a:p>
          <a:p>
            <a:pPr algn="just"/>
            <a:r>
              <a:rPr lang="es-CO" sz="2400" dirty="0">
                <a:solidFill>
                  <a:schemeClr val="tx1"/>
                </a:solidFill>
              </a:rPr>
              <a:t> </a:t>
            </a:r>
          </a:p>
          <a:p>
            <a:pPr algn="just"/>
            <a:r>
              <a:rPr lang="es-CO" sz="2400" dirty="0">
                <a:solidFill>
                  <a:schemeClr val="tx1"/>
                </a:solidFill>
              </a:rPr>
              <a:t>Por lo anterior únicamente se elaboran </a:t>
            </a:r>
            <a:r>
              <a:rPr lang="es-CO" sz="2400" b="1" dirty="0">
                <a:solidFill>
                  <a:schemeClr val="tx1"/>
                </a:solidFill>
              </a:rPr>
              <a:t>Tablas de Valoración Documental</a:t>
            </a:r>
            <a:r>
              <a:rPr lang="es-CO" sz="2400" dirty="0">
                <a:solidFill>
                  <a:schemeClr val="tx1"/>
                </a:solidFill>
              </a:rPr>
              <a:t> para el Despacho del Gobernador, La Secretaria de Gobierno y la Imprenta Departamental.</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598295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728192"/>
          </a:xfrm>
        </p:spPr>
        <p:txBody>
          <a:bodyPr>
            <a:normAutofit fontScale="90000"/>
          </a:bodyPr>
          <a:lstStyle/>
          <a:p>
            <a:r>
              <a:rPr lang="es-CO" sz="2800" b="1" dirty="0" smtClean="0"/>
              <a:t/>
            </a:r>
            <a:br>
              <a:rPr lang="es-CO" sz="2800" b="1" dirty="0" smtClean="0"/>
            </a:br>
            <a:r>
              <a:rPr lang="es-CO" sz="2800" b="1" dirty="0" smtClean="0"/>
              <a:t/>
            </a:r>
            <a:br>
              <a:rPr lang="es-CO" sz="2800" b="1" dirty="0" smtClean="0"/>
            </a:br>
            <a:r>
              <a:rPr lang="es-CO" sz="2800" b="1" dirty="0" smtClean="0"/>
              <a:t/>
            </a:r>
            <a:br>
              <a:rPr lang="es-CO" sz="2800" b="1" dirty="0" smtClean="0"/>
            </a:br>
            <a:r>
              <a:rPr lang="es-CO" sz="2800" b="1" dirty="0"/>
              <a:t/>
            </a:r>
            <a:br>
              <a:rPr lang="es-CO" sz="2800" b="1" dirty="0"/>
            </a:br>
            <a:r>
              <a:rPr lang="es-CO" sz="2800" b="1" dirty="0" smtClean="0"/>
              <a:t/>
            </a:r>
            <a:br>
              <a:rPr lang="es-CO" sz="2800" b="1" dirty="0" smtClean="0"/>
            </a:br>
            <a:r>
              <a:rPr lang="es-CO" sz="2800" b="1" dirty="0"/>
              <a:t/>
            </a:r>
            <a:br>
              <a:rPr lang="es-CO" sz="2800" b="1" dirty="0"/>
            </a:br>
            <a:r>
              <a:rPr lang="es-CO" sz="3100" b="1" u="sng" dirty="0">
                <a:solidFill>
                  <a:schemeClr val="tx1"/>
                </a:solidFill>
              </a:rPr>
              <a:t>TABLAS DE VALORACION DOCUMENTAL PERIODO 5</a:t>
            </a:r>
            <a:r>
              <a:rPr lang="es-CO" sz="3100" dirty="0">
                <a:solidFill>
                  <a:schemeClr val="tx1"/>
                </a:solidFill>
              </a:rPr>
              <a:t/>
            </a:r>
            <a:br>
              <a:rPr lang="es-CO" sz="3100" dirty="0">
                <a:solidFill>
                  <a:schemeClr val="tx1"/>
                </a:solidFill>
              </a:rPr>
            </a:br>
            <a:r>
              <a:rPr lang="es-CO" sz="3100" u="sng" dirty="0">
                <a:solidFill>
                  <a:schemeClr val="tx1"/>
                </a:solidFill>
              </a:rPr>
              <a:t>23 DE JUNIO DE 1947</a:t>
            </a:r>
            <a:r>
              <a:rPr lang="es-CO" sz="3100" dirty="0">
                <a:solidFill>
                  <a:schemeClr val="tx1"/>
                </a:solidFill>
              </a:rPr>
              <a:t>- </a:t>
            </a:r>
            <a:r>
              <a:rPr lang="es-CO" sz="3100" u="sng" dirty="0">
                <a:solidFill>
                  <a:schemeClr val="tx1"/>
                </a:solidFill>
              </a:rPr>
              <a:t>27 DE JULIO DE 1948</a:t>
            </a:r>
            <a:r>
              <a:rPr lang="es-CO" sz="3100" dirty="0">
                <a:solidFill>
                  <a:schemeClr val="tx1"/>
                </a:solidFill>
              </a:rPr>
              <a:t/>
            </a:r>
            <a:br>
              <a:rPr lang="es-CO" sz="3100" dirty="0">
                <a:solidFill>
                  <a:schemeClr val="tx1"/>
                </a:solidFill>
              </a:rPr>
            </a:br>
            <a:r>
              <a:rPr lang="es-CO" sz="3100" dirty="0" smtClean="0"/>
              <a:t/>
            </a:r>
            <a:br>
              <a:rPr lang="es-CO" sz="3100" dirty="0" smtClean="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2600" dirty="0">
                <a:solidFill>
                  <a:schemeClr val="tx1"/>
                </a:solidFill>
              </a:rPr>
              <a:t>Este Quinto periodo se establece en concordancia a lo dispuesto en los Decreto 667 y 668 de 1947 por los cuales se Nombra el Secretario General y los Jefe de Secciones de acuerdo a lo determinado en la Ordenanza 97 de 1947 que dispuso Suprimir las Secretarias de la Gobernación de Bolívar salvo la Dirección de Educación Pública que continua bajo la misma denominación y se Crea la Secretaria General del Departamento a la que se le asignan las funciones de la Secretarias Suprimidas y se convierten en Secciones dependientes de la Secretaria General las antiguas Secretarias de Despacho suprimidas bajo este acto administrativo.</a:t>
            </a:r>
          </a:p>
          <a:p>
            <a:pPr algn="just"/>
            <a:endParaRPr lang="es-CO" sz="2600" b="1" dirty="0" smtClean="0">
              <a:solidFill>
                <a:schemeClr val="tx1"/>
              </a:solidFill>
            </a:endParaRPr>
          </a:p>
        </p:txBody>
      </p:sp>
    </p:spTree>
    <p:extLst>
      <p:ext uri="{BB962C8B-B14F-4D97-AF65-F5344CB8AC3E}">
        <p14:creationId xmlns:p14="http://schemas.microsoft.com/office/powerpoint/2010/main" val="3302084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endParaRPr lang="es-CO" sz="1200" dirty="0">
              <a:solidFill>
                <a:schemeClr val="tx1"/>
              </a:solidFill>
            </a:endParaRPr>
          </a:p>
          <a:p>
            <a:pPr algn="just"/>
            <a:r>
              <a:rPr lang="es-CO" sz="2600" dirty="0">
                <a:solidFill>
                  <a:schemeClr val="tx1"/>
                </a:solidFill>
              </a:rPr>
              <a:t>En este periodo se reflejan 5 Ramos de la Administración Departamental los cuales son: el </a:t>
            </a:r>
            <a:r>
              <a:rPr lang="es-CO" sz="2600" b="1" dirty="0">
                <a:solidFill>
                  <a:schemeClr val="tx1"/>
                </a:solidFill>
              </a:rPr>
              <a:t>Ramo de Gobierno</a:t>
            </a:r>
            <a:r>
              <a:rPr lang="es-CO" sz="2600" dirty="0">
                <a:solidFill>
                  <a:schemeClr val="tx1"/>
                </a:solidFill>
              </a:rPr>
              <a:t> integrado por el Despacho del gobernador y la Secretaria General , el </a:t>
            </a:r>
            <a:r>
              <a:rPr lang="es-CO" sz="2600" b="1" dirty="0">
                <a:solidFill>
                  <a:schemeClr val="tx1"/>
                </a:solidFill>
              </a:rPr>
              <a:t>Ramo de Hacienda</a:t>
            </a:r>
            <a:r>
              <a:rPr lang="es-CO" sz="2600" dirty="0">
                <a:solidFill>
                  <a:schemeClr val="tx1"/>
                </a:solidFill>
              </a:rPr>
              <a:t> en cabeza de la Sección de Hacienda, el </a:t>
            </a:r>
            <a:r>
              <a:rPr lang="es-CO" sz="2600" b="1" dirty="0">
                <a:solidFill>
                  <a:schemeClr val="tx1"/>
                </a:solidFill>
              </a:rPr>
              <a:t>Ramo de Educación Pública</a:t>
            </a:r>
            <a:r>
              <a:rPr lang="es-CO" sz="2600" dirty="0">
                <a:solidFill>
                  <a:schemeClr val="tx1"/>
                </a:solidFill>
              </a:rPr>
              <a:t> con su respectiva Dirección de Educación Pública, el </a:t>
            </a:r>
            <a:r>
              <a:rPr lang="es-CO" sz="2600" b="1" dirty="0">
                <a:solidFill>
                  <a:schemeClr val="tx1"/>
                </a:solidFill>
              </a:rPr>
              <a:t>Ramo de Obras Públicas </a:t>
            </a:r>
            <a:r>
              <a:rPr lang="es-CO" sz="2600" dirty="0">
                <a:solidFill>
                  <a:schemeClr val="tx1"/>
                </a:solidFill>
              </a:rPr>
              <a:t>con su respectiva Sección de Obras Publicas</a:t>
            </a:r>
            <a:r>
              <a:rPr lang="es-CO" sz="2600" b="1" dirty="0">
                <a:solidFill>
                  <a:schemeClr val="tx1"/>
                </a:solidFill>
              </a:rPr>
              <a:t> </a:t>
            </a:r>
            <a:r>
              <a:rPr lang="es-CO" sz="2600" dirty="0">
                <a:solidFill>
                  <a:schemeClr val="tx1"/>
                </a:solidFill>
              </a:rPr>
              <a:t>y el </a:t>
            </a:r>
            <a:r>
              <a:rPr lang="es-CO" sz="2600" b="1" dirty="0">
                <a:solidFill>
                  <a:schemeClr val="tx1"/>
                </a:solidFill>
              </a:rPr>
              <a:t>Ramo de Agricultura y Ganadería</a:t>
            </a:r>
            <a:r>
              <a:rPr lang="es-CO" sz="2600" dirty="0">
                <a:solidFill>
                  <a:schemeClr val="tx1"/>
                </a:solidFill>
              </a:rPr>
              <a:t> con la Sección de Agricultura y Ganadería, además de las diferentes subsecciones adscritas a cada una de estas.</a:t>
            </a:r>
          </a:p>
          <a:p>
            <a:pPr algn="just"/>
            <a:endParaRPr lang="es-CO" sz="2600" b="1" dirty="0" smtClean="0">
              <a:solidFill>
                <a:schemeClr val="tx1"/>
              </a:solidFill>
            </a:endParaRPr>
          </a:p>
          <a:p>
            <a:pPr algn="just"/>
            <a:endParaRPr lang="es-CO" sz="2600" b="1" dirty="0" smtClean="0">
              <a:solidFill>
                <a:schemeClr val="tx1"/>
              </a:solidFill>
            </a:endParaRPr>
          </a:p>
        </p:txBody>
      </p:sp>
    </p:spTree>
    <p:extLst>
      <p:ext uri="{BB962C8B-B14F-4D97-AF65-F5344CB8AC3E}">
        <p14:creationId xmlns:p14="http://schemas.microsoft.com/office/powerpoint/2010/main" val="312398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800" dirty="0" smtClean="0">
                <a:solidFill>
                  <a:schemeClr val="tx1"/>
                </a:solidFill>
              </a:rPr>
              <a:t>En </a:t>
            </a:r>
            <a:r>
              <a:rPr lang="es-CO" sz="2800" dirty="0">
                <a:solidFill>
                  <a:schemeClr val="tx1"/>
                </a:solidFill>
              </a:rPr>
              <a:t>este Periodo se halló documentación en el Despacho del Gobernador referente a los asuntos </a:t>
            </a:r>
            <a:r>
              <a:rPr lang="es-CO" sz="2800" b="1" dirty="0">
                <a:solidFill>
                  <a:schemeClr val="tx1"/>
                </a:solidFill>
              </a:rPr>
              <a:t>Decretos</a:t>
            </a:r>
            <a:r>
              <a:rPr lang="es-CO" sz="2800" dirty="0">
                <a:solidFill>
                  <a:schemeClr val="tx1"/>
                </a:solidFill>
              </a:rPr>
              <a:t>, </a:t>
            </a:r>
            <a:r>
              <a:rPr lang="es-CO" sz="2800" b="1" dirty="0">
                <a:solidFill>
                  <a:schemeClr val="tx1"/>
                </a:solidFill>
              </a:rPr>
              <a:t>Resoluciones</a:t>
            </a:r>
            <a:r>
              <a:rPr lang="es-CO" sz="2800" dirty="0">
                <a:solidFill>
                  <a:schemeClr val="tx1"/>
                </a:solidFill>
              </a:rPr>
              <a:t> y </a:t>
            </a:r>
            <a:r>
              <a:rPr lang="es-CO" sz="2800" b="1" dirty="0">
                <a:solidFill>
                  <a:schemeClr val="tx1"/>
                </a:solidFill>
              </a:rPr>
              <a:t>Ordenanzas Departamentales</a:t>
            </a:r>
            <a:r>
              <a:rPr lang="es-CO" sz="2800" dirty="0">
                <a:solidFill>
                  <a:schemeClr val="tx1"/>
                </a:solidFill>
              </a:rPr>
              <a:t>, de la Secretaria General se evidencian</a:t>
            </a:r>
            <a:r>
              <a:rPr lang="es-CO" sz="2800" b="1" dirty="0">
                <a:solidFill>
                  <a:schemeClr val="tx1"/>
                </a:solidFill>
              </a:rPr>
              <a:t> Actas de Posesión </a:t>
            </a:r>
            <a:r>
              <a:rPr lang="es-CO" sz="2800" dirty="0">
                <a:solidFill>
                  <a:schemeClr val="tx1"/>
                </a:solidFill>
              </a:rPr>
              <a:t>las cuales se ubican en esta dependencia en la Sección de personal</a:t>
            </a:r>
            <a:r>
              <a:rPr lang="es-CO" sz="2800" b="1" dirty="0">
                <a:solidFill>
                  <a:schemeClr val="tx1"/>
                </a:solidFill>
              </a:rPr>
              <a:t> </a:t>
            </a:r>
            <a:r>
              <a:rPr lang="es-CO" sz="2800" dirty="0">
                <a:solidFill>
                  <a:schemeClr val="tx1"/>
                </a:solidFill>
              </a:rPr>
              <a:t>y </a:t>
            </a:r>
            <a:r>
              <a:rPr lang="es-CO" sz="2800" b="1" dirty="0">
                <a:solidFill>
                  <a:schemeClr val="tx1"/>
                </a:solidFill>
              </a:rPr>
              <a:t>Gacetas Departamentales</a:t>
            </a:r>
            <a:r>
              <a:rPr lang="es-CO" sz="2800" dirty="0">
                <a:solidFill>
                  <a:schemeClr val="tx1"/>
                </a:solidFill>
              </a:rPr>
              <a:t> de la Imprenta Departamental Oficina adscrita a esta Secretaria. </a:t>
            </a:r>
          </a:p>
          <a:p>
            <a:pPr algn="just"/>
            <a:r>
              <a:rPr lang="es-CO" sz="2800" dirty="0">
                <a:solidFill>
                  <a:schemeClr val="tx1"/>
                </a:solidFill>
              </a:rPr>
              <a:t> </a:t>
            </a:r>
          </a:p>
          <a:p>
            <a:pPr algn="just"/>
            <a:r>
              <a:rPr lang="es-CO" sz="2800" dirty="0">
                <a:solidFill>
                  <a:schemeClr val="tx1"/>
                </a:solidFill>
              </a:rPr>
              <a:t>Por lo anterior únicamente se elaboran </a:t>
            </a:r>
            <a:r>
              <a:rPr lang="es-CO" sz="2800" b="1" dirty="0">
                <a:solidFill>
                  <a:schemeClr val="tx1"/>
                </a:solidFill>
              </a:rPr>
              <a:t>Tablas de Valoración Documental</a:t>
            </a:r>
            <a:r>
              <a:rPr lang="es-CO" sz="2800" dirty="0">
                <a:solidFill>
                  <a:schemeClr val="tx1"/>
                </a:solidFill>
              </a:rPr>
              <a:t> para el Despacho del Gobernador, La Secretaria General y la Imprenta Departamental.</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5031916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96144"/>
          </a:xfrm>
        </p:spPr>
        <p:txBody>
          <a:bodyPr>
            <a:normAutofit fontScale="90000"/>
          </a:bodyPr>
          <a:lstStyle/>
          <a:p>
            <a:r>
              <a:rPr lang="es-CO" sz="2800" b="1" dirty="0" smtClean="0"/>
              <a:t/>
            </a:r>
            <a:br>
              <a:rPr lang="es-CO" sz="2800" b="1" dirty="0" smtClean="0"/>
            </a:br>
            <a:r>
              <a:rPr lang="es-CO" sz="2800" b="1" u="sng" dirty="0">
                <a:solidFill>
                  <a:schemeClr val="tx1"/>
                </a:solidFill>
              </a:rPr>
              <a:t>TABLAS DE VALORACION DOCUMENTAL PERIODO 6</a:t>
            </a:r>
            <a:r>
              <a:rPr lang="es-CO" sz="2800" b="1" dirty="0">
                <a:solidFill>
                  <a:schemeClr val="tx1"/>
                </a:solidFill>
              </a:rPr>
              <a:t/>
            </a:r>
            <a:br>
              <a:rPr lang="es-CO" sz="2800" b="1" dirty="0">
                <a:solidFill>
                  <a:schemeClr val="tx1"/>
                </a:solidFill>
              </a:rPr>
            </a:br>
            <a:r>
              <a:rPr lang="es-CO" sz="2800" b="1" u="sng" dirty="0">
                <a:solidFill>
                  <a:schemeClr val="tx1"/>
                </a:solidFill>
              </a:rPr>
              <a:t>28 DE JULIO DE 1948</a:t>
            </a:r>
            <a:r>
              <a:rPr lang="es-CO" sz="2800" b="1" dirty="0">
                <a:solidFill>
                  <a:schemeClr val="tx1"/>
                </a:solidFill>
              </a:rPr>
              <a:t> - </a:t>
            </a:r>
            <a:r>
              <a:rPr lang="es-CO" sz="2800" b="1" u="sng" dirty="0">
                <a:solidFill>
                  <a:schemeClr val="tx1"/>
                </a:solidFill>
              </a:rPr>
              <a:t>04 DE AGOSTO DE 1957</a:t>
            </a:r>
            <a:r>
              <a:rPr lang="es-CO" sz="3100" dirty="0"/>
              <a:t/>
            </a:r>
            <a:br>
              <a:rPr lang="es-CO" sz="3100" dirty="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smtClean="0">
              <a:solidFill>
                <a:schemeClr val="tx1"/>
              </a:solidFill>
            </a:endParaRPr>
          </a:p>
          <a:p>
            <a:pPr algn="just"/>
            <a:r>
              <a:rPr lang="es-CO" sz="2200" dirty="0" smtClean="0">
                <a:solidFill>
                  <a:schemeClr val="tx1"/>
                </a:solidFill>
              </a:rPr>
              <a:t>Este Sexto periodo se establece en concordancia a lo dispuesto en el Decreto 695 de 1948 que Restablece las Secretarias suprimidas en el anterior periodo de acuerdo a que existía una recarga de trabajo en la Secretaria General algo que no era favorable para el manejo de la Administración Departamental.</a:t>
            </a:r>
          </a:p>
          <a:p>
            <a:pPr algn="just"/>
            <a:endParaRPr lang="es-CO" sz="1200" dirty="0">
              <a:solidFill>
                <a:schemeClr val="tx1"/>
              </a:solidFill>
            </a:endParaRPr>
          </a:p>
          <a:p>
            <a:pPr algn="just"/>
            <a:r>
              <a:rPr lang="es-CO" sz="2200" dirty="0" smtClean="0">
                <a:solidFill>
                  <a:schemeClr val="tx1"/>
                </a:solidFill>
              </a:rPr>
              <a:t>En este periodo se reflejan los 5 Ramos de la Administración Departamental el </a:t>
            </a:r>
            <a:r>
              <a:rPr lang="es-CO" sz="2200" b="1" dirty="0" smtClean="0">
                <a:solidFill>
                  <a:schemeClr val="tx1"/>
                </a:solidFill>
              </a:rPr>
              <a:t>Ramo de Gobierno</a:t>
            </a:r>
            <a:r>
              <a:rPr lang="es-CO" sz="2200" dirty="0" smtClean="0">
                <a:solidFill>
                  <a:schemeClr val="tx1"/>
                </a:solidFill>
              </a:rPr>
              <a:t> integrado por el Despacho del gobernador y la Secretaria de Gobierno, el </a:t>
            </a:r>
            <a:r>
              <a:rPr lang="es-CO" sz="2200" b="1" dirty="0" smtClean="0">
                <a:solidFill>
                  <a:schemeClr val="tx1"/>
                </a:solidFill>
              </a:rPr>
              <a:t>Ramo de Hacienda</a:t>
            </a:r>
            <a:r>
              <a:rPr lang="es-CO" sz="2200" dirty="0" smtClean="0">
                <a:solidFill>
                  <a:schemeClr val="tx1"/>
                </a:solidFill>
              </a:rPr>
              <a:t> en cabeza de la Secretaria de Hacienda, el </a:t>
            </a:r>
            <a:r>
              <a:rPr lang="es-CO" sz="2200" b="1" dirty="0" smtClean="0">
                <a:solidFill>
                  <a:schemeClr val="tx1"/>
                </a:solidFill>
              </a:rPr>
              <a:t>Ramo de Educación Pública</a:t>
            </a:r>
            <a:r>
              <a:rPr lang="es-CO" sz="2200" dirty="0" smtClean="0">
                <a:solidFill>
                  <a:schemeClr val="tx1"/>
                </a:solidFill>
              </a:rPr>
              <a:t> con su respectiva Dirección de Educación Pública, el </a:t>
            </a:r>
            <a:r>
              <a:rPr lang="es-CO" sz="2200" b="1" dirty="0" smtClean="0">
                <a:solidFill>
                  <a:schemeClr val="tx1"/>
                </a:solidFill>
              </a:rPr>
              <a:t>Ramo de Obras Públicas </a:t>
            </a:r>
            <a:r>
              <a:rPr lang="es-CO" sz="2200" dirty="0" smtClean="0">
                <a:solidFill>
                  <a:schemeClr val="tx1"/>
                </a:solidFill>
              </a:rPr>
              <a:t>en manos de la Secretaria de Obras Publicas</a:t>
            </a:r>
            <a:r>
              <a:rPr lang="es-CO" sz="2200" b="1" dirty="0" smtClean="0">
                <a:solidFill>
                  <a:schemeClr val="tx1"/>
                </a:solidFill>
              </a:rPr>
              <a:t> </a:t>
            </a:r>
            <a:r>
              <a:rPr lang="es-CO" sz="2200" dirty="0" smtClean="0">
                <a:solidFill>
                  <a:schemeClr val="tx1"/>
                </a:solidFill>
              </a:rPr>
              <a:t>y el </a:t>
            </a:r>
            <a:r>
              <a:rPr lang="es-CO" sz="2200" b="1" dirty="0" smtClean="0">
                <a:solidFill>
                  <a:schemeClr val="tx1"/>
                </a:solidFill>
              </a:rPr>
              <a:t>Ramo de Agricultura y Ganadería</a:t>
            </a:r>
            <a:r>
              <a:rPr lang="es-CO" sz="2200" dirty="0" smtClean="0">
                <a:solidFill>
                  <a:schemeClr val="tx1"/>
                </a:solidFill>
              </a:rPr>
              <a:t> con su respectiva Secretaria de Agricultura y Ganadería, además de las diferentes, Secciones y subsecciones adscritas a cada una de estas dependencias del nivel Departamental.</a:t>
            </a:r>
          </a:p>
          <a:p>
            <a:pPr algn="just"/>
            <a:endParaRPr lang="es-CO" sz="2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724987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400" dirty="0" smtClean="0">
                <a:solidFill>
                  <a:schemeClr val="tx1"/>
                </a:solidFill>
              </a:rPr>
              <a:t>En </a:t>
            </a:r>
            <a:r>
              <a:rPr lang="es-CO" sz="2400" dirty="0">
                <a:solidFill>
                  <a:schemeClr val="tx1"/>
                </a:solidFill>
              </a:rPr>
              <a:t>este Periodo se encontró documentación en el Despacho del Gobernador referente a los asuntos </a:t>
            </a:r>
            <a:r>
              <a:rPr lang="es-CO" sz="2400" b="1" dirty="0">
                <a:solidFill>
                  <a:schemeClr val="tx1"/>
                </a:solidFill>
              </a:rPr>
              <a:t>Decretos</a:t>
            </a:r>
            <a:r>
              <a:rPr lang="es-CO" sz="2400" dirty="0">
                <a:solidFill>
                  <a:schemeClr val="tx1"/>
                </a:solidFill>
              </a:rPr>
              <a:t>, </a:t>
            </a:r>
            <a:r>
              <a:rPr lang="es-CO" sz="2400" b="1" dirty="0">
                <a:solidFill>
                  <a:schemeClr val="tx1"/>
                </a:solidFill>
              </a:rPr>
              <a:t>Resoluciones</a:t>
            </a:r>
            <a:r>
              <a:rPr lang="es-CO" sz="2400" dirty="0">
                <a:solidFill>
                  <a:schemeClr val="tx1"/>
                </a:solidFill>
              </a:rPr>
              <a:t> y </a:t>
            </a:r>
            <a:r>
              <a:rPr lang="es-CO" sz="2400" b="1" dirty="0">
                <a:solidFill>
                  <a:schemeClr val="tx1"/>
                </a:solidFill>
              </a:rPr>
              <a:t>Ordenanzas Departamentales</a:t>
            </a:r>
            <a:r>
              <a:rPr lang="es-CO" sz="2400" dirty="0">
                <a:solidFill>
                  <a:schemeClr val="tx1"/>
                </a:solidFill>
              </a:rPr>
              <a:t>, de la Secretaria de Gobierno se evidencian</a:t>
            </a:r>
            <a:r>
              <a:rPr lang="es-CO" sz="2400" b="1" dirty="0">
                <a:solidFill>
                  <a:schemeClr val="tx1"/>
                </a:solidFill>
              </a:rPr>
              <a:t> Actas de Posesión </a:t>
            </a:r>
            <a:r>
              <a:rPr lang="es-CO" sz="2400" dirty="0">
                <a:solidFill>
                  <a:schemeClr val="tx1"/>
                </a:solidFill>
              </a:rPr>
              <a:t>las cuales se ubican en esta dependencia en la Sección de Negocios Generales y personal</a:t>
            </a:r>
            <a:r>
              <a:rPr lang="es-CO" sz="2400" b="1" dirty="0">
                <a:solidFill>
                  <a:schemeClr val="tx1"/>
                </a:solidFill>
              </a:rPr>
              <a:t> </a:t>
            </a:r>
            <a:r>
              <a:rPr lang="es-CO" sz="2400" dirty="0">
                <a:solidFill>
                  <a:schemeClr val="tx1"/>
                </a:solidFill>
              </a:rPr>
              <a:t>y </a:t>
            </a:r>
            <a:r>
              <a:rPr lang="es-CO" sz="2400" b="1" dirty="0">
                <a:solidFill>
                  <a:schemeClr val="tx1"/>
                </a:solidFill>
              </a:rPr>
              <a:t>Gacetas Departamentales</a:t>
            </a:r>
            <a:r>
              <a:rPr lang="es-CO" sz="2400" dirty="0">
                <a:solidFill>
                  <a:schemeClr val="tx1"/>
                </a:solidFill>
              </a:rPr>
              <a:t> de la Imprenta Departamental Oficina adscrita a esta Secretaria, de la Secretaria de Hacienda Existen Resoluciones del Despacho del Secretario y de la Oficina de Asuntos Sociales del Departamento y en la Dirección de Educación Pública existen Resoluciones.</a:t>
            </a:r>
          </a:p>
          <a:p>
            <a:pPr algn="just"/>
            <a:r>
              <a:rPr lang="es-CO" sz="2400" dirty="0">
                <a:solidFill>
                  <a:schemeClr val="tx1"/>
                </a:solidFill>
              </a:rPr>
              <a:t> </a:t>
            </a:r>
          </a:p>
          <a:p>
            <a:pPr algn="just"/>
            <a:r>
              <a:rPr lang="es-CO" sz="2400" dirty="0">
                <a:solidFill>
                  <a:schemeClr val="tx1"/>
                </a:solidFill>
              </a:rPr>
              <a:t>Por lo anterior únicamente se elaboran </a:t>
            </a:r>
            <a:r>
              <a:rPr lang="es-CO" sz="2400" b="1" dirty="0">
                <a:solidFill>
                  <a:schemeClr val="tx1"/>
                </a:solidFill>
              </a:rPr>
              <a:t>Tablas de Valoración Documental</a:t>
            </a:r>
            <a:r>
              <a:rPr lang="es-CO" sz="2400" dirty="0">
                <a:solidFill>
                  <a:schemeClr val="tx1"/>
                </a:solidFill>
              </a:rPr>
              <a:t> para el Despacho del Gobernador, La Secretaria de Gobierno, la Imprenta Departamental, la Secretaria de Hacienda, la Oficina de Asuntos Sociales y la Dirección de Educación Pública.</a:t>
            </a:r>
          </a:p>
        </p:txBody>
      </p:sp>
    </p:spTree>
    <p:extLst>
      <p:ext uri="{BB962C8B-B14F-4D97-AF65-F5344CB8AC3E}">
        <p14:creationId xmlns:p14="http://schemas.microsoft.com/office/powerpoint/2010/main" val="28415036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96144"/>
          </a:xfrm>
        </p:spPr>
        <p:txBody>
          <a:bodyPr>
            <a:normAutofit fontScale="90000"/>
          </a:bodyPr>
          <a:lstStyle/>
          <a:p>
            <a:r>
              <a:rPr lang="es-CO" sz="3100" b="1" dirty="0" smtClean="0">
                <a:solidFill>
                  <a:schemeClr val="tx1"/>
                </a:solidFill>
              </a:rPr>
              <a:t/>
            </a:r>
            <a:br>
              <a:rPr lang="es-CO" sz="3100" b="1" dirty="0" smtClean="0">
                <a:solidFill>
                  <a:schemeClr val="tx1"/>
                </a:solidFill>
              </a:rPr>
            </a:br>
            <a:r>
              <a:rPr lang="es-CO" sz="3100" b="1" u="sng" dirty="0">
                <a:solidFill>
                  <a:schemeClr val="tx1"/>
                </a:solidFill>
              </a:rPr>
              <a:t>TABLAS DE VALORACION DOCUMENTAL PERIODO 7</a:t>
            </a:r>
            <a:r>
              <a:rPr lang="es-CO" sz="3100" dirty="0">
                <a:solidFill>
                  <a:schemeClr val="tx1"/>
                </a:solidFill>
              </a:rPr>
              <a:t/>
            </a:r>
            <a:br>
              <a:rPr lang="es-CO" sz="3100" dirty="0">
                <a:solidFill>
                  <a:schemeClr val="tx1"/>
                </a:solidFill>
              </a:rPr>
            </a:br>
            <a:r>
              <a:rPr lang="es-CO" sz="3100" u="sng" dirty="0">
                <a:solidFill>
                  <a:schemeClr val="tx1"/>
                </a:solidFill>
              </a:rPr>
              <a:t>05 DE AGOSTO DE 1957</a:t>
            </a:r>
            <a:r>
              <a:rPr lang="es-CO" sz="3100" dirty="0">
                <a:solidFill>
                  <a:schemeClr val="tx1"/>
                </a:solidFill>
              </a:rPr>
              <a:t> - </a:t>
            </a:r>
            <a:r>
              <a:rPr lang="es-CO" sz="3100" u="sng" dirty="0">
                <a:solidFill>
                  <a:schemeClr val="tx1"/>
                </a:solidFill>
              </a:rPr>
              <a:t>28 DE SEPTIEMBRE DE 1967</a:t>
            </a:r>
            <a:r>
              <a:rPr lang="es-CO" sz="2800" dirty="0"/>
              <a:t/>
            </a:r>
            <a:br>
              <a:rPr lang="es-CO" sz="2800" dirty="0"/>
            </a:br>
            <a:endParaRPr lang="es-CO" sz="3100" dirty="0"/>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2100" dirty="0">
                <a:solidFill>
                  <a:schemeClr val="tx1"/>
                </a:solidFill>
              </a:rPr>
              <a:t>Este Séptimo periodo se establece en concordancia a lo dispuesto en el Decreto 439 de 1957 que el cual se crea la Secretaria de Asistencia Social e Higiene del Departamento de Bolívar.</a:t>
            </a:r>
          </a:p>
          <a:p>
            <a:pPr algn="just"/>
            <a:endParaRPr lang="es-CO" sz="1200" dirty="0">
              <a:solidFill>
                <a:schemeClr val="tx1"/>
              </a:solidFill>
            </a:endParaRPr>
          </a:p>
          <a:p>
            <a:pPr algn="just"/>
            <a:r>
              <a:rPr lang="es-CO" sz="2100" dirty="0" smtClean="0">
                <a:solidFill>
                  <a:schemeClr val="tx1"/>
                </a:solidFill>
              </a:rPr>
              <a:t>En </a:t>
            </a:r>
            <a:r>
              <a:rPr lang="es-CO" sz="2100" dirty="0">
                <a:solidFill>
                  <a:schemeClr val="tx1"/>
                </a:solidFill>
              </a:rPr>
              <a:t>este periodo se reflejan los 6 Ramos de la Administración Departamental el </a:t>
            </a:r>
            <a:r>
              <a:rPr lang="es-CO" sz="2100" b="1" dirty="0">
                <a:solidFill>
                  <a:schemeClr val="tx1"/>
                </a:solidFill>
              </a:rPr>
              <a:t>Ramo de Gobierno</a:t>
            </a:r>
            <a:r>
              <a:rPr lang="es-CO" sz="2100" dirty="0">
                <a:solidFill>
                  <a:schemeClr val="tx1"/>
                </a:solidFill>
              </a:rPr>
              <a:t> integrado por el Despacho del gobernador y la Secretaria de Gobierno, el </a:t>
            </a:r>
            <a:r>
              <a:rPr lang="es-CO" sz="2100" b="1" dirty="0">
                <a:solidFill>
                  <a:schemeClr val="tx1"/>
                </a:solidFill>
              </a:rPr>
              <a:t>Ramo de Hacienda</a:t>
            </a:r>
            <a:r>
              <a:rPr lang="es-CO" sz="2100" dirty="0">
                <a:solidFill>
                  <a:schemeClr val="tx1"/>
                </a:solidFill>
              </a:rPr>
              <a:t> en cabeza de la Secretaria de Hacienda, el </a:t>
            </a:r>
            <a:r>
              <a:rPr lang="es-CO" sz="2100" b="1" dirty="0">
                <a:solidFill>
                  <a:schemeClr val="tx1"/>
                </a:solidFill>
              </a:rPr>
              <a:t>Ramo de Educación Pública</a:t>
            </a:r>
            <a:r>
              <a:rPr lang="es-CO" sz="2100" dirty="0">
                <a:solidFill>
                  <a:schemeClr val="tx1"/>
                </a:solidFill>
              </a:rPr>
              <a:t> que cambia de órgano de manejo de la anterior Dirección de Educación Pública pasa a ser Secretaria de Educación Pública, el </a:t>
            </a:r>
            <a:r>
              <a:rPr lang="es-CO" sz="2100" b="1" dirty="0">
                <a:solidFill>
                  <a:schemeClr val="tx1"/>
                </a:solidFill>
              </a:rPr>
              <a:t>Ramo de Obras Públicas </a:t>
            </a:r>
            <a:r>
              <a:rPr lang="es-CO" sz="2100" dirty="0">
                <a:solidFill>
                  <a:schemeClr val="tx1"/>
                </a:solidFill>
              </a:rPr>
              <a:t>en manos de la Secretaria de Obras Públicas</a:t>
            </a:r>
            <a:r>
              <a:rPr lang="es-CO" sz="2100" b="1" dirty="0">
                <a:solidFill>
                  <a:schemeClr val="tx1"/>
                </a:solidFill>
              </a:rPr>
              <a:t>,</a:t>
            </a:r>
            <a:r>
              <a:rPr lang="es-CO" sz="2100" dirty="0">
                <a:solidFill>
                  <a:schemeClr val="tx1"/>
                </a:solidFill>
              </a:rPr>
              <a:t> el </a:t>
            </a:r>
            <a:r>
              <a:rPr lang="es-CO" sz="2100" b="1" dirty="0">
                <a:solidFill>
                  <a:schemeClr val="tx1"/>
                </a:solidFill>
              </a:rPr>
              <a:t>Ramo de Agricultura y Ganadería</a:t>
            </a:r>
            <a:r>
              <a:rPr lang="es-CO" sz="2100" dirty="0">
                <a:solidFill>
                  <a:schemeClr val="tx1"/>
                </a:solidFill>
              </a:rPr>
              <a:t> con su Secretaria de Agricultura y Ganadería y por último el </a:t>
            </a:r>
            <a:r>
              <a:rPr lang="es-CO" sz="2100" b="1" dirty="0">
                <a:solidFill>
                  <a:schemeClr val="tx1"/>
                </a:solidFill>
              </a:rPr>
              <a:t>Ramo de Asistencia Social e Higiene</a:t>
            </a:r>
            <a:r>
              <a:rPr lang="es-CO" sz="2100" dirty="0">
                <a:solidFill>
                  <a:schemeClr val="tx1"/>
                </a:solidFill>
              </a:rPr>
              <a:t> con su respectiva Secretaria de Asistencia Social e Higiene, además de las diferentes, Secciones y subsecciones adscritas a cada una de estas dependencias del nivel Departamental.</a:t>
            </a:r>
          </a:p>
          <a:p>
            <a:pPr algn="just"/>
            <a:endParaRPr lang="es-CO" sz="1200" b="1" dirty="0" smtClean="0">
              <a:solidFill>
                <a:schemeClr val="tx1"/>
              </a:solidFill>
            </a:endParaRPr>
          </a:p>
        </p:txBody>
      </p:sp>
    </p:spTree>
    <p:extLst>
      <p:ext uri="{BB962C8B-B14F-4D97-AF65-F5344CB8AC3E}">
        <p14:creationId xmlns:p14="http://schemas.microsoft.com/office/powerpoint/2010/main" val="1938272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250" dirty="0" smtClean="0">
                <a:solidFill>
                  <a:schemeClr val="tx1"/>
                </a:solidFill>
              </a:rPr>
              <a:t>En </a:t>
            </a:r>
            <a:r>
              <a:rPr lang="es-CO" sz="2250" dirty="0">
                <a:solidFill>
                  <a:schemeClr val="tx1"/>
                </a:solidFill>
              </a:rPr>
              <a:t>este Periodo se encontró documentación en el Despacho del Gobernador referente a los asuntos </a:t>
            </a:r>
            <a:r>
              <a:rPr lang="es-CO" sz="2250" b="1" dirty="0">
                <a:solidFill>
                  <a:schemeClr val="tx1"/>
                </a:solidFill>
              </a:rPr>
              <a:t>Decretos</a:t>
            </a:r>
            <a:r>
              <a:rPr lang="es-CO" sz="2250" dirty="0">
                <a:solidFill>
                  <a:schemeClr val="tx1"/>
                </a:solidFill>
              </a:rPr>
              <a:t>, </a:t>
            </a:r>
            <a:r>
              <a:rPr lang="es-CO" sz="2250" b="1" dirty="0">
                <a:solidFill>
                  <a:schemeClr val="tx1"/>
                </a:solidFill>
              </a:rPr>
              <a:t>Resoluciones</a:t>
            </a:r>
            <a:r>
              <a:rPr lang="es-CO" sz="2250" dirty="0">
                <a:solidFill>
                  <a:schemeClr val="tx1"/>
                </a:solidFill>
              </a:rPr>
              <a:t> y </a:t>
            </a:r>
            <a:r>
              <a:rPr lang="es-CO" sz="2250" b="1" dirty="0">
                <a:solidFill>
                  <a:schemeClr val="tx1"/>
                </a:solidFill>
              </a:rPr>
              <a:t>Ordenanzas Departamentales</a:t>
            </a:r>
            <a:r>
              <a:rPr lang="es-CO" sz="2250" dirty="0">
                <a:solidFill>
                  <a:schemeClr val="tx1"/>
                </a:solidFill>
              </a:rPr>
              <a:t>, de la Secretaria de Gobierno se evidencian</a:t>
            </a:r>
            <a:r>
              <a:rPr lang="es-CO" sz="2250" b="1" dirty="0">
                <a:solidFill>
                  <a:schemeClr val="tx1"/>
                </a:solidFill>
              </a:rPr>
              <a:t> Actas de Posesión </a:t>
            </a:r>
            <a:r>
              <a:rPr lang="es-CO" sz="2250" dirty="0">
                <a:solidFill>
                  <a:schemeClr val="tx1"/>
                </a:solidFill>
              </a:rPr>
              <a:t>las cuales se ubican en esta dependencia en la Sección de Negocios Generales</a:t>
            </a:r>
            <a:r>
              <a:rPr lang="es-CO" sz="2250" b="1" dirty="0">
                <a:solidFill>
                  <a:schemeClr val="tx1"/>
                </a:solidFill>
              </a:rPr>
              <a:t> </a:t>
            </a:r>
            <a:r>
              <a:rPr lang="es-CO" sz="2250" dirty="0">
                <a:solidFill>
                  <a:schemeClr val="tx1"/>
                </a:solidFill>
              </a:rPr>
              <a:t>y </a:t>
            </a:r>
            <a:r>
              <a:rPr lang="es-CO" sz="2250" b="1" dirty="0">
                <a:solidFill>
                  <a:schemeClr val="tx1"/>
                </a:solidFill>
              </a:rPr>
              <a:t>Gacetas Departamentales</a:t>
            </a:r>
            <a:r>
              <a:rPr lang="es-CO" sz="2250" dirty="0">
                <a:solidFill>
                  <a:schemeClr val="tx1"/>
                </a:solidFill>
              </a:rPr>
              <a:t> de la Imprenta Departamental Oficina adscrita a esta Secretaria, de la Secretaria de Hacienda Existen </a:t>
            </a:r>
            <a:r>
              <a:rPr lang="es-CO" sz="2250" b="1" dirty="0">
                <a:solidFill>
                  <a:schemeClr val="tx1"/>
                </a:solidFill>
              </a:rPr>
              <a:t>Resoluciones </a:t>
            </a:r>
            <a:r>
              <a:rPr lang="es-CO" sz="2250" dirty="0">
                <a:solidFill>
                  <a:schemeClr val="tx1"/>
                </a:solidFill>
              </a:rPr>
              <a:t>del Despacho del Secretario y de la </a:t>
            </a:r>
            <a:r>
              <a:rPr lang="es-CO" sz="2250" b="1" dirty="0">
                <a:solidFill>
                  <a:schemeClr val="tx1"/>
                </a:solidFill>
              </a:rPr>
              <a:t>Oficina de Asuntos Sociales del Departamento</a:t>
            </a:r>
            <a:r>
              <a:rPr lang="es-CO" sz="2250" dirty="0">
                <a:solidFill>
                  <a:schemeClr val="tx1"/>
                </a:solidFill>
              </a:rPr>
              <a:t> hasta el (30/12/1963 que se convierte en Caja Departamental de Previsión Social), de la Secretaria de Educación Pública existen Resoluciones y de la Secretaria de Obras Publicas hay Resoluciones.</a:t>
            </a:r>
          </a:p>
          <a:p>
            <a:pPr algn="just"/>
            <a:endParaRPr lang="es-CO" sz="1200" dirty="0">
              <a:solidFill>
                <a:schemeClr val="tx1"/>
              </a:solidFill>
            </a:endParaRPr>
          </a:p>
          <a:p>
            <a:pPr algn="just"/>
            <a:r>
              <a:rPr lang="es-CO" sz="2250" dirty="0" smtClean="0">
                <a:solidFill>
                  <a:schemeClr val="tx1"/>
                </a:solidFill>
              </a:rPr>
              <a:t>Por </a:t>
            </a:r>
            <a:r>
              <a:rPr lang="es-CO" sz="2250" dirty="0">
                <a:solidFill>
                  <a:schemeClr val="tx1"/>
                </a:solidFill>
              </a:rPr>
              <a:t>lo anterior únicamente se elaboran </a:t>
            </a:r>
            <a:r>
              <a:rPr lang="es-CO" sz="2250" b="1" dirty="0">
                <a:solidFill>
                  <a:schemeClr val="tx1"/>
                </a:solidFill>
              </a:rPr>
              <a:t>Tablas de Valoración Documental</a:t>
            </a:r>
            <a:r>
              <a:rPr lang="es-CO" sz="2250" dirty="0">
                <a:solidFill>
                  <a:schemeClr val="tx1"/>
                </a:solidFill>
              </a:rPr>
              <a:t> para el Despacho del Gobernador, La Secretaria de Gobierno, la Imprenta Departamental, la Secretaria de Hacienda, la Oficina de Asuntos Sociales, la Secretaria de Educación Pública y la Secretaria de Obras Públicas.</a:t>
            </a:r>
          </a:p>
          <a:p>
            <a:pPr algn="just"/>
            <a:endParaRPr lang="es-CO" sz="1200" b="1" dirty="0" smtClean="0">
              <a:solidFill>
                <a:schemeClr val="tx1"/>
              </a:solidFill>
            </a:endParaRPr>
          </a:p>
        </p:txBody>
      </p:sp>
    </p:spTree>
    <p:extLst>
      <p:ext uri="{BB962C8B-B14F-4D97-AF65-F5344CB8AC3E}">
        <p14:creationId xmlns:p14="http://schemas.microsoft.com/office/powerpoint/2010/main" val="1045822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2413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8</a:t>
            </a:r>
            <a:r>
              <a:rPr lang="es-CO" sz="3100" dirty="0">
                <a:solidFill>
                  <a:schemeClr val="tx1"/>
                </a:solidFill>
              </a:rPr>
              <a:t/>
            </a:r>
            <a:br>
              <a:rPr lang="es-CO" sz="3100" dirty="0">
                <a:solidFill>
                  <a:schemeClr val="tx1"/>
                </a:solidFill>
              </a:rPr>
            </a:br>
            <a:r>
              <a:rPr lang="es-CO" sz="3100" u="sng" dirty="0">
                <a:solidFill>
                  <a:schemeClr val="tx1"/>
                </a:solidFill>
              </a:rPr>
              <a:t>29 DE SEPTIEMBRE DE 1967</a:t>
            </a:r>
            <a:r>
              <a:rPr lang="es-CO" sz="3100" dirty="0">
                <a:solidFill>
                  <a:schemeClr val="tx1"/>
                </a:solidFill>
              </a:rPr>
              <a:t> - </a:t>
            </a:r>
            <a:r>
              <a:rPr lang="es-CO" sz="3100" u="sng" dirty="0">
                <a:solidFill>
                  <a:schemeClr val="tx1"/>
                </a:solidFill>
              </a:rPr>
              <a:t>31 DE DICIEMBRE DE 1971</a:t>
            </a:r>
            <a:r>
              <a:rPr lang="es-CO" sz="3100" dirty="0">
                <a:solidFill>
                  <a:schemeClr val="tx1"/>
                </a:solidFill>
              </a:rPr>
              <a:t/>
            </a:r>
            <a:br>
              <a:rPr lang="es-CO" sz="3100" dirty="0">
                <a:solidFill>
                  <a:schemeClr val="tx1"/>
                </a:solidFill>
              </a:rPr>
            </a:br>
            <a:endParaRPr lang="es-CO" sz="3100" dirty="0">
              <a:solidFill>
                <a:schemeClr val="tx1"/>
              </a:solidFill>
            </a:endParaRPr>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2400" dirty="0">
                <a:solidFill>
                  <a:schemeClr val="tx1"/>
                </a:solidFill>
              </a:rPr>
              <a:t>Este Octava periodo se caracteriza porque es la primera reestructuración Orgánica general de la Gobernación  determina a partir del Decreto 0804 de 1967 “Por el cual se reorganiza la Administración del Departamento de Bolívar  y se dictan otras disposiciones” y la  Ordenanza No.  15 de 1967 “Por la cual se determinan los cargos, se adopta la nomenclatura, se fijan las asignaciones civiles correspondientes y se dictan otras disposiciones”.</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712454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408712"/>
          </a:xfrm>
        </p:spPr>
        <p:txBody>
          <a:bodyPr>
            <a:noAutofit/>
          </a:bodyPr>
          <a:lstStyle/>
          <a:p>
            <a:pPr algn="just"/>
            <a:r>
              <a:rPr lang="es-CO" sz="2200" dirty="0" smtClean="0">
                <a:solidFill>
                  <a:schemeClr val="tx1"/>
                </a:solidFill>
              </a:rPr>
              <a:t>En </a:t>
            </a:r>
            <a:r>
              <a:rPr lang="es-CO" sz="2200" dirty="0">
                <a:solidFill>
                  <a:schemeClr val="tx1"/>
                </a:solidFill>
              </a:rPr>
              <a:t>esta etapa Desaparecen los Ramos o Departamentos de la Administración departamental, Este periodo se compone por el </a:t>
            </a:r>
            <a:r>
              <a:rPr lang="es-CO" sz="2200" b="1" dirty="0">
                <a:solidFill>
                  <a:schemeClr val="tx1"/>
                </a:solidFill>
              </a:rPr>
              <a:t>Despacho del gobernador</a:t>
            </a:r>
            <a:r>
              <a:rPr lang="es-CO" sz="2200" dirty="0">
                <a:solidFill>
                  <a:schemeClr val="tx1"/>
                </a:solidFill>
              </a:rPr>
              <a:t> adscritos en él están Oficina Departamental de Planeación, la Oficina de Asesoría Jurídica y la oficina de Servicios Administrativos,  </a:t>
            </a:r>
            <a:r>
              <a:rPr lang="es-CO" sz="2200" b="1" dirty="0">
                <a:solidFill>
                  <a:schemeClr val="tx1"/>
                </a:solidFill>
              </a:rPr>
              <a:t>Secretaria de Gobierno Locales</a:t>
            </a:r>
            <a:r>
              <a:rPr lang="es-CO" sz="2200" dirty="0">
                <a:solidFill>
                  <a:schemeClr val="tx1"/>
                </a:solidFill>
              </a:rPr>
              <a:t> adscritas ella la Sección de Asuntos Municipales y Acción Comunal, la Sección de Transportes y Transito, la Sección de Inspecciones departamentales de Policía,  </a:t>
            </a:r>
            <a:r>
              <a:rPr lang="es-CO" sz="2200" b="1" dirty="0">
                <a:solidFill>
                  <a:schemeClr val="tx1"/>
                </a:solidFill>
              </a:rPr>
              <a:t>Secretaria de Hacienda</a:t>
            </a:r>
            <a:r>
              <a:rPr lang="es-CO" sz="2200" dirty="0">
                <a:solidFill>
                  <a:schemeClr val="tx1"/>
                </a:solidFill>
              </a:rPr>
              <a:t> adscritas a esta la Sección de Vigilancia de Rentas y Bienes, la Sección de Contabilidad y presupuesto, y la Sección de Tesorería y Administración de Bienes. </a:t>
            </a:r>
            <a:r>
              <a:rPr lang="es-CO" sz="2200" b="1" dirty="0">
                <a:solidFill>
                  <a:schemeClr val="tx1"/>
                </a:solidFill>
              </a:rPr>
              <a:t>Secretaria de Educación y Cultura</a:t>
            </a:r>
            <a:r>
              <a:rPr lang="es-CO" sz="2200" dirty="0">
                <a:solidFill>
                  <a:schemeClr val="tx1"/>
                </a:solidFill>
              </a:rPr>
              <a:t> adscritas en ella la Sección Técnica, la Sección, Operativa, la Sección de Servicios Administrativos Delegados, la Sección de Extensión Cultural y Educación Física, la Sección de Bienestar Escolar y Liceos, Colegios, Normales, Institutos, escuelas y Anexas, por último la </a:t>
            </a:r>
            <a:r>
              <a:rPr lang="es-CO" sz="2200" b="1" dirty="0">
                <a:solidFill>
                  <a:schemeClr val="tx1"/>
                </a:solidFill>
              </a:rPr>
              <a:t>Secretaria de Fomento y Desarrollo </a:t>
            </a:r>
            <a:r>
              <a:rPr lang="es-CO" sz="2200" dirty="0">
                <a:solidFill>
                  <a:schemeClr val="tx1"/>
                </a:solidFill>
              </a:rPr>
              <a:t>Adscritas a esta la Sección de Vías y Obras Hidráulicas y la Sección de Coordinación Agropecuaria y Cooperativa, además de las Diferentes Secciones y Subsecciones pertenecientes a cada Dependencia del Despacho y de las Secretarias de la Gobernación. </a:t>
            </a:r>
          </a:p>
        </p:txBody>
      </p:sp>
    </p:spTree>
    <p:extLst>
      <p:ext uri="{BB962C8B-B14F-4D97-AF65-F5344CB8AC3E}">
        <p14:creationId xmlns:p14="http://schemas.microsoft.com/office/powerpoint/2010/main" val="1920026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080120"/>
          </a:xfrm>
        </p:spPr>
        <p:txBody>
          <a:bodyPr>
            <a:normAutofit fontScale="90000"/>
          </a:bodyPr>
          <a:lstStyle/>
          <a:p>
            <a:r>
              <a:rPr lang="es-CO" sz="3600" b="1" dirty="0">
                <a:solidFill>
                  <a:schemeClr val="tx1"/>
                </a:solidFill>
              </a:rPr>
              <a:t>Definición de Tabla de Valoración documental</a:t>
            </a:r>
            <a:r>
              <a:rPr lang="es-CO" sz="3600" b="1" dirty="0" smtClean="0"/>
              <a:t/>
            </a:r>
            <a:br>
              <a:rPr lang="es-CO" sz="36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r>
              <a:rPr lang="es-CO" sz="3200" dirty="0" smtClean="0">
                <a:solidFill>
                  <a:schemeClr val="tx1"/>
                </a:solidFill>
              </a:rPr>
              <a:t>Las </a:t>
            </a:r>
            <a:r>
              <a:rPr lang="es-CO" sz="3200" dirty="0">
                <a:solidFill>
                  <a:schemeClr val="tx1"/>
                </a:solidFill>
              </a:rPr>
              <a:t>Tablas de Valoración Documental –TVD; Son un listado de series y </a:t>
            </a:r>
            <a:r>
              <a:rPr lang="es-CO" sz="3200" dirty="0" err="1">
                <a:solidFill>
                  <a:schemeClr val="tx1"/>
                </a:solidFill>
              </a:rPr>
              <a:t>subseries</a:t>
            </a:r>
            <a:r>
              <a:rPr lang="es-CO" sz="3200" dirty="0">
                <a:solidFill>
                  <a:schemeClr val="tx1"/>
                </a:solidFill>
              </a:rPr>
              <a:t> con sus correspondientes tipologías documentales, producidos o recibidos por una entidad, las cuales una vez identificados los valores primarios (administrativos, contables, fiscales, legales y técnicos) y los valores secundarios (históricos, científicos y culturales), que posee se determina su tiempo de retención y se establece su respectiva disposición final.</a:t>
            </a:r>
          </a:p>
          <a:p>
            <a:pPr algn="l"/>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5261124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600" dirty="0">
                <a:solidFill>
                  <a:schemeClr val="tx1"/>
                </a:solidFill>
              </a:rPr>
              <a:t>En este Periodo se encontró documentación en el Despacho del Gobernador referente a los asuntos </a:t>
            </a:r>
            <a:r>
              <a:rPr lang="es-CO" sz="2600" b="1" dirty="0">
                <a:solidFill>
                  <a:schemeClr val="tx1"/>
                </a:solidFill>
              </a:rPr>
              <a:t>Decretos</a:t>
            </a:r>
            <a:r>
              <a:rPr lang="es-CO" sz="2600" dirty="0">
                <a:solidFill>
                  <a:schemeClr val="tx1"/>
                </a:solidFill>
              </a:rPr>
              <a:t>, </a:t>
            </a:r>
            <a:r>
              <a:rPr lang="es-CO" sz="2600" b="1" dirty="0">
                <a:solidFill>
                  <a:schemeClr val="tx1"/>
                </a:solidFill>
              </a:rPr>
              <a:t>Resoluciones</a:t>
            </a:r>
            <a:r>
              <a:rPr lang="es-CO" sz="2600" dirty="0">
                <a:solidFill>
                  <a:schemeClr val="tx1"/>
                </a:solidFill>
              </a:rPr>
              <a:t> y </a:t>
            </a:r>
            <a:r>
              <a:rPr lang="es-CO" sz="2600" b="1" dirty="0">
                <a:solidFill>
                  <a:schemeClr val="tx1"/>
                </a:solidFill>
              </a:rPr>
              <a:t>Ordenanzas Departamentales</a:t>
            </a:r>
            <a:r>
              <a:rPr lang="es-CO" sz="2600" dirty="0">
                <a:solidFill>
                  <a:schemeClr val="tx1"/>
                </a:solidFill>
              </a:rPr>
              <a:t>, de la Oficina de Servicios Administrativos existen Sección de Personal hay </a:t>
            </a:r>
            <a:r>
              <a:rPr lang="es-CO" sz="2600" b="1" dirty="0">
                <a:solidFill>
                  <a:schemeClr val="tx1"/>
                </a:solidFill>
              </a:rPr>
              <a:t>Actas de Posesión, Historias Laborales y </a:t>
            </a:r>
            <a:r>
              <a:rPr lang="es-CO" sz="2600" b="1" dirty="0" err="1">
                <a:solidFill>
                  <a:schemeClr val="tx1"/>
                </a:solidFill>
              </a:rPr>
              <a:t>kardex</a:t>
            </a:r>
            <a:r>
              <a:rPr lang="es-CO" sz="2600" b="1" dirty="0">
                <a:solidFill>
                  <a:schemeClr val="tx1"/>
                </a:solidFill>
              </a:rPr>
              <a:t> de Personal</a:t>
            </a:r>
            <a:r>
              <a:rPr lang="es-CO" sz="2600" dirty="0">
                <a:solidFill>
                  <a:schemeClr val="tx1"/>
                </a:solidFill>
              </a:rPr>
              <a:t>, de la Sección de Imprenta Gacetas Departamentales, en la Secretaria de Gobierno se evidencian </a:t>
            </a:r>
            <a:r>
              <a:rPr lang="es-CO" sz="2600" b="1" dirty="0">
                <a:solidFill>
                  <a:schemeClr val="tx1"/>
                </a:solidFill>
              </a:rPr>
              <a:t>Personerías Jurídicas y  Resoluciones</a:t>
            </a:r>
            <a:r>
              <a:rPr lang="es-CO" sz="2600" dirty="0" smtClean="0">
                <a:solidFill>
                  <a:schemeClr val="tx1"/>
                </a:solidFill>
              </a:rPr>
              <a:t>.</a:t>
            </a:r>
          </a:p>
          <a:p>
            <a:pPr algn="just"/>
            <a:endParaRPr lang="es-CO" sz="1400" dirty="0">
              <a:solidFill>
                <a:schemeClr val="tx1"/>
              </a:solidFill>
            </a:endParaRPr>
          </a:p>
          <a:p>
            <a:pPr algn="just"/>
            <a:r>
              <a:rPr lang="es-CO" sz="2600" dirty="0" smtClean="0">
                <a:solidFill>
                  <a:schemeClr val="tx1"/>
                </a:solidFill>
              </a:rPr>
              <a:t>Por </a:t>
            </a:r>
            <a:r>
              <a:rPr lang="es-CO" sz="2600" dirty="0">
                <a:solidFill>
                  <a:schemeClr val="tx1"/>
                </a:solidFill>
              </a:rPr>
              <a:t>lo anterior únicamente se elaboran </a:t>
            </a:r>
            <a:r>
              <a:rPr lang="es-CO" sz="2600" b="1" dirty="0">
                <a:solidFill>
                  <a:schemeClr val="tx1"/>
                </a:solidFill>
              </a:rPr>
              <a:t>Tablas de Valoración Documental</a:t>
            </a:r>
            <a:r>
              <a:rPr lang="es-CO" sz="2600" dirty="0">
                <a:solidFill>
                  <a:schemeClr val="tx1"/>
                </a:solidFill>
              </a:rPr>
              <a:t> para el Despacho del Gobernador, la Oficina de Servicios Administrativos Sección de Personal y Sección de Imprenta, además para La Secretaria de Gobierno Despacho del secretario.</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686432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9</a:t>
            </a:r>
            <a:r>
              <a:rPr lang="es-CO" sz="3100" dirty="0">
                <a:solidFill>
                  <a:schemeClr val="tx1"/>
                </a:solidFill>
              </a:rPr>
              <a:t/>
            </a:r>
            <a:br>
              <a:rPr lang="es-CO" sz="3100" dirty="0">
                <a:solidFill>
                  <a:schemeClr val="tx1"/>
                </a:solidFill>
              </a:rPr>
            </a:br>
            <a:r>
              <a:rPr lang="es-CO" sz="3100" u="sng" dirty="0">
                <a:solidFill>
                  <a:schemeClr val="tx1"/>
                </a:solidFill>
              </a:rPr>
              <a:t>01 DE ENERO DE 1972 – 31 DE DICIEMBRE DE 1975</a:t>
            </a:r>
            <a:endParaRPr lang="es-CO" sz="3100" dirty="0">
              <a:solidFill>
                <a:schemeClr val="tx1"/>
              </a:solidFill>
            </a:endParaRPr>
          </a:p>
        </p:txBody>
      </p:sp>
      <p:sp>
        <p:nvSpPr>
          <p:cNvPr id="3" name="2 Subtítulo"/>
          <p:cNvSpPr>
            <a:spLocks noGrp="1"/>
          </p:cNvSpPr>
          <p:nvPr>
            <p:ph type="subTitle" idx="1"/>
          </p:nvPr>
        </p:nvSpPr>
        <p:spPr>
          <a:xfrm>
            <a:off x="323528" y="1196752"/>
            <a:ext cx="8568952" cy="5328592"/>
          </a:xfrm>
        </p:spPr>
        <p:txBody>
          <a:bodyPr>
            <a:noAutofit/>
          </a:bodyPr>
          <a:lstStyle/>
          <a:p>
            <a:pPr algn="just"/>
            <a:endParaRPr lang="es-CO" sz="1200" dirty="0">
              <a:solidFill>
                <a:schemeClr val="tx1"/>
              </a:solidFill>
            </a:endParaRPr>
          </a:p>
          <a:p>
            <a:pPr algn="just"/>
            <a:r>
              <a:rPr lang="es-CO" sz="3200" dirty="0">
                <a:solidFill>
                  <a:schemeClr val="tx1"/>
                </a:solidFill>
              </a:rPr>
              <a:t>Este Noveno periodo se caracteriza porque se evidencian cambios estructurales en concordancia con lo establecido en la ordenanza 24 de 1971 que determina los cargos y asignaciones para la vigencia de 1972 a partir del 1º de enero.</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850332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480720"/>
          </a:xfrm>
        </p:spPr>
        <p:txBody>
          <a:bodyPr>
            <a:noAutofit/>
          </a:bodyPr>
          <a:lstStyle/>
          <a:p>
            <a:pPr algn="just"/>
            <a:r>
              <a:rPr lang="es-CO" dirty="0">
                <a:solidFill>
                  <a:schemeClr val="tx1"/>
                </a:solidFill>
              </a:rPr>
              <a:t>Este periodo se compone por el </a:t>
            </a:r>
            <a:r>
              <a:rPr lang="es-CO" b="1" dirty="0">
                <a:solidFill>
                  <a:schemeClr val="tx1"/>
                </a:solidFill>
              </a:rPr>
              <a:t>Despacho del gobernador</a:t>
            </a:r>
            <a:r>
              <a:rPr lang="es-CO" dirty="0">
                <a:solidFill>
                  <a:schemeClr val="tx1"/>
                </a:solidFill>
              </a:rPr>
              <a:t> adscritos en él están la secretaria General de la Gobernación, la Secretaria del consejo de Planeación y Desarrollo de Bolívar, el Departamento Administrativo de Planeación, el Departamento jurídico y el Departamento de Servicios Administrativos. La </a:t>
            </a:r>
            <a:r>
              <a:rPr lang="es-CO" b="1" dirty="0">
                <a:solidFill>
                  <a:schemeClr val="tx1"/>
                </a:solidFill>
              </a:rPr>
              <a:t>Secretaria de Gobierno</a:t>
            </a:r>
            <a:r>
              <a:rPr lang="es-CO" dirty="0">
                <a:solidFill>
                  <a:schemeClr val="tx1"/>
                </a:solidFill>
              </a:rPr>
              <a:t> adscritas a ella la Sección de Asuntos Municipales y Acción Comunal, la Sección de Inspecciones departamentales de Policía, la Sección de Cárceles y Permanentes y el Departamento de Transportes y Transito. La </a:t>
            </a:r>
            <a:r>
              <a:rPr lang="es-CO" b="1" dirty="0">
                <a:solidFill>
                  <a:schemeClr val="tx1"/>
                </a:solidFill>
              </a:rPr>
              <a:t>Secretaria de Hacienda</a:t>
            </a:r>
            <a:r>
              <a:rPr lang="es-CO" dirty="0">
                <a:solidFill>
                  <a:schemeClr val="tx1"/>
                </a:solidFill>
              </a:rPr>
              <a:t> adscritas a esta la Sección de Vigilancia de Rentas y Bienes, la Sección de Resguardo, la Sección de Tesorería y Administración, los Sub-Administradores de Hacienda, el Juzgado de rentas y ejecuciones Fiscales y el Departamento de Contabilidad y presupuesto. La </a:t>
            </a:r>
            <a:r>
              <a:rPr lang="es-CO" b="1" dirty="0">
                <a:solidFill>
                  <a:schemeClr val="tx1"/>
                </a:solidFill>
              </a:rPr>
              <a:t>Secretaria de Educación y Cultura</a:t>
            </a:r>
            <a:r>
              <a:rPr lang="es-CO" dirty="0">
                <a:solidFill>
                  <a:schemeClr val="tx1"/>
                </a:solidFill>
              </a:rPr>
              <a:t> adscritas en ella la División de Supervisión y Evaluación educativa, la División de Servicios Administrativos, la División técnica y Capacitación, el Instituto Departamental de Cultura, la Enseñanza Media, el Magisterio de Enseñanza Primaria, el Instituto de rehabilitación el “Rosario”, y la Delegación del Fondo Educativo (FER). La </a:t>
            </a:r>
            <a:r>
              <a:rPr lang="es-CO" b="1" dirty="0">
                <a:solidFill>
                  <a:schemeClr val="tx1"/>
                </a:solidFill>
              </a:rPr>
              <a:t>Secretaria de Fomento y Desarrollo </a:t>
            </a:r>
            <a:r>
              <a:rPr lang="es-CO" dirty="0">
                <a:solidFill>
                  <a:schemeClr val="tx1"/>
                </a:solidFill>
              </a:rPr>
              <a:t>Adscritas a esta la Sección de Vías y Obras Hidráulicas,  la Sección de Coordinación Agropecuaria y Cooperativa y la Sección de Mantenimiento, Talleres y Garajes, además de las Diferentes Secciones y Subsecciones pertenecientes a cada Dependencia del Despacho y de las Secretarias de la Gobernación.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495845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336704"/>
          </a:xfrm>
        </p:spPr>
        <p:txBody>
          <a:bodyPr>
            <a:noAutofit/>
          </a:bodyPr>
          <a:lstStyle/>
          <a:p>
            <a:pPr algn="just"/>
            <a:r>
              <a:rPr lang="es-CO" sz="2300" dirty="0">
                <a:solidFill>
                  <a:schemeClr val="tx1"/>
                </a:solidFill>
              </a:rPr>
              <a:t>En este Periodo se encontró documentación en el Despacho del Gobernador referente a los asuntos </a:t>
            </a:r>
            <a:r>
              <a:rPr lang="es-CO" sz="2300" b="1" dirty="0">
                <a:solidFill>
                  <a:schemeClr val="tx1"/>
                </a:solidFill>
              </a:rPr>
              <a:t>Decretos</a:t>
            </a:r>
            <a:r>
              <a:rPr lang="es-CO" sz="2300" dirty="0">
                <a:solidFill>
                  <a:schemeClr val="tx1"/>
                </a:solidFill>
              </a:rPr>
              <a:t>, </a:t>
            </a:r>
            <a:r>
              <a:rPr lang="es-CO" sz="2300" b="1" dirty="0">
                <a:solidFill>
                  <a:schemeClr val="tx1"/>
                </a:solidFill>
              </a:rPr>
              <a:t>Resoluciones</a:t>
            </a:r>
            <a:r>
              <a:rPr lang="es-CO" sz="2300" dirty="0">
                <a:solidFill>
                  <a:schemeClr val="tx1"/>
                </a:solidFill>
              </a:rPr>
              <a:t> y </a:t>
            </a:r>
            <a:r>
              <a:rPr lang="es-CO" sz="2300" b="1" dirty="0">
                <a:solidFill>
                  <a:schemeClr val="tx1"/>
                </a:solidFill>
              </a:rPr>
              <a:t>Ordenanzas Departamentales</a:t>
            </a:r>
            <a:r>
              <a:rPr lang="es-CO" sz="2300" dirty="0">
                <a:solidFill>
                  <a:schemeClr val="tx1"/>
                </a:solidFill>
              </a:rPr>
              <a:t>, de la División de Servicios Administrativos Sección de Personal hay </a:t>
            </a:r>
            <a:r>
              <a:rPr lang="es-CO" sz="2300" b="1" dirty="0">
                <a:solidFill>
                  <a:schemeClr val="tx1"/>
                </a:solidFill>
              </a:rPr>
              <a:t>Actas de Posesión e Historias Laborales</a:t>
            </a:r>
            <a:r>
              <a:rPr lang="es-CO" sz="2300" dirty="0">
                <a:solidFill>
                  <a:schemeClr val="tx1"/>
                </a:solidFill>
              </a:rPr>
              <a:t>, de la Sección de Imprenta hay Gacetas Departamentales, en la Secretaria de Gobierno se evidencian </a:t>
            </a:r>
            <a:r>
              <a:rPr lang="es-CO" sz="2300" b="1" dirty="0">
                <a:solidFill>
                  <a:schemeClr val="tx1"/>
                </a:solidFill>
              </a:rPr>
              <a:t>Personerías Jurídicas y  Resoluciones</a:t>
            </a:r>
            <a:r>
              <a:rPr lang="es-CO" sz="2300" dirty="0">
                <a:solidFill>
                  <a:schemeClr val="tx1"/>
                </a:solidFill>
              </a:rPr>
              <a:t>. En la Secretaria de Hacienda hay </a:t>
            </a:r>
            <a:r>
              <a:rPr lang="es-CO" sz="2300" b="1" dirty="0">
                <a:solidFill>
                  <a:schemeClr val="tx1"/>
                </a:solidFill>
              </a:rPr>
              <a:t>Resoluciones</a:t>
            </a:r>
            <a:r>
              <a:rPr lang="es-CO" sz="2300" dirty="0">
                <a:solidFill>
                  <a:schemeClr val="tx1"/>
                </a:solidFill>
              </a:rPr>
              <a:t> y en la Secretaria de Educación y Cultura, División de Servicios Administrativos existen Historias Laborales, </a:t>
            </a:r>
            <a:r>
              <a:rPr lang="es-CO" sz="2300" dirty="0" err="1">
                <a:solidFill>
                  <a:schemeClr val="tx1"/>
                </a:solidFill>
              </a:rPr>
              <a:t>Kardex</a:t>
            </a:r>
            <a:r>
              <a:rPr lang="es-CO" sz="2300" dirty="0">
                <a:solidFill>
                  <a:schemeClr val="tx1"/>
                </a:solidFill>
              </a:rPr>
              <a:t> de Personal y Nominas.</a:t>
            </a:r>
          </a:p>
          <a:p>
            <a:pPr algn="just"/>
            <a:endParaRPr lang="es-CO" sz="1200" dirty="0">
              <a:solidFill>
                <a:schemeClr val="tx1"/>
              </a:solidFill>
            </a:endParaRPr>
          </a:p>
          <a:p>
            <a:pPr algn="just"/>
            <a:r>
              <a:rPr lang="es-CO" sz="2300" dirty="0" smtClean="0">
                <a:solidFill>
                  <a:schemeClr val="tx1"/>
                </a:solidFill>
              </a:rPr>
              <a:t>Por </a:t>
            </a:r>
            <a:r>
              <a:rPr lang="es-CO" sz="2300" dirty="0">
                <a:solidFill>
                  <a:schemeClr val="tx1"/>
                </a:solidFill>
              </a:rPr>
              <a:t>lo anterior únicamente se elaboran </a:t>
            </a:r>
            <a:r>
              <a:rPr lang="es-CO" sz="2300" b="1" dirty="0">
                <a:solidFill>
                  <a:schemeClr val="tx1"/>
                </a:solidFill>
              </a:rPr>
              <a:t>Tablas de Valoración Documental</a:t>
            </a:r>
            <a:r>
              <a:rPr lang="es-CO" sz="2300" dirty="0">
                <a:solidFill>
                  <a:schemeClr val="tx1"/>
                </a:solidFill>
              </a:rPr>
              <a:t> para el Despacho del Gobernador, el Departamento de Servicios Administrativos Sección de Personal y Sección de Imprenta, para la Secretaria de Gobierno Despacho del secretario. Para la Secretaria de Hacienda Despacho del Secretario y para la Secretaria de Educación y Cultura División de Servicios Administrativos.</a:t>
            </a:r>
          </a:p>
          <a:p>
            <a:pPr algn="just"/>
            <a:endParaRPr lang="es-CO" sz="2400" b="1" dirty="0" smtClean="0">
              <a:solidFill>
                <a:schemeClr val="tx1"/>
              </a:solidFill>
            </a:endParaRPr>
          </a:p>
        </p:txBody>
      </p:sp>
    </p:spTree>
    <p:extLst>
      <p:ext uri="{BB962C8B-B14F-4D97-AF65-F5344CB8AC3E}">
        <p14:creationId xmlns:p14="http://schemas.microsoft.com/office/powerpoint/2010/main" val="299477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96144"/>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10</a:t>
            </a:r>
            <a:r>
              <a:rPr lang="es-CO" sz="3100" dirty="0">
                <a:solidFill>
                  <a:schemeClr val="tx1"/>
                </a:solidFill>
              </a:rPr>
              <a:t/>
            </a:r>
            <a:br>
              <a:rPr lang="es-CO" sz="3100" dirty="0">
                <a:solidFill>
                  <a:schemeClr val="tx1"/>
                </a:solidFill>
              </a:rPr>
            </a:br>
            <a:r>
              <a:rPr lang="es-CO" sz="3100" u="sng" dirty="0">
                <a:solidFill>
                  <a:schemeClr val="tx1"/>
                </a:solidFill>
              </a:rPr>
              <a:t>01 DE ENERO DE 1976 – 27  DE ABRIL DE 1981</a:t>
            </a:r>
            <a:r>
              <a:rPr lang="es-CO" sz="3100" dirty="0">
                <a:solidFill>
                  <a:schemeClr val="tx1"/>
                </a:solidFill>
              </a:rPr>
              <a:t/>
            </a:r>
            <a:br>
              <a:rPr lang="es-CO" sz="3100" dirty="0">
                <a:solidFill>
                  <a:schemeClr val="tx1"/>
                </a:solidFill>
              </a:rPr>
            </a:b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800" dirty="0">
                <a:solidFill>
                  <a:schemeClr val="tx1"/>
                </a:solidFill>
              </a:rPr>
              <a:t>Este Decimo periodo se caracteriza porque se evidencian cambios estructurales en concordancia con lo establecido en la ordenanza 08 de 1975 que determina los cargos y asignaciones para la vigencia de 1976 a partir del 1º de enero y a la ordenanza 52 de 1980 que determina los cargos y asignaciones para la vigencia de 1981 a partir del 1º de enero</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904580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480720"/>
          </a:xfrm>
        </p:spPr>
        <p:txBody>
          <a:bodyPr>
            <a:noAutofit/>
          </a:bodyPr>
          <a:lstStyle/>
          <a:p>
            <a:pPr algn="just"/>
            <a:r>
              <a:rPr lang="es-CO" dirty="0">
                <a:solidFill>
                  <a:schemeClr val="tx1"/>
                </a:solidFill>
              </a:rPr>
              <a:t>Este periodo se compone por el </a:t>
            </a:r>
            <a:r>
              <a:rPr lang="es-CO" b="1" dirty="0">
                <a:solidFill>
                  <a:schemeClr val="tx1"/>
                </a:solidFill>
              </a:rPr>
              <a:t>Despacho del gobernador</a:t>
            </a:r>
            <a:r>
              <a:rPr lang="es-CO" dirty="0">
                <a:solidFill>
                  <a:schemeClr val="tx1"/>
                </a:solidFill>
              </a:rPr>
              <a:t> adscritos en él están la Oficina de Integración y Desarrollo de la Comunidad, la secretaria General de la Gobernación, el Departamento jurídico, el Departamento de Personal y el Departamento de Servicios Administrativos. La </a:t>
            </a:r>
            <a:r>
              <a:rPr lang="es-CO" b="1" dirty="0">
                <a:solidFill>
                  <a:schemeClr val="tx1"/>
                </a:solidFill>
              </a:rPr>
              <a:t>Secretaria de Gobierno</a:t>
            </a:r>
            <a:r>
              <a:rPr lang="es-CO" dirty="0">
                <a:solidFill>
                  <a:schemeClr val="tx1"/>
                </a:solidFill>
              </a:rPr>
              <a:t> adscritas a ella la Oficina de Pasaportes, la Oficina de Asuntos Municipales y la Oficina de Turismo de San Jacinto. La </a:t>
            </a:r>
            <a:r>
              <a:rPr lang="es-CO" b="1" dirty="0">
                <a:solidFill>
                  <a:schemeClr val="tx1"/>
                </a:solidFill>
              </a:rPr>
              <a:t>Secretaria de Planeación y Coordinación del Desarrollo</a:t>
            </a:r>
            <a:r>
              <a:rPr lang="es-CO" dirty="0">
                <a:solidFill>
                  <a:schemeClr val="tx1"/>
                </a:solidFill>
              </a:rPr>
              <a:t> adscritas a ella la División de Planeación Global, la División de Coordinación, la División de proyectos Específicos y la División de Prevención, Control y Vigilancia de la Contaminación. La </a:t>
            </a:r>
            <a:r>
              <a:rPr lang="es-CO" b="1" dirty="0">
                <a:solidFill>
                  <a:schemeClr val="tx1"/>
                </a:solidFill>
              </a:rPr>
              <a:t>Secretaria de Hacienda</a:t>
            </a:r>
            <a:r>
              <a:rPr lang="es-CO" dirty="0">
                <a:solidFill>
                  <a:schemeClr val="tx1"/>
                </a:solidFill>
              </a:rPr>
              <a:t> adscritas a esta la Unidad Administrativa, la Unidad de Rentas, la División de Presupuesto, la División de Tesorería y la División de Contabilidad. La </a:t>
            </a:r>
            <a:r>
              <a:rPr lang="es-CO" b="1" dirty="0">
                <a:solidFill>
                  <a:schemeClr val="tx1"/>
                </a:solidFill>
              </a:rPr>
              <a:t>Secretaria de Educación y Cultura</a:t>
            </a:r>
            <a:r>
              <a:rPr lang="es-CO" dirty="0">
                <a:solidFill>
                  <a:schemeClr val="tx1"/>
                </a:solidFill>
              </a:rPr>
              <a:t> adscritas en ella la Dirección General de Servicios Administrativos, la División de Planeamiento Curricular, la División Supervisión y Evaluación Educativa, la Casa de Cultura de </a:t>
            </a:r>
            <a:r>
              <a:rPr lang="es-CO" dirty="0" err="1">
                <a:solidFill>
                  <a:schemeClr val="tx1"/>
                </a:solidFill>
              </a:rPr>
              <a:t>Monpox</a:t>
            </a:r>
            <a:r>
              <a:rPr lang="es-CO" dirty="0">
                <a:solidFill>
                  <a:schemeClr val="tx1"/>
                </a:solidFill>
              </a:rPr>
              <a:t>, la Biblioteca de </a:t>
            </a:r>
            <a:r>
              <a:rPr lang="es-CO" dirty="0" err="1">
                <a:solidFill>
                  <a:schemeClr val="tx1"/>
                </a:solidFill>
              </a:rPr>
              <a:t>Turbaco</a:t>
            </a:r>
            <a:r>
              <a:rPr lang="es-CO" dirty="0">
                <a:solidFill>
                  <a:schemeClr val="tx1"/>
                </a:solidFill>
              </a:rPr>
              <a:t>, la Escuela de Gaiteros de San Jacinto, el Instituto de Rehabilitación especializada el Rosario y el Instituto Departamental de Cultura y la </a:t>
            </a:r>
            <a:r>
              <a:rPr lang="es-CO" b="1" dirty="0">
                <a:solidFill>
                  <a:schemeClr val="tx1"/>
                </a:solidFill>
              </a:rPr>
              <a:t>Secretaria de Fomento y Desarrollo </a:t>
            </a:r>
            <a:r>
              <a:rPr lang="es-CO" dirty="0">
                <a:solidFill>
                  <a:schemeClr val="tx1"/>
                </a:solidFill>
              </a:rPr>
              <a:t>Adscritas a esta la División de Vías y Obras Públicas,  la Coordinación Agropecuaria y Cooperativa y la Oficina de Valorización Departamental, además de las Diferentes Secciones y Subsecciones pertenecientes a cada Dependencia del Despacho y de las Secretarias de la Gobernación.</a:t>
            </a:r>
            <a:endParaRPr lang="es-CO" sz="2400" b="1" dirty="0" smtClean="0">
              <a:solidFill>
                <a:schemeClr val="tx1"/>
              </a:solidFill>
            </a:endParaRPr>
          </a:p>
          <a:p>
            <a:pPr algn="just"/>
            <a:endParaRPr lang="es-CO" sz="2400" b="1" dirty="0" smtClean="0">
              <a:solidFill>
                <a:schemeClr val="tx1"/>
              </a:solidFill>
            </a:endParaRPr>
          </a:p>
        </p:txBody>
      </p:sp>
    </p:spTree>
    <p:extLst>
      <p:ext uri="{BB962C8B-B14F-4D97-AF65-F5344CB8AC3E}">
        <p14:creationId xmlns:p14="http://schemas.microsoft.com/office/powerpoint/2010/main" val="18664612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336704"/>
          </a:xfrm>
        </p:spPr>
        <p:txBody>
          <a:bodyPr>
            <a:noAutofit/>
          </a:bodyPr>
          <a:lstStyle/>
          <a:p>
            <a:pPr algn="just"/>
            <a:r>
              <a:rPr lang="es-CO" sz="2100" dirty="0">
                <a:solidFill>
                  <a:schemeClr val="tx1"/>
                </a:solidFill>
              </a:rPr>
              <a:t>En este Periodo se encontró documentación en el Despacho del Gobernador referente a los asuntos </a:t>
            </a:r>
            <a:r>
              <a:rPr lang="es-CO" sz="2100" b="1" dirty="0">
                <a:solidFill>
                  <a:schemeClr val="tx1"/>
                </a:solidFill>
              </a:rPr>
              <a:t>Decretos</a:t>
            </a:r>
            <a:r>
              <a:rPr lang="es-CO" sz="2100" dirty="0">
                <a:solidFill>
                  <a:schemeClr val="tx1"/>
                </a:solidFill>
              </a:rPr>
              <a:t>, </a:t>
            </a:r>
            <a:r>
              <a:rPr lang="es-CO" sz="2100" b="1" dirty="0">
                <a:solidFill>
                  <a:schemeClr val="tx1"/>
                </a:solidFill>
              </a:rPr>
              <a:t>Resoluciones</a:t>
            </a:r>
            <a:r>
              <a:rPr lang="es-CO" sz="2100" dirty="0">
                <a:solidFill>
                  <a:schemeClr val="tx1"/>
                </a:solidFill>
              </a:rPr>
              <a:t> y </a:t>
            </a:r>
            <a:r>
              <a:rPr lang="es-CO" sz="2100" b="1" dirty="0">
                <a:solidFill>
                  <a:schemeClr val="tx1"/>
                </a:solidFill>
              </a:rPr>
              <a:t>Ordenanzas Departamentales</a:t>
            </a:r>
            <a:r>
              <a:rPr lang="es-CO" sz="2100" dirty="0">
                <a:solidFill>
                  <a:schemeClr val="tx1"/>
                </a:solidFill>
              </a:rPr>
              <a:t>, del Departamento de Personal y </a:t>
            </a:r>
            <a:r>
              <a:rPr lang="es-CO" sz="2100" dirty="0" err="1">
                <a:solidFill>
                  <a:schemeClr val="tx1"/>
                </a:solidFill>
              </a:rPr>
              <a:t>Kardex</a:t>
            </a:r>
            <a:r>
              <a:rPr lang="es-CO" sz="2100" dirty="0">
                <a:solidFill>
                  <a:schemeClr val="tx1"/>
                </a:solidFill>
              </a:rPr>
              <a:t> hay </a:t>
            </a:r>
            <a:r>
              <a:rPr lang="es-CO" sz="2100" b="1" dirty="0">
                <a:solidFill>
                  <a:schemeClr val="tx1"/>
                </a:solidFill>
              </a:rPr>
              <a:t>Actas de Posesión e Historias Laborales</a:t>
            </a:r>
            <a:r>
              <a:rPr lang="es-CO" sz="2100" dirty="0">
                <a:solidFill>
                  <a:schemeClr val="tx1"/>
                </a:solidFill>
              </a:rPr>
              <a:t>, de la Imprenta Departamental hay Gacetas Departamentales, en la Secretaria de Gobierno se evidencian </a:t>
            </a:r>
            <a:r>
              <a:rPr lang="es-CO" sz="2100" b="1" dirty="0">
                <a:solidFill>
                  <a:schemeClr val="tx1"/>
                </a:solidFill>
              </a:rPr>
              <a:t>Personerías Jurídicas y  Resoluciones</a:t>
            </a:r>
            <a:r>
              <a:rPr lang="es-CO" sz="2100" dirty="0">
                <a:solidFill>
                  <a:schemeClr val="tx1"/>
                </a:solidFill>
              </a:rPr>
              <a:t>. En la Secretaria de Hacienda hay </a:t>
            </a:r>
            <a:r>
              <a:rPr lang="es-CO" sz="2100" b="1" dirty="0">
                <a:solidFill>
                  <a:schemeClr val="tx1"/>
                </a:solidFill>
              </a:rPr>
              <a:t>Nominas</a:t>
            </a:r>
            <a:r>
              <a:rPr lang="es-CO" sz="2100" dirty="0">
                <a:solidFill>
                  <a:schemeClr val="tx1"/>
                </a:solidFill>
              </a:rPr>
              <a:t> y en la Secretaria de Educación y Cultura, existen en el Despacho del Secretario </a:t>
            </a:r>
            <a:r>
              <a:rPr lang="es-CO" sz="2100" b="1" dirty="0">
                <a:solidFill>
                  <a:schemeClr val="tx1"/>
                </a:solidFill>
              </a:rPr>
              <a:t>Resoluciones</a:t>
            </a:r>
            <a:r>
              <a:rPr lang="es-CO" sz="2100" dirty="0">
                <a:solidFill>
                  <a:schemeClr val="tx1"/>
                </a:solidFill>
              </a:rPr>
              <a:t>, de la Dirección de Servicios Administrativos existen </a:t>
            </a:r>
            <a:r>
              <a:rPr lang="es-CO" sz="2100" b="1" dirty="0">
                <a:solidFill>
                  <a:schemeClr val="tx1"/>
                </a:solidFill>
              </a:rPr>
              <a:t>Historias Laborales, </a:t>
            </a:r>
            <a:r>
              <a:rPr lang="es-CO" sz="2100" b="1" dirty="0" err="1">
                <a:solidFill>
                  <a:schemeClr val="tx1"/>
                </a:solidFill>
              </a:rPr>
              <a:t>Kardex</a:t>
            </a:r>
            <a:r>
              <a:rPr lang="es-CO" sz="2100" b="1" dirty="0">
                <a:solidFill>
                  <a:schemeClr val="tx1"/>
                </a:solidFill>
              </a:rPr>
              <a:t> de Personal y Nominas</a:t>
            </a:r>
            <a:r>
              <a:rPr lang="es-CO" sz="2100" dirty="0">
                <a:solidFill>
                  <a:schemeClr val="tx1"/>
                </a:solidFill>
              </a:rPr>
              <a:t>,  en la Sección de Tramites Registros y Constancias hay </a:t>
            </a:r>
            <a:r>
              <a:rPr lang="es-CO" sz="2100" b="1" dirty="0">
                <a:solidFill>
                  <a:schemeClr val="tx1"/>
                </a:solidFill>
              </a:rPr>
              <a:t>Expedientes de Escalafón </a:t>
            </a:r>
            <a:r>
              <a:rPr lang="es-CO" sz="2100" b="1" dirty="0" smtClean="0">
                <a:solidFill>
                  <a:schemeClr val="tx1"/>
                </a:solidFill>
              </a:rPr>
              <a:t>Docente</a:t>
            </a:r>
            <a:r>
              <a:rPr lang="es-CO" sz="2100" dirty="0" smtClean="0">
                <a:solidFill>
                  <a:schemeClr val="tx1"/>
                </a:solidFill>
              </a:rPr>
              <a:t>.</a:t>
            </a:r>
          </a:p>
          <a:p>
            <a:pPr algn="just"/>
            <a:endParaRPr lang="es-CO" sz="1400" dirty="0">
              <a:solidFill>
                <a:schemeClr val="tx1"/>
              </a:solidFill>
            </a:endParaRPr>
          </a:p>
          <a:p>
            <a:pPr algn="just"/>
            <a:r>
              <a:rPr lang="es-CO" sz="2100" dirty="0" smtClean="0">
                <a:solidFill>
                  <a:schemeClr val="tx1"/>
                </a:solidFill>
              </a:rPr>
              <a:t>Por </a:t>
            </a:r>
            <a:r>
              <a:rPr lang="es-CO" sz="2100" dirty="0">
                <a:solidFill>
                  <a:schemeClr val="tx1"/>
                </a:solidFill>
              </a:rPr>
              <a:t>lo anterior únicamente se elaboran </a:t>
            </a:r>
            <a:r>
              <a:rPr lang="es-CO" sz="2100" b="1" dirty="0">
                <a:solidFill>
                  <a:schemeClr val="tx1"/>
                </a:solidFill>
              </a:rPr>
              <a:t>Tablas de Valoración Documental</a:t>
            </a:r>
            <a:r>
              <a:rPr lang="es-CO" sz="2100" dirty="0">
                <a:solidFill>
                  <a:schemeClr val="tx1"/>
                </a:solidFill>
              </a:rPr>
              <a:t> para el Despacho del Gobernador, el Departamento de Personal y </a:t>
            </a:r>
            <a:r>
              <a:rPr lang="es-CO" sz="2100" dirty="0" err="1">
                <a:solidFill>
                  <a:schemeClr val="tx1"/>
                </a:solidFill>
              </a:rPr>
              <a:t>Kardex</a:t>
            </a:r>
            <a:r>
              <a:rPr lang="es-CO" sz="2100" dirty="0">
                <a:solidFill>
                  <a:schemeClr val="tx1"/>
                </a:solidFill>
              </a:rPr>
              <a:t> y del Departamento de Servicios Administrativos - Imprenta Departamental, para la Secretaria de Gobierno Despacho del secretario, para la Secretaria de Hacienda División de Tesorería - Sección de Contabilidad y para la Secretaria de Educación y Cultura Despacho del Secretario y para la Dirección de Servicios Administrativos y para la Sección de Tramites Registros y Constancias.</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907308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11</a:t>
            </a:r>
            <a:r>
              <a:rPr lang="es-CO" sz="3100" dirty="0">
                <a:solidFill>
                  <a:schemeClr val="tx1"/>
                </a:solidFill>
              </a:rPr>
              <a:t/>
            </a:r>
            <a:br>
              <a:rPr lang="es-CO" sz="3100" dirty="0">
                <a:solidFill>
                  <a:schemeClr val="tx1"/>
                </a:solidFill>
              </a:rPr>
            </a:br>
            <a:r>
              <a:rPr lang="es-CO" sz="3100" u="sng" dirty="0">
                <a:solidFill>
                  <a:schemeClr val="tx1"/>
                </a:solidFill>
              </a:rPr>
              <a:t>28 DE ABRIL DE 1981 – 09 DE AGOSTO DE 1987</a:t>
            </a: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2800" dirty="0" smtClean="0">
              <a:solidFill>
                <a:schemeClr val="tx1"/>
              </a:solidFill>
            </a:endParaRPr>
          </a:p>
          <a:p>
            <a:pPr algn="just"/>
            <a:r>
              <a:rPr lang="es-CO" sz="2800" dirty="0" smtClean="0">
                <a:solidFill>
                  <a:schemeClr val="tx1"/>
                </a:solidFill>
              </a:rPr>
              <a:t>Este </a:t>
            </a:r>
            <a:r>
              <a:rPr lang="es-CO" sz="2800" dirty="0">
                <a:solidFill>
                  <a:schemeClr val="tx1"/>
                </a:solidFill>
              </a:rPr>
              <a:t>Decimoprimer periodo se forma en concordancia con lo establecido en el Decreto 467 de 1981 por el cual se determinan los cargos y asignaciones con el que iniciara labores la Secretaria de Agricultura y Ganadería, el decreto 521 de 1981 por el cual se crea y organiza la Secretaria de Planeación y Coordinación del Desarrollo del Departamento y el Decreto 699 de 1981 por el que se adiciona al Presupuesto de rentas e ingresos para la vigencia de 1981.</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884048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408712"/>
          </a:xfrm>
        </p:spPr>
        <p:txBody>
          <a:bodyPr>
            <a:noAutofit/>
          </a:bodyPr>
          <a:lstStyle/>
          <a:p>
            <a:pPr algn="just"/>
            <a:r>
              <a:rPr lang="es-CO" dirty="0">
                <a:solidFill>
                  <a:schemeClr val="tx1"/>
                </a:solidFill>
              </a:rPr>
              <a:t>Este periodo se compone por el </a:t>
            </a:r>
            <a:r>
              <a:rPr lang="es-CO" b="1" dirty="0">
                <a:solidFill>
                  <a:schemeClr val="tx1"/>
                </a:solidFill>
              </a:rPr>
              <a:t>Despacho del gobernador</a:t>
            </a:r>
            <a:r>
              <a:rPr lang="es-CO" dirty="0">
                <a:solidFill>
                  <a:schemeClr val="tx1"/>
                </a:solidFill>
              </a:rPr>
              <a:t> adscritos en él están la Oficina de Asuntos Sociales, la Oficina de Integración y Desarrollo de la Comunidad, la secretaria General de la Gobernación, el Departamento Administrativo de Planeación, el Departamento jurídico, el Departamento de Personal y </a:t>
            </a:r>
            <a:r>
              <a:rPr lang="es-CO" dirty="0" err="1">
                <a:solidFill>
                  <a:schemeClr val="tx1"/>
                </a:solidFill>
              </a:rPr>
              <a:t>Kardex</a:t>
            </a:r>
            <a:r>
              <a:rPr lang="es-CO" dirty="0">
                <a:solidFill>
                  <a:schemeClr val="tx1"/>
                </a:solidFill>
              </a:rPr>
              <a:t> y el Departamento de Servicios Administrativos. La </a:t>
            </a:r>
            <a:r>
              <a:rPr lang="es-CO" b="1" dirty="0">
                <a:solidFill>
                  <a:schemeClr val="tx1"/>
                </a:solidFill>
              </a:rPr>
              <a:t>Secretaria de Gobierno</a:t>
            </a:r>
            <a:r>
              <a:rPr lang="es-CO" dirty="0">
                <a:solidFill>
                  <a:schemeClr val="tx1"/>
                </a:solidFill>
              </a:rPr>
              <a:t> adscritas a ella la Oficina de Pasaportes, la Oficina de Turismo de San Jacinto, la Sección de Asuntos Municipales y Acción Comunal, la Sección de Inspecciones departamentales de Policía, la Sección de Cárceles y Permanentes. La </a:t>
            </a:r>
            <a:r>
              <a:rPr lang="es-CO" b="1" dirty="0">
                <a:solidFill>
                  <a:schemeClr val="tx1"/>
                </a:solidFill>
              </a:rPr>
              <a:t>Secretaria de Hacienda</a:t>
            </a:r>
            <a:r>
              <a:rPr lang="es-CO" dirty="0">
                <a:solidFill>
                  <a:schemeClr val="tx1"/>
                </a:solidFill>
              </a:rPr>
              <a:t> adscritas a esta la Oficina de Promoción Cooperativa, la Unidad Administrativa, la Unidad de Rentas, la División de Presupuesto y la División de Tesorería. La </a:t>
            </a:r>
            <a:r>
              <a:rPr lang="es-CO" b="1" dirty="0">
                <a:solidFill>
                  <a:schemeClr val="tx1"/>
                </a:solidFill>
              </a:rPr>
              <a:t>Secretaria de Educación y Cultura</a:t>
            </a:r>
            <a:r>
              <a:rPr lang="es-CO" dirty="0">
                <a:solidFill>
                  <a:schemeClr val="tx1"/>
                </a:solidFill>
              </a:rPr>
              <a:t> adscritas en ella la Dirección de Servicios Administrativos, la División de Planeamiento Curricular, la División de Supervisión y Evaluación Educativa, la Casa de Cultura de </a:t>
            </a:r>
            <a:r>
              <a:rPr lang="es-CO" dirty="0" err="1">
                <a:solidFill>
                  <a:schemeClr val="tx1"/>
                </a:solidFill>
              </a:rPr>
              <a:t>Monpox</a:t>
            </a:r>
            <a:r>
              <a:rPr lang="es-CO" dirty="0">
                <a:solidFill>
                  <a:schemeClr val="tx1"/>
                </a:solidFill>
              </a:rPr>
              <a:t>, la Biblioteca de </a:t>
            </a:r>
            <a:r>
              <a:rPr lang="es-CO" dirty="0" err="1">
                <a:solidFill>
                  <a:schemeClr val="tx1"/>
                </a:solidFill>
              </a:rPr>
              <a:t>Turbaco</a:t>
            </a:r>
            <a:r>
              <a:rPr lang="es-CO" dirty="0">
                <a:solidFill>
                  <a:schemeClr val="tx1"/>
                </a:solidFill>
              </a:rPr>
              <a:t>, la Escuela de Gaiteros de San Jacinto, el Instituto de Rehabilitación especializada el Rosario y el Instituto Departamental de Cultura,  la </a:t>
            </a:r>
            <a:r>
              <a:rPr lang="es-CO" b="1" dirty="0">
                <a:solidFill>
                  <a:schemeClr val="tx1"/>
                </a:solidFill>
              </a:rPr>
              <a:t>Secretaria de Fomento y Desarrollo </a:t>
            </a:r>
            <a:r>
              <a:rPr lang="es-CO" dirty="0">
                <a:solidFill>
                  <a:schemeClr val="tx1"/>
                </a:solidFill>
              </a:rPr>
              <a:t>Adscritas a esta la División de Vías y Obras Públicas y la Oficina de Valorización Departamental  y la </a:t>
            </a:r>
            <a:r>
              <a:rPr lang="es-CO" b="1" dirty="0">
                <a:solidFill>
                  <a:schemeClr val="tx1"/>
                </a:solidFill>
              </a:rPr>
              <a:t>Secretaria de Agricultura y Ganadería </a:t>
            </a:r>
            <a:r>
              <a:rPr lang="es-CO" dirty="0">
                <a:solidFill>
                  <a:schemeClr val="tx1"/>
                </a:solidFill>
              </a:rPr>
              <a:t>Adscritas a esta la División Técnica y la Unidad de Planeamiento Agropecuaria (URPA), además de las Diferentes Secciones y Subsecciones pertenecientes a cada Dependencia del Despacho y de las Secretarias de la Gobernación.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2314341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r>
              <a:rPr lang="es-CO" sz="2050" dirty="0">
                <a:solidFill>
                  <a:schemeClr val="tx1"/>
                </a:solidFill>
              </a:rPr>
              <a:t>En este Periodo se encontró documentación en el Despacho del Gobernador referente a los asuntos </a:t>
            </a:r>
            <a:r>
              <a:rPr lang="es-CO" sz="2050" b="1" dirty="0">
                <a:solidFill>
                  <a:schemeClr val="tx1"/>
                </a:solidFill>
              </a:rPr>
              <a:t>Decretos</a:t>
            </a:r>
            <a:r>
              <a:rPr lang="es-CO" sz="2050" dirty="0">
                <a:solidFill>
                  <a:schemeClr val="tx1"/>
                </a:solidFill>
              </a:rPr>
              <a:t>, </a:t>
            </a:r>
            <a:r>
              <a:rPr lang="es-CO" sz="2050" b="1" dirty="0">
                <a:solidFill>
                  <a:schemeClr val="tx1"/>
                </a:solidFill>
              </a:rPr>
              <a:t>Resoluciones</a:t>
            </a:r>
            <a:r>
              <a:rPr lang="es-CO" sz="2050" dirty="0">
                <a:solidFill>
                  <a:schemeClr val="tx1"/>
                </a:solidFill>
              </a:rPr>
              <a:t> y </a:t>
            </a:r>
            <a:r>
              <a:rPr lang="es-CO" sz="2050" b="1" dirty="0">
                <a:solidFill>
                  <a:schemeClr val="tx1"/>
                </a:solidFill>
              </a:rPr>
              <a:t>Ordenanzas Departamentales</a:t>
            </a:r>
            <a:r>
              <a:rPr lang="es-CO" sz="2050" dirty="0">
                <a:solidFill>
                  <a:schemeClr val="tx1"/>
                </a:solidFill>
              </a:rPr>
              <a:t>, del Departamento de Personal hay </a:t>
            </a:r>
            <a:r>
              <a:rPr lang="es-CO" sz="2050" b="1" dirty="0">
                <a:solidFill>
                  <a:schemeClr val="tx1"/>
                </a:solidFill>
              </a:rPr>
              <a:t>Actas de Posesión e Historias Laborales</a:t>
            </a:r>
            <a:r>
              <a:rPr lang="es-CO" sz="2050" dirty="0">
                <a:solidFill>
                  <a:schemeClr val="tx1"/>
                </a:solidFill>
              </a:rPr>
              <a:t>, de la División de Suministros y Publicaciones Sección de Impresos y Publicaciones hay Gacetas Departamentales, en la Secretaria de Gobierno se evidencian </a:t>
            </a:r>
            <a:r>
              <a:rPr lang="es-CO" sz="2050" b="1" dirty="0">
                <a:solidFill>
                  <a:schemeClr val="tx1"/>
                </a:solidFill>
              </a:rPr>
              <a:t>Personerías Jurídicas y  Resoluciones</a:t>
            </a:r>
            <a:r>
              <a:rPr lang="es-CO" sz="2050" dirty="0">
                <a:solidFill>
                  <a:schemeClr val="tx1"/>
                </a:solidFill>
              </a:rPr>
              <a:t>. En la Secretaria de Hacienda el Despacho del Secretario hay Resoluciones. En la Secretaria de Educación y Cultura, existen en el Despacho del Secretario </a:t>
            </a:r>
            <a:r>
              <a:rPr lang="es-CO" sz="2050" b="1" dirty="0">
                <a:solidFill>
                  <a:schemeClr val="tx1"/>
                </a:solidFill>
              </a:rPr>
              <a:t>Resoluciones</a:t>
            </a:r>
            <a:r>
              <a:rPr lang="es-CO" sz="2050" dirty="0">
                <a:solidFill>
                  <a:schemeClr val="tx1"/>
                </a:solidFill>
              </a:rPr>
              <a:t>,  en la Dirección General de Servicios Administrativos existen </a:t>
            </a:r>
            <a:r>
              <a:rPr lang="es-CO" sz="2050" b="1" dirty="0">
                <a:solidFill>
                  <a:schemeClr val="tx1"/>
                </a:solidFill>
              </a:rPr>
              <a:t>Historias Laborales</a:t>
            </a:r>
            <a:r>
              <a:rPr lang="es-CO" sz="2050" dirty="0">
                <a:solidFill>
                  <a:schemeClr val="tx1"/>
                </a:solidFill>
              </a:rPr>
              <a:t>, </a:t>
            </a:r>
            <a:r>
              <a:rPr lang="es-CO" sz="2050" b="1" dirty="0" err="1">
                <a:solidFill>
                  <a:schemeClr val="tx1"/>
                </a:solidFill>
              </a:rPr>
              <a:t>Kardex</a:t>
            </a:r>
            <a:r>
              <a:rPr lang="es-CO" sz="2050" b="1" dirty="0">
                <a:solidFill>
                  <a:schemeClr val="tx1"/>
                </a:solidFill>
              </a:rPr>
              <a:t> de Personal</a:t>
            </a:r>
            <a:r>
              <a:rPr lang="es-CO" sz="2050" dirty="0">
                <a:solidFill>
                  <a:schemeClr val="tx1"/>
                </a:solidFill>
              </a:rPr>
              <a:t> y </a:t>
            </a:r>
            <a:r>
              <a:rPr lang="es-CO" sz="2050" b="1" dirty="0">
                <a:solidFill>
                  <a:schemeClr val="tx1"/>
                </a:solidFill>
              </a:rPr>
              <a:t>Nominas</a:t>
            </a:r>
            <a:r>
              <a:rPr lang="es-CO" sz="2050" dirty="0">
                <a:solidFill>
                  <a:schemeClr val="tx1"/>
                </a:solidFill>
              </a:rPr>
              <a:t>, y en la Sección de Tramites Registros y Constancias hay </a:t>
            </a:r>
            <a:r>
              <a:rPr lang="es-CO" sz="2050" b="1" dirty="0">
                <a:solidFill>
                  <a:schemeClr val="tx1"/>
                </a:solidFill>
              </a:rPr>
              <a:t>Expedientes de Escalafón Docente</a:t>
            </a:r>
            <a:r>
              <a:rPr lang="es-CO" sz="2050" dirty="0" smtClean="0">
                <a:solidFill>
                  <a:schemeClr val="tx1"/>
                </a:solidFill>
              </a:rPr>
              <a:t>.</a:t>
            </a:r>
          </a:p>
          <a:p>
            <a:pPr algn="just"/>
            <a:endParaRPr lang="es-CO" sz="1200" dirty="0">
              <a:solidFill>
                <a:schemeClr val="tx1"/>
              </a:solidFill>
            </a:endParaRPr>
          </a:p>
          <a:p>
            <a:pPr algn="just"/>
            <a:r>
              <a:rPr lang="es-CO" sz="2050" dirty="0">
                <a:solidFill>
                  <a:schemeClr val="tx1"/>
                </a:solidFill>
              </a:rPr>
              <a:t>Por lo anterior únicamente se elaboran </a:t>
            </a:r>
            <a:r>
              <a:rPr lang="es-CO" sz="2050" b="1" dirty="0">
                <a:solidFill>
                  <a:schemeClr val="tx1"/>
                </a:solidFill>
              </a:rPr>
              <a:t>Tablas de Valoración Documental</a:t>
            </a:r>
            <a:r>
              <a:rPr lang="es-CO" sz="2050" dirty="0">
                <a:solidFill>
                  <a:schemeClr val="tx1"/>
                </a:solidFill>
              </a:rPr>
              <a:t> para el Despacho del Gobernador, El Departamento de Personal, el Departamento de Servicios Administrativos Sección de Impresos y Publicaciones, para la Secretaria de Gobierno Despacho del secretario, para la Secretaria de Hacienda el Despacho y para la Secretaria de Educación y Cultura, el Despacho del Secretario, la Dirección general de Servicios Administrativos y para la Sección de Tramites Registros y Constancias.</a:t>
            </a:r>
          </a:p>
          <a:p>
            <a:r>
              <a:rPr lang="es-CO" dirty="0"/>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203718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080120"/>
          </a:xfrm>
        </p:spPr>
        <p:txBody>
          <a:bodyPr>
            <a:normAutofit fontScale="90000"/>
          </a:bodyPr>
          <a:lstStyle/>
          <a:p>
            <a:r>
              <a:rPr lang="es-CO" sz="3200" b="1" dirty="0">
                <a:solidFill>
                  <a:schemeClr val="tx1"/>
                </a:solidFill>
              </a:rPr>
              <a:t>Beneficios de las Tablas de Valoración documental</a:t>
            </a:r>
            <a:r>
              <a:rPr lang="es-CO" sz="3600" b="1" dirty="0" smtClean="0"/>
              <a:t/>
            </a:r>
            <a:br>
              <a:rPr lang="es-CO" sz="36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marL="457200" lvl="0" indent="-457200" algn="just">
              <a:buFont typeface="Wingdings" panose="05000000000000000000" pitchFamily="2" charset="2"/>
              <a:buChar char="v"/>
            </a:pPr>
            <a:r>
              <a:rPr lang="es-CO" sz="3200" dirty="0" smtClean="0">
                <a:solidFill>
                  <a:schemeClr val="tx1"/>
                </a:solidFill>
              </a:rPr>
              <a:t>Permite </a:t>
            </a:r>
            <a:r>
              <a:rPr lang="es-CO" sz="3200" dirty="0">
                <a:solidFill>
                  <a:schemeClr val="tx1"/>
                </a:solidFill>
              </a:rPr>
              <a:t>a la administración prestar un servicio eficaz y </a:t>
            </a:r>
            <a:r>
              <a:rPr lang="es-CO" sz="3200" dirty="0" smtClean="0">
                <a:solidFill>
                  <a:schemeClr val="tx1"/>
                </a:solidFill>
              </a:rPr>
              <a:t>eficiente.</a:t>
            </a:r>
          </a:p>
          <a:p>
            <a:pPr marL="457200" lvl="0" indent="-457200" algn="just">
              <a:buFont typeface="Wingdings" panose="05000000000000000000" pitchFamily="2" charset="2"/>
              <a:buChar char="v"/>
            </a:pPr>
            <a:endParaRPr lang="es-CO" sz="400" dirty="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Facilitan </a:t>
            </a:r>
            <a:r>
              <a:rPr lang="es-CO" sz="3200" dirty="0">
                <a:solidFill>
                  <a:schemeClr val="tx1"/>
                </a:solidFill>
              </a:rPr>
              <a:t>el control y acceso a los documentos a través de los tiempos de retención </a:t>
            </a:r>
            <a:r>
              <a:rPr lang="es-CO" sz="3200" dirty="0" smtClean="0">
                <a:solidFill>
                  <a:schemeClr val="tx1"/>
                </a:solidFill>
              </a:rPr>
              <a:t>estipulados en ellas.</a:t>
            </a:r>
          </a:p>
          <a:p>
            <a:pPr marL="457200" lvl="0" indent="-457200" algn="just">
              <a:buFont typeface="Wingdings" panose="05000000000000000000" pitchFamily="2" charset="2"/>
              <a:buChar char="v"/>
            </a:pPr>
            <a:endParaRPr lang="es-CO" sz="400" dirty="0" smtClean="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Garantizan </a:t>
            </a:r>
            <a:r>
              <a:rPr lang="es-CO" sz="3200" dirty="0">
                <a:solidFill>
                  <a:schemeClr val="tx1"/>
                </a:solidFill>
              </a:rPr>
              <a:t>la selección y conservación de los documentos que tienen carácter </a:t>
            </a:r>
            <a:r>
              <a:rPr lang="es-CO" sz="3200" dirty="0" smtClean="0">
                <a:solidFill>
                  <a:schemeClr val="tx1"/>
                </a:solidFill>
              </a:rPr>
              <a:t>permanente.</a:t>
            </a:r>
          </a:p>
          <a:p>
            <a:pPr lvl="0" algn="just"/>
            <a:endParaRPr lang="es-CO" sz="400" dirty="0" smtClean="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Determinan </a:t>
            </a:r>
            <a:r>
              <a:rPr lang="es-CO" sz="3200" dirty="0">
                <a:solidFill>
                  <a:schemeClr val="tx1"/>
                </a:solidFill>
              </a:rPr>
              <a:t>cuáles son los documentos que han perdido interés o utilidad para la administración.</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121422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12</a:t>
            </a:r>
            <a:r>
              <a:rPr lang="es-CO" sz="3100" dirty="0">
                <a:solidFill>
                  <a:schemeClr val="tx1"/>
                </a:solidFill>
              </a:rPr>
              <a:t/>
            </a:r>
            <a:br>
              <a:rPr lang="es-CO" sz="3100" dirty="0">
                <a:solidFill>
                  <a:schemeClr val="tx1"/>
                </a:solidFill>
              </a:rPr>
            </a:br>
            <a:r>
              <a:rPr lang="es-CO" sz="3100" u="sng" dirty="0">
                <a:solidFill>
                  <a:schemeClr val="tx1"/>
                </a:solidFill>
              </a:rPr>
              <a:t>10 DE AGOSTO DE 1987 – 31 DE DICIEMBRE DE 1991</a:t>
            </a: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2800" dirty="0" smtClean="0">
              <a:solidFill>
                <a:schemeClr val="tx1"/>
              </a:solidFill>
            </a:endParaRPr>
          </a:p>
          <a:p>
            <a:pPr algn="just"/>
            <a:r>
              <a:rPr lang="es-CO" sz="2800" dirty="0" smtClean="0">
                <a:solidFill>
                  <a:schemeClr val="tx1"/>
                </a:solidFill>
              </a:rPr>
              <a:t>Este </a:t>
            </a:r>
            <a:r>
              <a:rPr lang="es-CO" sz="2800" dirty="0">
                <a:solidFill>
                  <a:schemeClr val="tx1"/>
                </a:solidFill>
              </a:rPr>
              <a:t>Decimosegundo periodo creado a partir de la reestructuración descrita en el Decreto 730 de 1987 el cual establece la Organización Administrativa del Departamento y que está en conjunto de decretos estructurales  separados para cada dependencia de la Gobernación en relación a los objetivos y  a las funciones establecidas para cada uno de ellos.</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0497501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336704"/>
          </a:xfrm>
        </p:spPr>
        <p:txBody>
          <a:bodyPr>
            <a:noAutofit/>
          </a:bodyPr>
          <a:lstStyle/>
          <a:p>
            <a:pPr algn="just"/>
            <a:r>
              <a:rPr lang="es-CO" sz="1850" dirty="0">
                <a:solidFill>
                  <a:schemeClr val="tx1"/>
                </a:solidFill>
              </a:rPr>
              <a:t>Este periodo se compone por el </a:t>
            </a:r>
            <a:r>
              <a:rPr lang="es-CO" sz="1850" b="1" dirty="0">
                <a:solidFill>
                  <a:schemeClr val="tx1"/>
                </a:solidFill>
              </a:rPr>
              <a:t>Despacho del Gobernador</a:t>
            </a:r>
            <a:r>
              <a:rPr lang="es-CO" sz="1850" dirty="0">
                <a:solidFill>
                  <a:schemeClr val="tx1"/>
                </a:solidFill>
              </a:rPr>
              <a:t> adscritos en él están la Oficina de Asuntos Sociales, la Oficina de Protocolo y  el Departamento jurídico. El </a:t>
            </a:r>
            <a:r>
              <a:rPr lang="es-CO" sz="1850" b="1" dirty="0">
                <a:solidFill>
                  <a:schemeClr val="tx1"/>
                </a:solidFill>
              </a:rPr>
              <a:t>Departamento Administrativo de Planeación </a:t>
            </a:r>
            <a:r>
              <a:rPr lang="es-CO" sz="1850" dirty="0">
                <a:solidFill>
                  <a:schemeClr val="tx1"/>
                </a:solidFill>
              </a:rPr>
              <a:t>Adscritos a él la División de Programación y Desarrollo Socio-Económico, División de Asistencia técnica Regional y Local, División de Estadística y la División de Planeamiento Administrativo. La </a:t>
            </a:r>
            <a:r>
              <a:rPr lang="es-CO" sz="1850" b="1" dirty="0">
                <a:solidFill>
                  <a:schemeClr val="tx1"/>
                </a:solidFill>
              </a:rPr>
              <a:t>Secretaria General</a:t>
            </a:r>
            <a:r>
              <a:rPr lang="es-CO" sz="1850" dirty="0">
                <a:solidFill>
                  <a:schemeClr val="tx1"/>
                </a:solidFill>
              </a:rPr>
              <a:t> Adscritas a ella la Oficina de Prensa, División de Coordinación Institucional e Interinstitucional, División de Control Administrativo. </a:t>
            </a:r>
            <a:r>
              <a:rPr lang="es-CO" sz="1850" b="1" dirty="0">
                <a:solidFill>
                  <a:schemeClr val="tx1"/>
                </a:solidFill>
              </a:rPr>
              <a:t>Secretaria de Hacienda y Crédito Publico</a:t>
            </a:r>
            <a:r>
              <a:rPr lang="es-CO" sz="1850" dirty="0">
                <a:solidFill>
                  <a:schemeClr val="tx1"/>
                </a:solidFill>
              </a:rPr>
              <a:t> Adscritas a ella la División de Presupuesto, División de Rentas, División de Tesorería, División de Contabilidad y Crédito Público, División de Resguardo. La </a:t>
            </a:r>
            <a:r>
              <a:rPr lang="es-CO" sz="1850" b="1" dirty="0">
                <a:solidFill>
                  <a:schemeClr val="tx1"/>
                </a:solidFill>
              </a:rPr>
              <a:t>Secretaria de Servicios Administrativos</a:t>
            </a:r>
            <a:r>
              <a:rPr lang="es-CO" sz="1850" dirty="0">
                <a:solidFill>
                  <a:schemeClr val="tx1"/>
                </a:solidFill>
              </a:rPr>
              <a:t> adscritas en ella la División de Recursos Físico, División de Sistemas, División de Recursos Humanos. La </a:t>
            </a:r>
            <a:r>
              <a:rPr lang="es-CO" sz="1850" b="1" dirty="0">
                <a:solidFill>
                  <a:schemeClr val="tx1"/>
                </a:solidFill>
              </a:rPr>
              <a:t>Secretaria de Gobierno</a:t>
            </a:r>
            <a:r>
              <a:rPr lang="es-CO" sz="1850" dirty="0">
                <a:solidFill>
                  <a:schemeClr val="tx1"/>
                </a:solidFill>
              </a:rPr>
              <a:t> adscritas a ella la División de Asuntos Municipales, División de integración y Desarrollo Comunitario, División de Justicia. La </a:t>
            </a:r>
            <a:r>
              <a:rPr lang="es-CO" sz="1850" b="1" dirty="0">
                <a:solidFill>
                  <a:schemeClr val="tx1"/>
                </a:solidFill>
              </a:rPr>
              <a:t>Secretaria de Obras Públicas</a:t>
            </a:r>
            <a:r>
              <a:rPr lang="es-CO" sz="1850" dirty="0">
                <a:solidFill>
                  <a:schemeClr val="tx1"/>
                </a:solidFill>
              </a:rPr>
              <a:t> adscritas en ella la División Técnica, División Operativa y la Unidad Administrativa Especial de Acueductos y Alcantarillados. La </a:t>
            </a:r>
            <a:r>
              <a:rPr lang="es-CO" sz="1850" b="1" dirty="0">
                <a:solidFill>
                  <a:schemeClr val="tx1"/>
                </a:solidFill>
              </a:rPr>
              <a:t>Secretaria de Educación, Cultura y Recreación</a:t>
            </a:r>
            <a:r>
              <a:rPr lang="es-CO" sz="1850" dirty="0">
                <a:solidFill>
                  <a:schemeClr val="tx1"/>
                </a:solidFill>
              </a:rPr>
              <a:t>, adscritas a ella la División de Registro, División de Educación Básica Primaria, División de Educación Preescolar y Especial, División educación Media e Intermedia, División de Educación no Formal y de Adultos. División de Cultura y Recreación. La</a:t>
            </a:r>
            <a:r>
              <a:rPr lang="es-CO" sz="1850" b="1" dirty="0">
                <a:solidFill>
                  <a:schemeClr val="tx1"/>
                </a:solidFill>
              </a:rPr>
              <a:t> Secretaria de Fomento Agropecuario y Minero</a:t>
            </a:r>
            <a:r>
              <a:rPr lang="es-CO" sz="1850" dirty="0">
                <a:solidFill>
                  <a:schemeClr val="tx1"/>
                </a:solidFill>
              </a:rPr>
              <a:t> adscritas en ella la División de Fomento Agrícola, División de Fomento Pecuario y División de Fomento de los Recursos Naturales, Pesquero, Minero y Control del Medio. Secretaria de Salud Publica No evidencia Estructura.</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9568233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480720"/>
          </a:xfrm>
        </p:spPr>
        <p:txBody>
          <a:bodyPr>
            <a:noAutofit/>
          </a:bodyPr>
          <a:lstStyle/>
          <a:p>
            <a:pPr algn="just"/>
            <a:r>
              <a:rPr lang="es-CO" dirty="0">
                <a:solidFill>
                  <a:schemeClr val="tx1"/>
                </a:solidFill>
              </a:rPr>
              <a:t>En este Periodo se encontró documentación en el Despacho del Gobernador referente a los asuntos </a:t>
            </a:r>
            <a:r>
              <a:rPr lang="es-CO" b="1" dirty="0">
                <a:solidFill>
                  <a:schemeClr val="tx1"/>
                </a:solidFill>
              </a:rPr>
              <a:t>Decretos</a:t>
            </a:r>
            <a:r>
              <a:rPr lang="es-CO" dirty="0">
                <a:solidFill>
                  <a:schemeClr val="tx1"/>
                </a:solidFill>
              </a:rPr>
              <a:t>, </a:t>
            </a:r>
            <a:r>
              <a:rPr lang="es-CO" b="1" dirty="0">
                <a:solidFill>
                  <a:schemeClr val="tx1"/>
                </a:solidFill>
              </a:rPr>
              <a:t>Resoluciones</a:t>
            </a:r>
            <a:r>
              <a:rPr lang="es-CO" dirty="0">
                <a:solidFill>
                  <a:schemeClr val="tx1"/>
                </a:solidFill>
              </a:rPr>
              <a:t> y </a:t>
            </a:r>
            <a:r>
              <a:rPr lang="es-CO" b="1" dirty="0">
                <a:solidFill>
                  <a:schemeClr val="tx1"/>
                </a:solidFill>
              </a:rPr>
              <a:t>Ordenanzas Departamentales</a:t>
            </a:r>
            <a:r>
              <a:rPr lang="es-CO" dirty="0">
                <a:solidFill>
                  <a:schemeClr val="tx1"/>
                </a:solidFill>
              </a:rPr>
              <a:t>, de la Secretaria de Servicios Administrativos - División de Recursos Humanos hay </a:t>
            </a:r>
            <a:r>
              <a:rPr lang="es-CO" b="1" dirty="0">
                <a:solidFill>
                  <a:schemeClr val="tx1"/>
                </a:solidFill>
              </a:rPr>
              <a:t>Actas de Posesión e Historias Laborales</a:t>
            </a:r>
            <a:r>
              <a:rPr lang="es-CO" dirty="0">
                <a:solidFill>
                  <a:schemeClr val="tx1"/>
                </a:solidFill>
              </a:rPr>
              <a:t>, en la Secretaria General – Oficina de Prensa hay </a:t>
            </a:r>
            <a:r>
              <a:rPr lang="es-CO" b="1" dirty="0">
                <a:solidFill>
                  <a:schemeClr val="tx1"/>
                </a:solidFill>
              </a:rPr>
              <a:t>Gacetas departamentales</a:t>
            </a:r>
            <a:r>
              <a:rPr lang="es-CO" dirty="0">
                <a:solidFill>
                  <a:schemeClr val="tx1"/>
                </a:solidFill>
              </a:rPr>
              <a:t> que por función pasan a esta dependencia, en la Secretaria de Gobierno – Sección de Personerías Jurídicas hay </a:t>
            </a:r>
            <a:r>
              <a:rPr lang="es-CO" b="1" dirty="0">
                <a:solidFill>
                  <a:schemeClr val="tx1"/>
                </a:solidFill>
              </a:rPr>
              <a:t>Expedientes de Personerías Jurídicas</a:t>
            </a:r>
            <a:r>
              <a:rPr lang="es-CO" dirty="0">
                <a:solidFill>
                  <a:schemeClr val="tx1"/>
                </a:solidFill>
              </a:rPr>
              <a:t>. En la Secretaria de Hacienda y Crédito Público - Despacho del Secretario hay </a:t>
            </a:r>
            <a:r>
              <a:rPr lang="es-CO" b="1" dirty="0">
                <a:solidFill>
                  <a:schemeClr val="tx1"/>
                </a:solidFill>
              </a:rPr>
              <a:t>Resoluciones</a:t>
            </a:r>
            <a:r>
              <a:rPr lang="es-CO" dirty="0">
                <a:solidFill>
                  <a:schemeClr val="tx1"/>
                </a:solidFill>
              </a:rPr>
              <a:t> y en la Sección de Pagaduría se encuentran </a:t>
            </a:r>
            <a:r>
              <a:rPr lang="es-CO" b="1" dirty="0">
                <a:solidFill>
                  <a:schemeClr val="tx1"/>
                </a:solidFill>
              </a:rPr>
              <a:t>Nóminas del Personal Administrativo.</a:t>
            </a:r>
            <a:r>
              <a:rPr lang="es-CO" dirty="0">
                <a:solidFill>
                  <a:schemeClr val="tx1"/>
                </a:solidFill>
              </a:rPr>
              <a:t> En la Secretaria de Educación, Cultura y Recreación, existen en el Despacho del Secretario hay Resoluciones, en la División de Registros existen </a:t>
            </a:r>
            <a:r>
              <a:rPr lang="es-CO" b="1" dirty="0">
                <a:solidFill>
                  <a:schemeClr val="tx1"/>
                </a:solidFill>
              </a:rPr>
              <a:t>Historias Laborales</a:t>
            </a:r>
            <a:r>
              <a:rPr lang="es-CO" dirty="0">
                <a:solidFill>
                  <a:schemeClr val="tx1"/>
                </a:solidFill>
              </a:rPr>
              <a:t>, </a:t>
            </a:r>
            <a:r>
              <a:rPr lang="es-CO" b="1" dirty="0" err="1">
                <a:solidFill>
                  <a:schemeClr val="tx1"/>
                </a:solidFill>
              </a:rPr>
              <a:t>Kardex</a:t>
            </a:r>
            <a:r>
              <a:rPr lang="es-CO" b="1" dirty="0">
                <a:solidFill>
                  <a:schemeClr val="tx1"/>
                </a:solidFill>
              </a:rPr>
              <a:t> de Personal</a:t>
            </a:r>
            <a:r>
              <a:rPr lang="es-CO" dirty="0">
                <a:solidFill>
                  <a:schemeClr val="tx1"/>
                </a:solidFill>
              </a:rPr>
              <a:t> y </a:t>
            </a:r>
            <a:r>
              <a:rPr lang="es-CO" b="1" dirty="0">
                <a:solidFill>
                  <a:schemeClr val="tx1"/>
                </a:solidFill>
              </a:rPr>
              <a:t>Nominas</a:t>
            </a:r>
            <a:r>
              <a:rPr lang="es-CO" dirty="0">
                <a:solidFill>
                  <a:schemeClr val="tx1"/>
                </a:solidFill>
              </a:rPr>
              <a:t> y en la Sección de Escalafón Hay </a:t>
            </a:r>
            <a:r>
              <a:rPr lang="es-CO" b="1" dirty="0">
                <a:solidFill>
                  <a:schemeClr val="tx1"/>
                </a:solidFill>
              </a:rPr>
              <a:t>Expedientes de Escalafón Docente.</a:t>
            </a:r>
            <a:endParaRPr lang="es-CO" dirty="0">
              <a:solidFill>
                <a:schemeClr val="tx1"/>
              </a:solidFill>
            </a:endParaRPr>
          </a:p>
          <a:p>
            <a:pPr algn="just"/>
            <a:endParaRPr lang="es-CO" sz="1400" dirty="0">
              <a:solidFill>
                <a:schemeClr val="tx1"/>
              </a:solidFill>
            </a:endParaRPr>
          </a:p>
          <a:p>
            <a:pPr algn="just"/>
            <a:r>
              <a:rPr lang="es-CO" dirty="0" smtClean="0">
                <a:solidFill>
                  <a:schemeClr val="tx1"/>
                </a:solidFill>
              </a:rPr>
              <a:t>Por </a:t>
            </a:r>
            <a:r>
              <a:rPr lang="es-CO" dirty="0">
                <a:solidFill>
                  <a:schemeClr val="tx1"/>
                </a:solidFill>
              </a:rPr>
              <a:t>lo anterior únicamente se elaboran </a:t>
            </a:r>
            <a:r>
              <a:rPr lang="es-CO" b="1" dirty="0">
                <a:solidFill>
                  <a:schemeClr val="tx1"/>
                </a:solidFill>
              </a:rPr>
              <a:t>Tablas de Valoración Documental</a:t>
            </a:r>
            <a:r>
              <a:rPr lang="es-CO" dirty="0">
                <a:solidFill>
                  <a:schemeClr val="tx1"/>
                </a:solidFill>
              </a:rPr>
              <a:t> para el Despacho del Gobernador, la Secretaria de Servicios Administrativos – División de recursos Humanos, para la Secretaria General – Oficina de Prensa, para la Secretaria de Gobierno Sección de Personerías Jurídicas, para la Secretaria de Hacienda y Crédito Publico – Despacho y Sección de Pagaduría y  para la Secretaria de Educación, Cultura y Recreación – Despacho del Secretario, División de Registro y la Sección de Escalafón.</a:t>
            </a:r>
          </a:p>
          <a:p>
            <a:pPr algn="just"/>
            <a:r>
              <a:rPr lang="es-CO" sz="2800" dirty="0" smtClean="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79984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solidFill>
                  <a:schemeClr val="tx1"/>
                </a:solidFill>
              </a:rPr>
              <a:t/>
            </a:r>
            <a:br>
              <a:rPr lang="es-CO" sz="2800" b="1" dirty="0" smtClean="0">
                <a:solidFill>
                  <a:schemeClr val="tx1"/>
                </a:solidFill>
              </a:rPr>
            </a:br>
            <a:r>
              <a:rPr lang="es-CO" sz="3100" b="1" u="sng" dirty="0">
                <a:solidFill>
                  <a:schemeClr val="tx1"/>
                </a:solidFill>
              </a:rPr>
              <a:t>TABLAS DE VALORACION DOCUMENTAL PERIODO 13</a:t>
            </a:r>
            <a:r>
              <a:rPr lang="es-CO" sz="3100" dirty="0">
                <a:solidFill>
                  <a:schemeClr val="tx1"/>
                </a:solidFill>
              </a:rPr>
              <a:t/>
            </a:r>
            <a:br>
              <a:rPr lang="es-CO" sz="3100" dirty="0">
                <a:solidFill>
                  <a:schemeClr val="tx1"/>
                </a:solidFill>
              </a:rPr>
            </a:br>
            <a:r>
              <a:rPr lang="es-CO" sz="3100" u="sng" dirty="0">
                <a:solidFill>
                  <a:schemeClr val="tx1"/>
                </a:solidFill>
              </a:rPr>
              <a:t>01 DE ENERO DE 1992 – 10 DE JUNIO DE 1993</a:t>
            </a: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800" dirty="0">
                <a:solidFill>
                  <a:schemeClr val="tx1"/>
                </a:solidFill>
              </a:rPr>
              <a:t>Este Decimotercer periodo es creado de acuerdo a la Estructura Orgánica establecida en el Decreto 163 de 1992, el cual establece la Organización Administrativa de la Gobernación a partir del 1º enero de 1992 y que está de la par de decretos individuales que fija la planta de personal para El Despacho, los Departamentos y Secretarias del nivel central para el cumplimiento de los objetivos y las funciones que le corresponde a cada organismo que la integra</a:t>
            </a:r>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9520322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712968" cy="6480720"/>
          </a:xfrm>
        </p:spPr>
        <p:txBody>
          <a:bodyPr>
            <a:noAutofit/>
          </a:bodyPr>
          <a:lstStyle/>
          <a:p>
            <a:pPr algn="just"/>
            <a:r>
              <a:rPr lang="es-CO" sz="1550" dirty="0">
                <a:solidFill>
                  <a:schemeClr val="tx1"/>
                </a:solidFill>
              </a:rPr>
              <a:t>Este periodo se compone por el </a:t>
            </a:r>
            <a:r>
              <a:rPr lang="es-CO" sz="1550" b="1" dirty="0">
                <a:solidFill>
                  <a:schemeClr val="tx1"/>
                </a:solidFill>
              </a:rPr>
              <a:t>Despacho del Gobernador</a:t>
            </a:r>
            <a:r>
              <a:rPr lang="es-CO" sz="1550" dirty="0">
                <a:solidFill>
                  <a:schemeClr val="tx1"/>
                </a:solidFill>
              </a:rPr>
              <a:t> adscritos en él está la Secretaria Privada, la oficina de Protocolo, la Oficina de Prensa, la Oficina de Asuntos Sociales, la Oficina de Asuntos Comunitarios, la  Oficina de Vigilancia y Seguridad Ciudadana, la Unidad Administrativa Especial de Acueductos y Alcantarillados y la Unidad de Control Interno . El </a:t>
            </a:r>
            <a:r>
              <a:rPr lang="es-CO" sz="1550" b="1" dirty="0">
                <a:solidFill>
                  <a:schemeClr val="tx1"/>
                </a:solidFill>
              </a:rPr>
              <a:t>Departamento Administrativo de Planeación </a:t>
            </a:r>
            <a:r>
              <a:rPr lang="es-CO" sz="1550" dirty="0">
                <a:solidFill>
                  <a:schemeClr val="tx1"/>
                </a:solidFill>
              </a:rPr>
              <a:t>Adscritos a él la Coordinación Técnica Institucional, la División de Planeación Global  Sectorial, la División Información y Estadística y la División Asistencia Municipal. El </a:t>
            </a:r>
            <a:r>
              <a:rPr lang="es-CO" sz="1550" b="1" dirty="0">
                <a:solidFill>
                  <a:schemeClr val="tx1"/>
                </a:solidFill>
              </a:rPr>
              <a:t>Departamento Jurídico</a:t>
            </a:r>
            <a:r>
              <a:rPr lang="es-CO" sz="1550" dirty="0">
                <a:solidFill>
                  <a:schemeClr val="tx1"/>
                </a:solidFill>
              </a:rPr>
              <a:t> Adscrito a él la Sub-Jefatura, la División de Legal y de Contratos y la Sección de Contravención, el </a:t>
            </a:r>
            <a:r>
              <a:rPr lang="es-CO" sz="1550" b="1" dirty="0">
                <a:solidFill>
                  <a:schemeClr val="tx1"/>
                </a:solidFill>
              </a:rPr>
              <a:t>Departamento Administrativo de Salud</a:t>
            </a:r>
            <a:r>
              <a:rPr lang="es-CO" sz="1550" dirty="0">
                <a:solidFill>
                  <a:schemeClr val="tx1"/>
                </a:solidFill>
              </a:rPr>
              <a:t> Adscritos a él la Subdirección Ejecutiva, la Oficina de planeación y Evaluación, la Oficina Jurídica, la División de Protección y Fomento de la Salud, la División de Tratamiento y Rehabilitación, la División Administrativa y Apoyo Logístico y el centro Departamental de Capacitación del Recurso humano en Salud. La </a:t>
            </a:r>
            <a:r>
              <a:rPr lang="es-CO" sz="1550" b="1" dirty="0">
                <a:solidFill>
                  <a:schemeClr val="tx1"/>
                </a:solidFill>
              </a:rPr>
              <a:t>Secretaria General</a:t>
            </a:r>
            <a:r>
              <a:rPr lang="es-CO" sz="1550" dirty="0">
                <a:solidFill>
                  <a:schemeClr val="tx1"/>
                </a:solidFill>
              </a:rPr>
              <a:t> Adscritas a ella División de Coordinación Institucional e Interinstitucional y la División de Control Administrativo. </a:t>
            </a:r>
            <a:r>
              <a:rPr lang="es-CO" sz="1550" b="1" dirty="0">
                <a:solidFill>
                  <a:schemeClr val="tx1"/>
                </a:solidFill>
              </a:rPr>
              <a:t>Secretaria de Hacienda y Crédito Publico</a:t>
            </a:r>
            <a:r>
              <a:rPr lang="es-CO" sz="1550" dirty="0">
                <a:solidFill>
                  <a:schemeClr val="tx1"/>
                </a:solidFill>
              </a:rPr>
              <a:t> Adscritas a ella la Dirección General de Presupuesto, la Dirección de Tesorería general, la  División de Rentas, División de Contabilidad y Crédito Público y la División de Resguardo. La </a:t>
            </a:r>
            <a:r>
              <a:rPr lang="es-CO" sz="1550" b="1" dirty="0">
                <a:solidFill>
                  <a:schemeClr val="tx1"/>
                </a:solidFill>
              </a:rPr>
              <a:t>Secretaria de Servicios Administrativos</a:t>
            </a:r>
            <a:r>
              <a:rPr lang="es-CO" sz="1550" dirty="0">
                <a:solidFill>
                  <a:schemeClr val="tx1"/>
                </a:solidFill>
              </a:rPr>
              <a:t> adscritas en ella la División de Recursos Físicos, la División de Sistemas y la División de Recursos Humanos. La </a:t>
            </a:r>
            <a:r>
              <a:rPr lang="es-CO" sz="1550" b="1" dirty="0">
                <a:solidFill>
                  <a:schemeClr val="tx1"/>
                </a:solidFill>
              </a:rPr>
              <a:t>Secretaria de Gobierno</a:t>
            </a:r>
            <a:r>
              <a:rPr lang="es-CO" sz="1550" dirty="0">
                <a:solidFill>
                  <a:schemeClr val="tx1"/>
                </a:solidFill>
              </a:rPr>
              <a:t> adscritas a ella la División de Asuntos Municipales, la División de integración y Desarrollo Comunitario y la División de Justicia. La </a:t>
            </a:r>
            <a:r>
              <a:rPr lang="es-CO" sz="1550" b="1" dirty="0">
                <a:solidFill>
                  <a:schemeClr val="tx1"/>
                </a:solidFill>
              </a:rPr>
              <a:t>Secretaria de Obras Públicas</a:t>
            </a:r>
            <a:r>
              <a:rPr lang="es-CO" sz="1550" dirty="0">
                <a:solidFill>
                  <a:schemeClr val="tx1"/>
                </a:solidFill>
              </a:rPr>
              <a:t> adscritas en ella la División Técnica, la Unidad Operativa Especial, la Sección de Licitaciones y Contratos y el Fondo Rotatorio. La </a:t>
            </a:r>
            <a:r>
              <a:rPr lang="es-CO" sz="1550" b="1" dirty="0">
                <a:solidFill>
                  <a:schemeClr val="tx1"/>
                </a:solidFill>
              </a:rPr>
              <a:t>Secretaria de Educación, Cultura, Recreación y Deportes</a:t>
            </a:r>
            <a:r>
              <a:rPr lang="es-CO" sz="1550" dirty="0">
                <a:solidFill>
                  <a:schemeClr val="tx1"/>
                </a:solidFill>
              </a:rPr>
              <a:t>, adscritas a ella la División de cultura y Recreación, la División Básica Primaria, la División educación Media e Intermedia, la  División Educación Preescolar y Especial. La División de Educación no Formal y Adulto. La División de Registro y la Unidad Ejecutora de Programas Educativos.  La </a:t>
            </a:r>
            <a:r>
              <a:rPr lang="es-CO" sz="1550" b="1" dirty="0">
                <a:solidFill>
                  <a:schemeClr val="tx1"/>
                </a:solidFill>
              </a:rPr>
              <a:t>Secretaria de Fomento Agropecuario y Minero</a:t>
            </a:r>
            <a:r>
              <a:rPr lang="es-CO" sz="1550" dirty="0">
                <a:solidFill>
                  <a:schemeClr val="tx1"/>
                </a:solidFill>
              </a:rPr>
              <a:t> adscritas en ella la Sección de Desarrollo Forestal y Cuencas Hidrográficas, la sección de Desarrollo Comunitario Campesino, la  División de Fomento Agrícola, la División de Fomento Pecuario, la División de Recursos Naturales, Pesqueros, Mineros y Control del Medio, Regionalización Distritos 1 al 7 y la Unidad de Planeación Agropecuaria (URPA).</a:t>
            </a:r>
          </a:p>
        </p:txBody>
      </p:sp>
    </p:spTree>
    <p:extLst>
      <p:ext uri="{BB962C8B-B14F-4D97-AF65-F5344CB8AC3E}">
        <p14:creationId xmlns:p14="http://schemas.microsoft.com/office/powerpoint/2010/main" val="5903887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79512" y="188640"/>
            <a:ext cx="8712968" cy="6336704"/>
          </a:xfrm>
        </p:spPr>
        <p:txBody>
          <a:bodyPr>
            <a:noAutofit/>
          </a:bodyPr>
          <a:lstStyle/>
          <a:p>
            <a:pPr algn="just"/>
            <a:r>
              <a:rPr lang="es-CO" sz="1800" dirty="0">
                <a:solidFill>
                  <a:schemeClr val="tx1"/>
                </a:solidFill>
              </a:rPr>
              <a:t>En este Periodo se encontró documentación en el Despacho del Gobernador referente a los asuntos </a:t>
            </a:r>
            <a:r>
              <a:rPr lang="es-CO" sz="1800" b="1" dirty="0">
                <a:solidFill>
                  <a:schemeClr val="tx1"/>
                </a:solidFill>
              </a:rPr>
              <a:t>Decretos</a:t>
            </a:r>
            <a:r>
              <a:rPr lang="es-CO" sz="1800" dirty="0">
                <a:solidFill>
                  <a:schemeClr val="tx1"/>
                </a:solidFill>
              </a:rPr>
              <a:t>, </a:t>
            </a:r>
            <a:r>
              <a:rPr lang="es-CO" sz="1800" b="1" dirty="0">
                <a:solidFill>
                  <a:schemeClr val="tx1"/>
                </a:solidFill>
              </a:rPr>
              <a:t>Resoluciones</a:t>
            </a:r>
            <a:r>
              <a:rPr lang="es-CO" sz="1800" dirty="0">
                <a:solidFill>
                  <a:schemeClr val="tx1"/>
                </a:solidFill>
              </a:rPr>
              <a:t>, </a:t>
            </a:r>
            <a:r>
              <a:rPr lang="es-CO" sz="1800" b="1" dirty="0">
                <a:solidFill>
                  <a:schemeClr val="tx1"/>
                </a:solidFill>
              </a:rPr>
              <a:t>Ordenanzas Departamentales </a:t>
            </a:r>
            <a:r>
              <a:rPr lang="es-CO" sz="1800" dirty="0">
                <a:solidFill>
                  <a:schemeClr val="tx1"/>
                </a:solidFill>
              </a:rPr>
              <a:t>y en la oficina de Prensa</a:t>
            </a:r>
            <a:r>
              <a:rPr lang="es-CO" sz="1800" b="1" dirty="0">
                <a:solidFill>
                  <a:schemeClr val="tx1"/>
                </a:solidFill>
              </a:rPr>
              <a:t> Gacetas Departamentales</a:t>
            </a:r>
            <a:r>
              <a:rPr lang="es-CO" sz="1800" dirty="0">
                <a:solidFill>
                  <a:schemeClr val="tx1"/>
                </a:solidFill>
              </a:rPr>
              <a:t>, en el Departamento Jurídico hay </a:t>
            </a:r>
            <a:r>
              <a:rPr lang="es-CO" sz="1800" b="1" dirty="0">
                <a:solidFill>
                  <a:schemeClr val="tx1"/>
                </a:solidFill>
              </a:rPr>
              <a:t>Resoluciones</a:t>
            </a:r>
            <a:r>
              <a:rPr lang="es-CO" sz="1800" dirty="0">
                <a:solidFill>
                  <a:schemeClr val="tx1"/>
                </a:solidFill>
              </a:rPr>
              <a:t>, en el Departamento Administrativo de Salud –Despacho del Director hay Resoluciones y en la División  Administrativa y de Apoyo Logístico existen Comprobantes de Egresos, Historias Laborales y Nominas, En la Secretaria de Hacienda y Crédito Público - Despacho del Secretario hay </a:t>
            </a:r>
            <a:r>
              <a:rPr lang="es-CO" sz="1800" b="1" dirty="0">
                <a:solidFill>
                  <a:schemeClr val="tx1"/>
                </a:solidFill>
              </a:rPr>
              <a:t>Resoluciones</a:t>
            </a:r>
            <a:r>
              <a:rPr lang="es-CO" sz="1800" dirty="0">
                <a:solidFill>
                  <a:schemeClr val="tx1"/>
                </a:solidFill>
              </a:rPr>
              <a:t> y en la División de Pagaduría existen </a:t>
            </a:r>
            <a:r>
              <a:rPr lang="es-CO" sz="1800" b="1" dirty="0">
                <a:solidFill>
                  <a:schemeClr val="tx1"/>
                </a:solidFill>
              </a:rPr>
              <a:t>Comprobantes de Egresos</a:t>
            </a:r>
            <a:r>
              <a:rPr lang="es-CO" sz="1800" dirty="0">
                <a:solidFill>
                  <a:schemeClr val="tx1"/>
                </a:solidFill>
              </a:rPr>
              <a:t> y </a:t>
            </a:r>
            <a:r>
              <a:rPr lang="es-CO" sz="1800" b="1" dirty="0">
                <a:solidFill>
                  <a:schemeClr val="tx1"/>
                </a:solidFill>
              </a:rPr>
              <a:t>Nóminas del Personal Administrativo, </a:t>
            </a:r>
            <a:r>
              <a:rPr lang="es-CO" sz="1800" dirty="0">
                <a:solidFill>
                  <a:schemeClr val="tx1"/>
                </a:solidFill>
              </a:rPr>
              <a:t>en la Secretaria de Servicios Administrativos - División de Recursos Humanos hay </a:t>
            </a:r>
            <a:r>
              <a:rPr lang="es-CO" sz="1800" b="1" dirty="0">
                <a:solidFill>
                  <a:schemeClr val="tx1"/>
                </a:solidFill>
              </a:rPr>
              <a:t>Actas de Posesión e Historias Laborales</a:t>
            </a:r>
            <a:r>
              <a:rPr lang="es-CO" sz="1800" dirty="0">
                <a:solidFill>
                  <a:schemeClr val="tx1"/>
                </a:solidFill>
              </a:rPr>
              <a:t>, en la Secretaria de Gobierno – Sección de Personerías Jurídicas hay </a:t>
            </a:r>
            <a:r>
              <a:rPr lang="es-CO" sz="1800" b="1" dirty="0">
                <a:solidFill>
                  <a:schemeClr val="tx1"/>
                </a:solidFill>
              </a:rPr>
              <a:t>Expedientes de Personerías Jurídicas, </a:t>
            </a:r>
            <a:r>
              <a:rPr lang="es-CO" sz="1800" dirty="0">
                <a:solidFill>
                  <a:schemeClr val="tx1"/>
                </a:solidFill>
              </a:rPr>
              <a:t> en la Secretaria de Educación, Cultura, Recreación y Deportes, existen en el Despacho del Secretario hay Resoluciones, en la División de Registros existen </a:t>
            </a:r>
            <a:r>
              <a:rPr lang="es-CO" sz="1800" b="1" dirty="0">
                <a:solidFill>
                  <a:schemeClr val="tx1"/>
                </a:solidFill>
              </a:rPr>
              <a:t>Historias Laborales</a:t>
            </a:r>
            <a:r>
              <a:rPr lang="es-CO" sz="1800" dirty="0">
                <a:solidFill>
                  <a:schemeClr val="tx1"/>
                </a:solidFill>
              </a:rPr>
              <a:t>, </a:t>
            </a:r>
            <a:r>
              <a:rPr lang="es-CO" sz="1800" b="1" dirty="0" err="1">
                <a:solidFill>
                  <a:schemeClr val="tx1"/>
                </a:solidFill>
              </a:rPr>
              <a:t>Kardex</a:t>
            </a:r>
            <a:r>
              <a:rPr lang="es-CO" sz="1800" b="1" dirty="0">
                <a:solidFill>
                  <a:schemeClr val="tx1"/>
                </a:solidFill>
              </a:rPr>
              <a:t> de Personal</a:t>
            </a:r>
            <a:r>
              <a:rPr lang="es-CO" sz="1800" dirty="0">
                <a:solidFill>
                  <a:schemeClr val="tx1"/>
                </a:solidFill>
              </a:rPr>
              <a:t> y </a:t>
            </a:r>
            <a:r>
              <a:rPr lang="es-CO" sz="1800" b="1" dirty="0">
                <a:solidFill>
                  <a:schemeClr val="tx1"/>
                </a:solidFill>
              </a:rPr>
              <a:t>Nominas</a:t>
            </a:r>
            <a:r>
              <a:rPr lang="es-CO" sz="1800" dirty="0">
                <a:solidFill>
                  <a:schemeClr val="tx1"/>
                </a:solidFill>
              </a:rPr>
              <a:t> y en la Sección de Escalafón Hay </a:t>
            </a:r>
            <a:r>
              <a:rPr lang="es-CO" sz="1800" b="1" dirty="0">
                <a:solidFill>
                  <a:schemeClr val="tx1"/>
                </a:solidFill>
              </a:rPr>
              <a:t>Expedientes de Escalafón Docente.</a:t>
            </a:r>
            <a:endParaRPr lang="es-CO" sz="1800" dirty="0">
              <a:solidFill>
                <a:schemeClr val="tx1"/>
              </a:solidFill>
            </a:endParaRPr>
          </a:p>
          <a:p>
            <a:pPr algn="just"/>
            <a:endParaRPr lang="es-CO" sz="1200" dirty="0">
              <a:solidFill>
                <a:schemeClr val="tx1"/>
              </a:solidFill>
            </a:endParaRPr>
          </a:p>
          <a:p>
            <a:pPr algn="just"/>
            <a:r>
              <a:rPr lang="es-CO" sz="1800" dirty="0" smtClean="0">
                <a:solidFill>
                  <a:schemeClr val="tx1"/>
                </a:solidFill>
              </a:rPr>
              <a:t>Por </a:t>
            </a:r>
            <a:r>
              <a:rPr lang="es-CO" sz="1800" dirty="0">
                <a:solidFill>
                  <a:schemeClr val="tx1"/>
                </a:solidFill>
              </a:rPr>
              <a:t>lo anterior únicamente se elaboran </a:t>
            </a:r>
            <a:r>
              <a:rPr lang="es-CO" sz="1800" b="1" dirty="0">
                <a:solidFill>
                  <a:schemeClr val="tx1"/>
                </a:solidFill>
              </a:rPr>
              <a:t>Tablas de Valoración Documental</a:t>
            </a:r>
            <a:r>
              <a:rPr lang="es-CO" sz="1800" dirty="0">
                <a:solidFill>
                  <a:schemeClr val="tx1"/>
                </a:solidFill>
              </a:rPr>
              <a:t> para el Despacho del Gobernador, para el Departamento jurídico – Despacho del Director, para el Departamento Administrativo de Salud – Despacho del Director y para la División Administrativa y de Apoyo Logístico, para la Secretaria de Hacienda y Crédito Público – Despacho del Secretario y División de Pagaduría, para la Secretaria de Servicios Administrativos – División de recursos Humanos, para la Secretaria de Gobierno - Sección de Personerías Jurídicas, y  para la Secretaria de Educación, Cultura, Recreación y Deportes – Despacho del Secretario, División de Registro y la Sección de Escalafón.</a:t>
            </a:r>
          </a:p>
        </p:txBody>
      </p:sp>
    </p:spTree>
    <p:extLst>
      <p:ext uri="{BB962C8B-B14F-4D97-AF65-F5344CB8AC3E}">
        <p14:creationId xmlns:p14="http://schemas.microsoft.com/office/powerpoint/2010/main" val="4708373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14</a:t>
            </a:r>
            <a:r>
              <a:rPr lang="es-CO" sz="3100" dirty="0">
                <a:solidFill>
                  <a:schemeClr val="tx1"/>
                </a:solidFill>
              </a:rPr>
              <a:t/>
            </a:r>
            <a:br>
              <a:rPr lang="es-CO" sz="3100" dirty="0">
                <a:solidFill>
                  <a:schemeClr val="tx1"/>
                </a:solidFill>
              </a:rPr>
            </a:br>
            <a:r>
              <a:rPr lang="es-CO" sz="3100" u="sng" dirty="0">
                <a:solidFill>
                  <a:schemeClr val="tx1"/>
                </a:solidFill>
              </a:rPr>
              <a:t>11 DE JUNIO DE 1993 – 10 DE JULIO DE 1995</a:t>
            </a: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800" dirty="0">
                <a:solidFill>
                  <a:schemeClr val="tx1"/>
                </a:solidFill>
              </a:rPr>
              <a:t>Este Decimocuarto periodo está determinado en concordancia a la Estructura Orgánica establecida en el Decreto 676 de 1993, por el cual se reestructura la Administración Departamental,  el Decreto 652 de 1992 que crea el Departamento Administrativo de Salud y el Decreto 679 de 1993 que fija la planta de personal para El Despacho, los Departamentos y Secretarias del nivel central de acuerdo al cumplimiento de los objetivos y las funciones que le corresponde a cada organismo que integran la Gobernación para el presente periodo.</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9217663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480720"/>
          </a:xfrm>
        </p:spPr>
        <p:txBody>
          <a:bodyPr>
            <a:noAutofit/>
          </a:bodyPr>
          <a:lstStyle/>
          <a:p>
            <a:pPr algn="just"/>
            <a:r>
              <a:rPr lang="es-CO" sz="1750" dirty="0">
                <a:solidFill>
                  <a:schemeClr val="tx1"/>
                </a:solidFill>
              </a:rPr>
              <a:t>Este periodo se compone por el </a:t>
            </a:r>
            <a:r>
              <a:rPr lang="es-CO" sz="1750" b="1" dirty="0">
                <a:solidFill>
                  <a:schemeClr val="tx1"/>
                </a:solidFill>
              </a:rPr>
              <a:t>Despacho del Gobernador</a:t>
            </a:r>
            <a:r>
              <a:rPr lang="es-CO" sz="1750" dirty="0">
                <a:solidFill>
                  <a:schemeClr val="tx1"/>
                </a:solidFill>
              </a:rPr>
              <a:t> adscritos en él está la Secretaria Privada, la Oficina de Comunicaciones, la oficina de Protocolo, la Oficina de Asuntos Sociales y la Oficina de Agua Potable y Saneamiento Básico, el </a:t>
            </a:r>
            <a:r>
              <a:rPr lang="es-CO" sz="1750" b="1" dirty="0">
                <a:solidFill>
                  <a:schemeClr val="tx1"/>
                </a:solidFill>
              </a:rPr>
              <a:t>Departamento Jurídico</a:t>
            </a:r>
            <a:r>
              <a:rPr lang="es-CO" sz="1750" dirty="0">
                <a:solidFill>
                  <a:schemeClr val="tx1"/>
                </a:solidFill>
              </a:rPr>
              <a:t> Adscrito a él la División de Contratos y la División de Asuntos Legales, </a:t>
            </a:r>
            <a:r>
              <a:rPr lang="es-CO" sz="1750" b="1" dirty="0">
                <a:solidFill>
                  <a:schemeClr val="tx1"/>
                </a:solidFill>
              </a:rPr>
              <a:t>Departamento Administrativo de Salud</a:t>
            </a:r>
            <a:r>
              <a:rPr lang="es-CO" sz="1750" dirty="0">
                <a:solidFill>
                  <a:schemeClr val="tx1"/>
                </a:solidFill>
              </a:rPr>
              <a:t> Adscritos a él la Subdirección Ejecutiva, la Oficina de planeación y Evaluación, la Oficina Jurídica, la División de Protección y Fomento de la Salud, la División de Tratamiento y Rehabilitación, la División Administrativa y Apoyo Logístico y el centro Departamental de Capacitación del Recurso humano en Salud, la </a:t>
            </a:r>
            <a:r>
              <a:rPr lang="es-CO" sz="1750" b="1" dirty="0">
                <a:solidFill>
                  <a:schemeClr val="tx1"/>
                </a:solidFill>
              </a:rPr>
              <a:t>Secretaria General</a:t>
            </a:r>
            <a:r>
              <a:rPr lang="es-CO" sz="1750" dirty="0">
                <a:solidFill>
                  <a:schemeClr val="tx1"/>
                </a:solidFill>
              </a:rPr>
              <a:t> Adscritas a ella la División de Control Interno y la Sección de Pasaportes, la </a:t>
            </a:r>
            <a:r>
              <a:rPr lang="es-CO" sz="1750" b="1" dirty="0">
                <a:solidFill>
                  <a:schemeClr val="tx1"/>
                </a:solidFill>
              </a:rPr>
              <a:t>Secretaria de Planeación </a:t>
            </a:r>
            <a:r>
              <a:rPr lang="es-CO" sz="1750" dirty="0">
                <a:solidFill>
                  <a:schemeClr val="tx1"/>
                </a:solidFill>
              </a:rPr>
              <a:t>Adscritos a ella la División de Planificación Global, la División de Programación de Inversiones y la División de Asuntos Territoriales, la </a:t>
            </a:r>
            <a:r>
              <a:rPr lang="es-CO" sz="1750" b="1" dirty="0">
                <a:solidFill>
                  <a:schemeClr val="tx1"/>
                </a:solidFill>
              </a:rPr>
              <a:t>Secretaria de Hacienda y Crédito Publico</a:t>
            </a:r>
            <a:r>
              <a:rPr lang="es-CO" sz="1750" dirty="0">
                <a:solidFill>
                  <a:schemeClr val="tx1"/>
                </a:solidFill>
              </a:rPr>
              <a:t> Adscritas a ella la Dirección General de Presupuesto, la Dirección General de Tesorería, la División de Contabilidad General y la  División de Rentas y Resguardo, la </a:t>
            </a:r>
            <a:r>
              <a:rPr lang="es-CO" sz="1750" b="1" dirty="0">
                <a:solidFill>
                  <a:schemeClr val="tx1"/>
                </a:solidFill>
              </a:rPr>
              <a:t>Secretaria de Servicios Administrativos</a:t>
            </a:r>
            <a:r>
              <a:rPr lang="es-CO" sz="1750" dirty="0">
                <a:solidFill>
                  <a:schemeClr val="tx1"/>
                </a:solidFill>
              </a:rPr>
              <a:t> adscritas en ella la División de Recursos Físicos, la División de Relaciones Humanas, la División de Sistemas y el Fondo Rotatorio de Recursos Físicos, la </a:t>
            </a:r>
            <a:r>
              <a:rPr lang="es-CO" sz="1750" b="1" dirty="0">
                <a:solidFill>
                  <a:schemeClr val="tx1"/>
                </a:solidFill>
              </a:rPr>
              <a:t>Secretaria de Gobierno</a:t>
            </a:r>
            <a:r>
              <a:rPr lang="es-CO" sz="1750" dirty="0">
                <a:solidFill>
                  <a:schemeClr val="tx1"/>
                </a:solidFill>
              </a:rPr>
              <a:t> adscritas a ella la División de Asuntos Municipales, la División de Orden Público y Atención de Desastres y la División de Desarrollo Comunitario, la </a:t>
            </a:r>
            <a:r>
              <a:rPr lang="es-CO" sz="1750" b="1" dirty="0">
                <a:solidFill>
                  <a:schemeClr val="tx1"/>
                </a:solidFill>
              </a:rPr>
              <a:t>Secretaria de Obras Públicas</a:t>
            </a:r>
            <a:r>
              <a:rPr lang="es-CO" sz="1750" dirty="0">
                <a:solidFill>
                  <a:schemeClr val="tx1"/>
                </a:solidFill>
              </a:rPr>
              <a:t> adscritas en ella la División Técnica, la División Operativa, la División de Valorización y el Fondo Rotatorio, la </a:t>
            </a:r>
            <a:r>
              <a:rPr lang="es-CO" sz="1750" b="1" dirty="0">
                <a:solidFill>
                  <a:schemeClr val="tx1"/>
                </a:solidFill>
              </a:rPr>
              <a:t>Secretaria de Educación, Cultura y Recreación</a:t>
            </a:r>
            <a:r>
              <a:rPr lang="es-CO" sz="1750" dirty="0">
                <a:solidFill>
                  <a:schemeClr val="tx1"/>
                </a:solidFill>
              </a:rPr>
              <a:t>, adscritas a ella la División de Planeamiento Educativo, la División Pedagógica, la División Administrativa, la División de Educación no Formal y de Adultos y la División de cultura y Recreación, la </a:t>
            </a:r>
            <a:r>
              <a:rPr lang="es-CO" sz="1750" b="1" dirty="0">
                <a:solidFill>
                  <a:schemeClr val="tx1"/>
                </a:solidFill>
              </a:rPr>
              <a:t>Secretaria de Desarrollo Agropecuario, Minero y Ambiental</a:t>
            </a:r>
            <a:r>
              <a:rPr lang="es-CO" sz="1750" dirty="0">
                <a:solidFill>
                  <a:schemeClr val="tx1"/>
                </a:solidFill>
              </a:rPr>
              <a:t> adscritas en ella la División de Planificación Agropecuaria, la División de Minería y Medio Ambiente y la División Asistencia Técnica.</a:t>
            </a:r>
          </a:p>
          <a:p>
            <a:pPr algn="just"/>
            <a:endParaRPr lang="es-CO" sz="1600" b="1" dirty="0" smtClean="0">
              <a:solidFill>
                <a:schemeClr val="tx1"/>
              </a:solidFill>
            </a:endParaRPr>
          </a:p>
          <a:p>
            <a:pPr algn="just"/>
            <a:endParaRPr lang="es-CO" sz="1600" b="1" dirty="0" smtClean="0">
              <a:solidFill>
                <a:schemeClr val="tx1"/>
              </a:solidFill>
            </a:endParaRPr>
          </a:p>
        </p:txBody>
      </p:sp>
    </p:spTree>
    <p:extLst>
      <p:ext uri="{BB962C8B-B14F-4D97-AF65-F5344CB8AC3E}">
        <p14:creationId xmlns:p14="http://schemas.microsoft.com/office/powerpoint/2010/main" val="1268202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sz="1800" dirty="0">
                <a:solidFill>
                  <a:schemeClr val="tx1"/>
                </a:solidFill>
              </a:rPr>
              <a:t>En este Periodo se encontró documentación en el Despacho del Gobernador referente a los asuntos </a:t>
            </a:r>
            <a:r>
              <a:rPr lang="es-CO" sz="1800" b="1" dirty="0">
                <a:solidFill>
                  <a:schemeClr val="tx1"/>
                </a:solidFill>
              </a:rPr>
              <a:t>Decretos</a:t>
            </a:r>
            <a:r>
              <a:rPr lang="es-CO" sz="1800" dirty="0">
                <a:solidFill>
                  <a:schemeClr val="tx1"/>
                </a:solidFill>
              </a:rPr>
              <a:t>, </a:t>
            </a:r>
            <a:r>
              <a:rPr lang="es-CO" sz="1800" b="1" dirty="0">
                <a:solidFill>
                  <a:schemeClr val="tx1"/>
                </a:solidFill>
              </a:rPr>
              <a:t>Resoluciones</a:t>
            </a:r>
            <a:r>
              <a:rPr lang="es-CO" sz="1800" dirty="0">
                <a:solidFill>
                  <a:schemeClr val="tx1"/>
                </a:solidFill>
              </a:rPr>
              <a:t> y </a:t>
            </a:r>
            <a:r>
              <a:rPr lang="es-CO" sz="1800" b="1" dirty="0">
                <a:solidFill>
                  <a:schemeClr val="tx1"/>
                </a:solidFill>
              </a:rPr>
              <a:t>Ordenanzas Departamentales, </a:t>
            </a:r>
            <a:r>
              <a:rPr lang="es-CO" sz="1800" dirty="0">
                <a:solidFill>
                  <a:schemeClr val="tx1"/>
                </a:solidFill>
              </a:rPr>
              <a:t>en la oficina de Comunicaciones hay</a:t>
            </a:r>
            <a:r>
              <a:rPr lang="es-CO" sz="1800" b="1" dirty="0">
                <a:solidFill>
                  <a:schemeClr val="tx1"/>
                </a:solidFill>
              </a:rPr>
              <a:t> Gacetas Departamentales y </a:t>
            </a:r>
            <a:r>
              <a:rPr lang="es-CO" sz="1800" dirty="0">
                <a:solidFill>
                  <a:schemeClr val="tx1"/>
                </a:solidFill>
              </a:rPr>
              <a:t>en la Oficina de Agua Potable y Saneamiento</a:t>
            </a:r>
            <a:r>
              <a:rPr lang="es-CO" sz="1800" b="1" dirty="0">
                <a:solidFill>
                  <a:schemeClr val="tx1"/>
                </a:solidFill>
              </a:rPr>
              <a:t> </a:t>
            </a:r>
            <a:r>
              <a:rPr lang="es-CO" sz="1800" dirty="0">
                <a:solidFill>
                  <a:schemeClr val="tx1"/>
                </a:solidFill>
              </a:rPr>
              <a:t>Básico hay </a:t>
            </a:r>
            <a:r>
              <a:rPr lang="es-CO" sz="1800" b="1" dirty="0">
                <a:solidFill>
                  <a:schemeClr val="tx1"/>
                </a:solidFill>
              </a:rPr>
              <a:t>Contratos y Convenios</a:t>
            </a:r>
            <a:r>
              <a:rPr lang="es-CO" sz="1800" dirty="0">
                <a:solidFill>
                  <a:schemeClr val="tx1"/>
                </a:solidFill>
              </a:rPr>
              <a:t>, en el Departamento Jurídico hay </a:t>
            </a:r>
            <a:r>
              <a:rPr lang="es-CO" sz="1800" b="1" dirty="0">
                <a:solidFill>
                  <a:schemeClr val="tx1"/>
                </a:solidFill>
              </a:rPr>
              <a:t>Resoluciones y Expedientes de Personerías Jurídicas</a:t>
            </a:r>
            <a:r>
              <a:rPr lang="es-CO" sz="1800" dirty="0">
                <a:solidFill>
                  <a:schemeClr val="tx1"/>
                </a:solidFill>
              </a:rPr>
              <a:t>, en el Departamento Administrativo de Salud –Despacho del Director hay Resoluciones,  en la División  Administrativa y Apoyo Logístico existen Comprobantes de Egresos, Historias Laborales y Nominas, En la Secretaria de Hacienda y Crédito Público - Despacho del Secretario hay </a:t>
            </a:r>
            <a:r>
              <a:rPr lang="es-CO" sz="1800" b="1" dirty="0">
                <a:solidFill>
                  <a:schemeClr val="tx1"/>
                </a:solidFill>
              </a:rPr>
              <a:t>Resoluciones y Convenios de Cofinanciación</a:t>
            </a:r>
            <a:r>
              <a:rPr lang="es-CO" sz="1800" dirty="0">
                <a:solidFill>
                  <a:schemeClr val="tx1"/>
                </a:solidFill>
              </a:rPr>
              <a:t>, en la Dirección General de Tesorería existen </a:t>
            </a:r>
            <a:r>
              <a:rPr lang="es-CO" sz="1800" b="1" dirty="0">
                <a:solidFill>
                  <a:schemeClr val="tx1"/>
                </a:solidFill>
              </a:rPr>
              <a:t>Comprobantes de Egresos, Comprobantes de Ingresos </a:t>
            </a:r>
            <a:r>
              <a:rPr lang="es-CO" sz="1800" dirty="0">
                <a:solidFill>
                  <a:schemeClr val="tx1"/>
                </a:solidFill>
              </a:rPr>
              <a:t>y </a:t>
            </a:r>
            <a:r>
              <a:rPr lang="es-CO" sz="1800" b="1" dirty="0">
                <a:solidFill>
                  <a:schemeClr val="tx1"/>
                </a:solidFill>
              </a:rPr>
              <a:t>Nóminas del Personal Administrativo, </a:t>
            </a:r>
            <a:r>
              <a:rPr lang="es-CO" sz="1800" dirty="0">
                <a:solidFill>
                  <a:schemeClr val="tx1"/>
                </a:solidFill>
              </a:rPr>
              <a:t> en la División de Contabilidad General hay </a:t>
            </a:r>
            <a:r>
              <a:rPr lang="es-CO" sz="1800" b="1" dirty="0">
                <a:solidFill>
                  <a:schemeClr val="tx1"/>
                </a:solidFill>
              </a:rPr>
              <a:t>Declaraciones de Retención en la Fuente </a:t>
            </a:r>
            <a:r>
              <a:rPr lang="es-CO" sz="1800" dirty="0">
                <a:solidFill>
                  <a:schemeClr val="tx1"/>
                </a:solidFill>
              </a:rPr>
              <a:t>y en la División de Rentas y Resguardo</a:t>
            </a:r>
            <a:r>
              <a:rPr lang="es-CO" sz="1800" b="1" dirty="0">
                <a:solidFill>
                  <a:schemeClr val="tx1"/>
                </a:solidFill>
              </a:rPr>
              <a:t> hay Contribuyentes de Licores, Tabaco y Cerveza, </a:t>
            </a:r>
            <a:r>
              <a:rPr lang="es-CO" sz="1800" dirty="0">
                <a:solidFill>
                  <a:schemeClr val="tx1"/>
                </a:solidFill>
              </a:rPr>
              <a:t>en la Secretaria de Servicios Administrativos –Despacho del Secretario hay </a:t>
            </a:r>
            <a:r>
              <a:rPr lang="es-CO" sz="1800" b="1" dirty="0">
                <a:solidFill>
                  <a:schemeClr val="tx1"/>
                </a:solidFill>
              </a:rPr>
              <a:t>Resoluciones</a:t>
            </a:r>
            <a:r>
              <a:rPr lang="es-CO" sz="1800" dirty="0">
                <a:solidFill>
                  <a:schemeClr val="tx1"/>
                </a:solidFill>
              </a:rPr>
              <a:t>, en la División de Relaciones Humanas hay </a:t>
            </a:r>
            <a:r>
              <a:rPr lang="es-CO" sz="1800" b="1" dirty="0">
                <a:solidFill>
                  <a:schemeClr val="tx1"/>
                </a:solidFill>
              </a:rPr>
              <a:t>Actas de Posesión e Historias Laborales </a:t>
            </a:r>
            <a:r>
              <a:rPr lang="es-CO" sz="1800" dirty="0">
                <a:solidFill>
                  <a:schemeClr val="tx1"/>
                </a:solidFill>
              </a:rPr>
              <a:t>y en la División de Recursos Físicos hay</a:t>
            </a:r>
            <a:r>
              <a:rPr lang="es-CO" sz="1800" b="1" dirty="0">
                <a:solidFill>
                  <a:schemeClr val="tx1"/>
                </a:solidFill>
              </a:rPr>
              <a:t> Contratos de Compras y Suministros </a:t>
            </a:r>
            <a:r>
              <a:rPr lang="es-CO" sz="1800" dirty="0">
                <a:solidFill>
                  <a:schemeClr val="tx1"/>
                </a:solidFill>
              </a:rPr>
              <a:t>, en la Secretaria de Obras Publicas – División Técnica hay </a:t>
            </a:r>
            <a:r>
              <a:rPr lang="es-CO" sz="1800" b="1" dirty="0">
                <a:solidFill>
                  <a:schemeClr val="tx1"/>
                </a:solidFill>
              </a:rPr>
              <a:t>Contratos de Obras Públicas, Convenios e Informes de Ejecución de Proyectos de Infraestructura</a:t>
            </a:r>
            <a:r>
              <a:rPr lang="es-CO" sz="1800" dirty="0">
                <a:solidFill>
                  <a:schemeClr val="tx1"/>
                </a:solidFill>
              </a:rPr>
              <a:t>,  en la Secretaria de Educación, Cultura y Recreación - Despacho del Secretario hay </a:t>
            </a:r>
            <a:r>
              <a:rPr lang="es-CO" sz="1800" b="1" dirty="0">
                <a:solidFill>
                  <a:schemeClr val="tx1"/>
                </a:solidFill>
              </a:rPr>
              <a:t>Resoluciones</a:t>
            </a:r>
            <a:r>
              <a:rPr lang="es-CO" sz="1800" dirty="0">
                <a:solidFill>
                  <a:schemeClr val="tx1"/>
                </a:solidFill>
              </a:rPr>
              <a:t>, en la División Administrativa hay </a:t>
            </a:r>
            <a:r>
              <a:rPr lang="es-CO" sz="1800" b="1" dirty="0">
                <a:solidFill>
                  <a:schemeClr val="tx1"/>
                </a:solidFill>
              </a:rPr>
              <a:t>Contratos de Prestación de Servicios y Nominas</a:t>
            </a:r>
            <a:r>
              <a:rPr lang="es-CO" sz="1800" dirty="0">
                <a:solidFill>
                  <a:schemeClr val="tx1"/>
                </a:solidFill>
              </a:rPr>
              <a:t>,  en la Sección de Registros existen </a:t>
            </a:r>
            <a:r>
              <a:rPr lang="es-CO" sz="1800" b="1" dirty="0">
                <a:solidFill>
                  <a:schemeClr val="tx1"/>
                </a:solidFill>
              </a:rPr>
              <a:t>Expedientes de Escalafón Docente, Historias Laborales</a:t>
            </a:r>
            <a:r>
              <a:rPr lang="es-CO" sz="1800" dirty="0">
                <a:solidFill>
                  <a:schemeClr val="tx1"/>
                </a:solidFill>
              </a:rPr>
              <a:t>, </a:t>
            </a:r>
            <a:r>
              <a:rPr lang="es-CO" sz="1800" b="1" dirty="0" err="1">
                <a:solidFill>
                  <a:schemeClr val="tx1"/>
                </a:solidFill>
              </a:rPr>
              <a:t>Kardex</a:t>
            </a:r>
            <a:r>
              <a:rPr lang="es-CO" sz="1800" b="1" dirty="0">
                <a:solidFill>
                  <a:schemeClr val="tx1"/>
                </a:solidFill>
              </a:rPr>
              <a:t> de Personal</a:t>
            </a:r>
            <a:r>
              <a:rPr lang="es-CO" sz="1800" dirty="0">
                <a:solidFill>
                  <a:schemeClr val="tx1"/>
                </a:solidFill>
              </a:rPr>
              <a:t> y </a:t>
            </a:r>
            <a:r>
              <a:rPr lang="es-CO" sz="1800" b="1" dirty="0">
                <a:solidFill>
                  <a:schemeClr val="tx1"/>
                </a:solidFill>
              </a:rPr>
              <a:t>Nominas</a:t>
            </a:r>
            <a:r>
              <a:rPr lang="es-CO" sz="1800" dirty="0">
                <a:solidFill>
                  <a:schemeClr val="tx1"/>
                </a:solidFill>
              </a:rPr>
              <a:t> y en la Secretaria de Desarrollo Agropecuario, Minero y Ambiental – Despacho del Secretario hay Resoluciones.</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9634829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sz="2400" dirty="0">
                <a:solidFill>
                  <a:schemeClr val="tx1"/>
                </a:solidFill>
              </a:rPr>
              <a:t>Por lo anterior únicamente se elaboran </a:t>
            </a:r>
            <a:r>
              <a:rPr lang="es-CO" sz="2400" b="1" dirty="0">
                <a:solidFill>
                  <a:schemeClr val="tx1"/>
                </a:solidFill>
              </a:rPr>
              <a:t>Tablas de Valoración Documental</a:t>
            </a:r>
            <a:r>
              <a:rPr lang="es-CO" sz="2400" dirty="0">
                <a:solidFill>
                  <a:schemeClr val="tx1"/>
                </a:solidFill>
              </a:rPr>
              <a:t> para el Despacho del Gobernador, para la Oficina de Comunicaciones, para la Oficina de Agua Potable y Saneamiento Básico, para el Departamento jurídico – Despacho del Director, para el Departamento Administrativo de Salud – Despacho del Director, para la División Administrativa y de Apoyo Logístico, para la Secretaria de Hacienda y Crédito Público – Despacho del Secretario, para la Dirección General de Tesorería, para la División de Contabilidad General y para la División de Rentas y Resguardo, para la Secretaria de Servicios Administrativos – para el Despacho del Secretario, para la División de Relaciones Humana y la División de Recursos Físicos, para la Secretaria de Obras Públicas – División Técnica,  para la Secretaria de Educación, Cultura y Recreación  – Despacho del Secretario, para la División Administrativa y la Sección de Registro y para la Secretaria de Desarrollo Agropecuario, Minero y ambiental – Despacho del Secretario.</a:t>
            </a:r>
          </a:p>
          <a:p>
            <a:pPr algn="just"/>
            <a:r>
              <a:rPr lang="es-CO"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396159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marL="457200" lvl="0" indent="-457200" algn="just">
              <a:buFont typeface="Wingdings" panose="05000000000000000000" pitchFamily="2" charset="2"/>
              <a:buChar char="v"/>
            </a:pPr>
            <a:r>
              <a:rPr lang="es-CO" sz="3200" dirty="0">
                <a:solidFill>
                  <a:schemeClr val="tx1"/>
                </a:solidFill>
              </a:rPr>
              <a:t>Descongestionan los archivos de una masa documental que no tiene valor secundario o histórico o cuya información se encuentra repetida en otros tipos </a:t>
            </a:r>
            <a:r>
              <a:rPr lang="es-CO" sz="3200" dirty="0" smtClean="0">
                <a:solidFill>
                  <a:schemeClr val="tx1"/>
                </a:solidFill>
              </a:rPr>
              <a:t>documentales.</a:t>
            </a:r>
          </a:p>
          <a:p>
            <a:pPr marL="457200" lvl="0" indent="-457200" algn="just">
              <a:buFont typeface="Wingdings" panose="05000000000000000000" pitchFamily="2" charset="2"/>
              <a:buChar char="v"/>
            </a:pPr>
            <a:endParaRPr lang="es-CO" sz="400" dirty="0" smtClean="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Permiten </a:t>
            </a:r>
            <a:r>
              <a:rPr lang="es-CO" sz="3200" dirty="0">
                <a:solidFill>
                  <a:schemeClr val="tx1"/>
                </a:solidFill>
              </a:rPr>
              <a:t>el manejo integral de los </a:t>
            </a:r>
            <a:r>
              <a:rPr lang="es-CO" sz="3200" dirty="0" smtClean="0">
                <a:solidFill>
                  <a:schemeClr val="tx1"/>
                </a:solidFill>
              </a:rPr>
              <a:t>documentos.</a:t>
            </a:r>
          </a:p>
          <a:p>
            <a:pPr marL="457200" lvl="0" indent="-457200" algn="just">
              <a:buFont typeface="Wingdings" panose="05000000000000000000" pitchFamily="2" charset="2"/>
              <a:buChar char="v"/>
            </a:pPr>
            <a:endParaRPr lang="es-CO" sz="400" dirty="0" smtClean="0">
              <a:solidFill>
                <a:schemeClr val="tx1"/>
              </a:solidFill>
            </a:endParaRPr>
          </a:p>
          <a:p>
            <a:pPr marL="457200" lvl="0" indent="-457200" algn="just">
              <a:buFont typeface="Wingdings" panose="05000000000000000000" pitchFamily="2" charset="2"/>
              <a:buChar char="v"/>
            </a:pPr>
            <a:endParaRPr lang="es-CO" sz="400" dirty="0" smtClean="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Facilitan </a:t>
            </a:r>
            <a:r>
              <a:rPr lang="es-CO" sz="3200" dirty="0">
                <a:solidFill>
                  <a:schemeClr val="tx1"/>
                </a:solidFill>
              </a:rPr>
              <a:t>la organización de los documentos a partir del concepto de archivo </a:t>
            </a:r>
            <a:r>
              <a:rPr lang="es-CO" sz="3200" dirty="0" smtClean="0">
                <a:solidFill>
                  <a:schemeClr val="tx1"/>
                </a:solidFill>
              </a:rPr>
              <a:t>total.</a:t>
            </a:r>
          </a:p>
          <a:p>
            <a:pPr lvl="0" algn="just"/>
            <a:endParaRPr lang="es-CO" sz="400" dirty="0" smtClean="0">
              <a:solidFill>
                <a:schemeClr val="tx1"/>
              </a:solidFill>
            </a:endParaRPr>
          </a:p>
          <a:p>
            <a:pPr marL="457200" lvl="0" indent="-457200" algn="just">
              <a:buFont typeface="Wingdings" panose="05000000000000000000" pitchFamily="2" charset="2"/>
              <a:buChar char="v"/>
            </a:pPr>
            <a:r>
              <a:rPr lang="es-CO" sz="3200" dirty="0" smtClean="0">
                <a:solidFill>
                  <a:schemeClr val="tx1"/>
                </a:solidFill>
              </a:rPr>
              <a:t>Identifica </a:t>
            </a:r>
            <a:r>
              <a:rPr lang="es-CO" sz="3200" dirty="0">
                <a:solidFill>
                  <a:schemeClr val="tx1"/>
                </a:solidFill>
              </a:rPr>
              <a:t>y </a:t>
            </a:r>
            <a:r>
              <a:rPr lang="es-CO" sz="3200" dirty="0" smtClean="0">
                <a:solidFill>
                  <a:schemeClr val="tx1"/>
                </a:solidFill>
              </a:rPr>
              <a:t>refleja </a:t>
            </a:r>
            <a:r>
              <a:rPr lang="es-CO" sz="3200" dirty="0">
                <a:solidFill>
                  <a:schemeClr val="tx1"/>
                </a:solidFill>
              </a:rPr>
              <a:t>las funciones institucionales.</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42929994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24136"/>
          </a:xfrm>
        </p:spPr>
        <p:txBody>
          <a:bodyPr>
            <a:normAutofit fontScale="90000"/>
          </a:bodyPr>
          <a:lstStyle/>
          <a:p>
            <a:r>
              <a:rPr lang="es-CO" sz="2800" b="1" dirty="0" smtClean="0"/>
              <a:t/>
            </a:r>
            <a:br>
              <a:rPr lang="es-CO" sz="2800" b="1" dirty="0" smtClean="0"/>
            </a:br>
            <a:r>
              <a:rPr lang="es-CO" sz="2800" b="1" u="sng" dirty="0">
                <a:solidFill>
                  <a:schemeClr val="tx1"/>
                </a:solidFill>
              </a:rPr>
              <a:t>TABLAS DE VALORACION DOCUMENTAL PERIODO 15</a:t>
            </a:r>
            <a:r>
              <a:rPr lang="es-CO" sz="2800" dirty="0">
                <a:solidFill>
                  <a:schemeClr val="tx1"/>
                </a:solidFill>
              </a:rPr>
              <a:t/>
            </a:r>
            <a:br>
              <a:rPr lang="es-CO" sz="2800" dirty="0">
                <a:solidFill>
                  <a:schemeClr val="tx1"/>
                </a:solidFill>
              </a:rPr>
            </a:br>
            <a:r>
              <a:rPr lang="es-CO" sz="2800" u="sng" dirty="0">
                <a:solidFill>
                  <a:schemeClr val="tx1"/>
                </a:solidFill>
              </a:rPr>
              <a:t>11 DE JULIO DE 1995 – 06 DE SEPTIEMBRE DE 1998</a:t>
            </a:r>
            <a:r>
              <a:rPr lang="es-CO" sz="3100" dirty="0">
                <a:solidFill>
                  <a:schemeClr val="tx1"/>
                </a:solidFill>
              </a:rPr>
              <a:t/>
            </a:r>
            <a:br>
              <a:rPr lang="es-CO" sz="3100" dirty="0">
                <a:solidFill>
                  <a:schemeClr val="tx1"/>
                </a:solidFill>
              </a:rPr>
            </a:b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800" dirty="0">
                <a:solidFill>
                  <a:schemeClr val="tx1"/>
                </a:solidFill>
              </a:rPr>
              <a:t>Este Decimoquinto periodo está determinado en concordancia a la Estructura Orgánica establecida en el Decreto 697 de 1995, por el cual se reestructura la Administración Departamental y los Decretos Independientes que fijan la planta de personal para El Despacho, los Departamentos y Secretarias del nivel central en relación al cumplimiento de los objetivos y las funciones que le corresponde a cada organismo que integran la Gobernación de Bolívar  para el presente periodo.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16946256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79512" y="188640"/>
            <a:ext cx="8640960" cy="6336704"/>
          </a:xfrm>
        </p:spPr>
        <p:txBody>
          <a:bodyPr>
            <a:noAutofit/>
          </a:bodyPr>
          <a:lstStyle/>
          <a:p>
            <a:pPr algn="just"/>
            <a:r>
              <a:rPr lang="es-CO" sz="1550" dirty="0">
                <a:solidFill>
                  <a:schemeClr val="tx1"/>
                </a:solidFill>
              </a:rPr>
              <a:t>Este periodo se compone por el </a:t>
            </a:r>
            <a:r>
              <a:rPr lang="es-CO" sz="1550" b="1" dirty="0">
                <a:solidFill>
                  <a:schemeClr val="tx1"/>
                </a:solidFill>
              </a:rPr>
              <a:t>Despacho del Gobernador</a:t>
            </a:r>
            <a:r>
              <a:rPr lang="es-CO" sz="1550" dirty="0">
                <a:solidFill>
                  <a:schemeClr val="tx1"/>
                </a:solidFill>
              </a:rPr>
              <a:t> adscritos en él está la Secretaria Privada, el Departamento de Control Interno, el Departamento Jurídico, la gerencia de la Misión Social, la Consejería para el Desarrollo del sur de Bolívar, la Consejería para la preservación del Medio Ambiente, la Unidad Administrativa de Agua Potable y Saneamiento Básico, el Departamento Especial de Valorización y el Departamento Especial de Proyectos. </a:t>
            </a:r>
            <a:r>
              <a:rPr lang="es-CO" sz="1550" b="1" dirty="0">
                <a:solidFill>
                  <a:schemeClr val="tx1"/>
                </a:solidFill>
              </a:rPr>
              <a:t>Departamento Administrativo de Planeación </a:t>
            </a:r>
            <a:r>
              <a:rPr lang="es-CO" sz="1550" dirty="0">
                <a:solidFill>
                  <a:schemeClr val="tx1"/>
                </a:solidFill>
              </a:rPr>
              <a:t>Adscritos a él la Unidad de Sistemas y estadística, la Unidad Territorial de Planeación, la Unidad de Finanzas Territoriales y la Unidad de Proyectos Especiales y Convenios.  </a:t>
            </a:r>
            <a:r>
              <a:rPr lang="es-CO" sz="1550" b="1" dirty="0">
                <a:solidFill>
                  <a:schemeClr val="tx1"/>
                </a:solidFill>
              </a:rPr>
              <a:t>Departamento Administrativo de Salud</a:t>
            </a:r>
            <a:r>
              <a:rPr lang="es-CO" sz="1550" dirty="0">
                <a:solidFill>
                  <a:schemeClr val="tx1"/>
                </a:solidFill>
              </a:rPr>
              <a:t> Adscritos a él la Subdirección, el Departamento de Planeación Información y Proyectos, la División de Seguridad Social en Salud, la División Administrativa y Financiera y el centro Departamental de Capacitación del Recurso humano en Salud, la </a:t>
            </a:r>
            <a:r>
              <a:rPr lang="es-CO" sz="1550" b="1" dirty="0">
                <a:solidFill>
                  <a:schemeClr val="tx1"/>
                </a:solidFill>
              </a:rPr>
              <a:t>Secretaria General</a:t>
            </a:r>
            <a:r>
              <a:rPr lang="es-CO" sz="1550" dirty="0">
                <a:solidFill>
                  <a:schemeClr val="tx1"/>
                </a:solidFill>
              </a:rPr>
              <a:t> Adscritas a ella la Oficina de Comunicaciones, la División de Pasaportes, el Grupo de Protocolo y la Oficina de Control Interno Disciplinario. </a:t>
            </a:r>
            <a:r>
              <a:rPr lang="es-CO" sz="1550" b="1" dirty="0">
                <a:solidFill>
                  <a:schemeClr val="tx1"/>
                </a:solidFill>
              </a:rPr>
              <a:t>Secretaria de Interior e Integración Territorial</a:t>
            </a:r>
            <a:r>
              <a:rPr lang="es-CO" sz="1550" dirty="0">
                <a:solidFill>
                  <a:schemeClr val="tx1"/>
                </a:solidFill>
              </a:rPr>
              <a:t> adscritas a ella la Unidad de Desarrollo Institucional y Apoyo Legal, la Unidad de seguridad Ciudadana, Prevención y Atención de Desastres y Desplazados, la Unidad de Participación Ciudadana y Comunitaria, la División de Desarrollo Político y la Dirección para la Descentralización Administrativa y Ordenamiento Territorial.   </a:t>
            </a:r>
            <a:r>
              <a:rPr lang="es-CO" sz="1550" b="1" dirty="0">
                <a:solidFill>
                  <a:schemeClr val="tx1"/>
                </a:solidFill>
              </a:rPr>
              <a:t>Secretaria de Hacienda</a:t>
            </a:r>
            <a:r>
              <a:rPr lang="es-CO" sz="1550" dirty="0">
                <a:solidFill>
                  <a:schemeClr val="tx1"/>
                </a:solidFill>
              </a:rPr>
              <a:t> Adscritas a ella la Dirección General de Presupuesto, la Dirección General de Tesorería, la División de Contabilidad y la  División de Ingresos y Resguardo. </a:t>
            </a:r>
            <a:r>
              <a:rPr lang="es-CO" sz="1550" b="1" dirty="0">
                <a:solidFill>
                  <a:schemeClr val="tx1"/>
                </a:solidFill>
              </a:rPr>
              <a:t>Secretaria de Servicios Administrativos</a:t>
            </a:r>
            <a:r>
              <a:rPr lang="es-CO" sz="1550" dirty="0">
                <a:solidFill>
                  <a:schemeClr val="tx1"/>
                </a:solidFill>
              </a:rPr>
              <a:t> adscritas en ella la Dirección de Recursos Humanos, la División de Recursos Físicos, la División Territorial de Pensiones y el Fondo Rotatorio de Recursos Físicos. </a:t>
            </a:r>
            <a:r>
              <a:rPr lang="es-CO" sz="1550" b="1" dirty="0">
                <a:solidFill>
                  <a:schemeClr val="tx1"/>
                </a:solidFill>
              </a:rPr>
              <a:t>Secretaria de Obras Públicas</a:t>
            </a:r>
            <a:r>
              <a:rPr lang="es-CO" sz="1550" dirty="0">
                <a:solidFill>
                  <a:schemeClr val="tx1"/>
                </a:solidFill>
              </a:rPr>
              <a:t> adscritas en ella la División Técnica, la División Operativa y la División de  Gestión y Control de proyectos. </a:t>
            </a:r>
            <a:r>
              <a:rPr lang="es-CO" sz="1550" b="1" dirty="0">
                <a:solidFill>
                  <a:schemeClr val="tx1"/>
                </a:solidFill>
              </a:rPr>
              <a:t>Secretaria de Educación y Cultura </a:t>
            </a:r>
            <a:r>
              <a:rPr lang="es-CO" sz="1550" dirty="0">
                <a:solidFill>
                  <a:schemeClr val="tx1"/>
                </a:solidFill>
              </a:rPr>
              <a:t>adscritas a ella la Oficina de Planeamiento del Servicio Educativo, la Oficina de Escalafón y Carrera Docente, la División Pedagógica de programación y Currículo, la División Financiera y Recursos Físicos y la División de cultura. </a:t>
            </a:r>
            <a:r>
              <a:rPr lang="es-CO" sz="1550" b="1" dirty="0">
                <a:solidFill>
                  <a:schemeClr val="tx1"/>
                </a:solidFill>
              </a:rPr>
              <a:t>Secretaria de Agricultura y Desarrollo Rural</a:t>
            </a:r>
            <a:r>
              <a:rPr lang="es-CO" sz="1550" dirty="0">
                <a:solidFill>
                  <a:schemeClr val="tx1"/>
                </a:solidFill>
              </a:rPr>
              <a:t> adscrita a ella la División del Sistema de Transferencia y Tecnología (SINTAP) y la División de Planificación Agropecuaria (URPA) y la </a:t>
            </a:r>
            <a:r>
              <a:rPr lang="es-CO" sz="1550" b="1" dirty="0">
                <a:solidFill>
                  <a:schemeClr val="tx1"/>
                </a:solidFill>
              </a:rPr>
              <a:t>Secretaria de Minas y Medio Ambiente</a:t>
            </a:r>
            <a:r>
              <a:rPr lang="es-CO" sz="1550" dirty="0">
                <a:solidFill>
                  <a:schemeClr val="tx1"/>
                </a:solidFill>
              </a:rPr>
              <a:t> adscrita a ella la Sección Jurídica, la Sección Minero Ambiental y la Sección de Promoción.</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061590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260648"/>
            <a:ext cx="8640960" cy="6264696"/>
          </a:xfrm>
        </p:spPr>
        <p:txBody>
          <a:bodyPr>
            <a:noAutofit/>
          </a:bodyPr>
          <a:lstStyle/>
          <a:p>
            <a:pPr algn="just"/>
            <a:r>
              <a:rPr lang="es-CO" sz="1450" dirty="0">
                <a:solidFill>
                  <a:schemeClr val="tx1"/>
                </a:solidFill>
              </a:rPr>
              <a:t>En este Periodo se encontró documentación en el </a:t>
            </a:r>
            <a:r>
              <a:rPr lang="es-CO" sz="1450" b="1" dirty="0">
                <a:solidFill>
                  <a:schemeClr val="tx1"/>
                </a:solidFill>
              </a:rPr>
              <a:t>Despacho del Gobernador</a:t>
            </a:r>
            <a:r>
              <a:rPr lang="es-CO" sz="1450" dirty="0">
                <a:solidFill>
                  <a:schemeClr val="tx1"/>
                </a:solidFill>
              </a:rPr>
              <a:t> referente a los asuntos </a:t>
            </a:r>
            <a:r>
              <a:rPr lang="es-CO" sz="1450" b="1" dirty="0">
                <a:solidFill>
                  <a:schemeClr val="tx1"/>
                </a:solidFill>
              </a:rPr>
              <a:t>Decretos</a:t>
            </a:r>
            <a:r>
              <a:rPr lang="es-CO" sz="1450" dirty="0">
                <a:solidFill>
                  <a:schemeClr val="tx1"/>
                </a:solidFill>
              </a:rPr>
              <a:t>, </a:t>
            </a:r>
            <a:r>
              <a:rPr lang="es-CO" sz="1450" b="1" dirty="0">
                <a:solidFill>
                  <a:schemeClr val="tx1"/>
                </a:solidFill>
              </a:rPr>
              <a:t>Resoluciones</a:t>
            </a:r>
            <a:r>
              <a:rPr lang="es-CO" sz="1450" dirty="0">
                <a:solidFill>
                  <a:schemeClr val="tx1"/>
                </a:solidFill>
              </a:rPr>
              <a:t> y </a:t>
            </a:r>
            <a:r>
              <a:rPr lang="es-CO" sz="1450" b="1" dirty="0">
                <a:solidFill>
                  <a:schemeClr val="tx1"/>
                </a:solidFill>
              </a:rPr>
              <a:t>Ordenanzas Departamentales, </a:t>
            </a:r>
            <a:r>
              <a:rPr lang="es-CO" sz="1450" dirty="0">
                <a:solidFill>
                  <a:schemeClr val="tx1"/>
                </a:solidFill>
              </a:rPr>
              <a:t>En el Departamento Jurídico - Despacho del director hay </a:t>
            </a:r>
            <a:r>
              <a:rPr lang="es-CO" sz="1450" b="1" dirty="0">
                <a:solidFill>
                  <a:schemeClr val="tx1"/>
                </a:solidFill>
              </a:rPr>
              <a:t>Resoluciones, Expedientes de personerías Jurídicas y Correspondencia</a:t>
            </a:r>
            <a:r>
              <a:rPr lang="es-CO" sz="1450" dirty="0">
                <a:solidFill>
                  <a:schemeClr val="tx1"/>
                </a:solidFill>
              </a:rPr>
              <a:t>, en la División de Contratos hay Contratos y en División de Asuntos legales hay Informes de procesos y Procesos Judiciales,  en la Unidad Administrativa de Agua Potable y Saneamiento</a:t>
            </a:r>
            <a:r>
              <a:rPr lang="es-CO" sz="1450" b="1" dirty="0">
                <a:solidFill>
                  <a:schemeClr val="tx1"/>
                </a:solidFill>
              </a:rPr>
              <a:t> </a:t>
            </a:r>
            <a:r>
              <a:rPr lang="es-CO" sz="1450" dirty="0">
                <a:solidFill>
                  <a:schemeClr val="tx1"/>
                </a:solidFill>
              </a:rPr>
              <a:t>Básico – División técnica hay </a:t>
            </a:r>
            <a:r>
              <a:rPr lang="es-CO" sz="1450" b="1" dirty="0">
                <a:solidFill>
                  <a:schemeClr val="tx1"/>
                </a:solidFill>
              </a:rPr>
              <a:t>Contratos,  Convenios e informes</a:t>
            </a:r>
            <a:r>
              <a:rPr lang="es-CO" sz="1450" dirty="0">
                <a:solidFill>
                  <a:schemeClr val="tx1"/>
                </a:solidFill>
              </a:rPr>
              <a:t>, en el </a:t>
            </a:r>
            <a:r>
              <a:rPr lang="es-CO" sz="1450" b="1" dirty="0">
                <a:solidFill>
                  <a:schemeClr val="tx1"/>
                </a:solidFill>
              </a:rPr>
              <a:t>Departamento Administrativo de Salud</a:t>
            </a:r>
            <a:r>
              <a:rPr lang="es-CO" sz="1450" dirty="0">
                <a:solidFill>
                  <a:schemeClr val="tx1"/>
                </a:solidFill>
              </a:rPr>
              <a:t> –Despacho del Director hay Resoluciones,  en el Departamento de Finanzas existen Comprobantes de Egresos, en el Departamento de Recursos Físicos y Servicios Generales hay Contratos, en el Departamento de Desarrollo de Servicios de la Salud hay Contratos, en el Departamento de Recursos humanos hay Historias Laborales y Nominas, En la </a:t>
            </a:r>
            <a:r>
              <a:rPr lang="es-CO" sz="1450" b="1" dirty="0">
                <a:solidFill>
                  <a:schemeClr val="tx1"/>
                </a:solidFill>
              </a:rPr>
              <a:t>Secretaria General – </a:t>
            </a:r>
            <a:r>
              <a:rPr lang="es-CO" sz="1450" dirty="0">
                <a:solidFill>
                  <a:schemeClr val="tx1"/>
                </a:solidFill>
              </a:rPr>
              <a:t>Oficina de Comunicaciones hay</a:t>
            </a:r>
            <a:r>
              <a:rPr lang="es-CO" sz="1450" b="1" dirty="0">
                <a:solidFill>
                  <a:schemeClr val="tx1"/>
                </a:solidFill>
              </a:rPr>
              <a:t> Gacetas Departamentales, </a:t>
            </a:r>
            <a:r>
              <a:rPr lang="es-CO" sz="1450" dirty="0">
                <a:solidFill>
                  <a:schemeClr val="tx1"/>
                </a:solidFill>
              </a:rPr>
              <a:t>en la</a:t>
            </a:r>
            <a:r>
              <a:rPr lang="es-CO" sz="1450" b="1" dirty="0">
                <a:solidFill>
                  <a:schemeClr val="tx1"/>
                </a:solidFill>
              </a:rPr>
              <a:t> Secretaria del Interior e Integración territorial </a:t>
            </a:r>
            <a:r>
              <a:rPr lang="es-CO" sz="1450" dirty="0">
                <a:solidFill>
                  <a:schemeClr val="tx1"/>
                </a:solidFill>
              </a:rPr>
              <a:t>hay</a:t>
            </a:r>
            <a:r>
              <a:rPr lang="es-CO" sz="1450" b="1" dirty="0">
                <a:solidFill>
                  <a:schemeClr val="tx1"/>
                </a:solidFill>
              </a:rPr>
              <a:t> Correspondencia, </a:t>
            </a:r>
            <a:r>
              <a:rPr lang="es-CO" sz="1450" dirty="0">
                <a:solidFill>
                  <a:schemeClr val="tx1"/>
                </a:solidFill>
              </a:rPr>
              <a:t>en la</a:t>
            </a:r>
            <a:r>
              <a:rPr lang="es-CO" sz="1450" b="1" dirty="0">
                <a:solidFill>
                  <a:schemeClr val="tx1"/>
                </a:solidFill>
              </a:rPr>
              <a:t>  Secretaria de Hacienda </a:t>
            </a:r>
            <a:r>
              <a:rPr lang="es-CO" sz="1450" dirty="0">
                <a:solidFill>
                  <a:schemeClr val="tx1"/>
                </a:solidFill>
              </a:rPr>
              <a:t>- Despacho del Secretario</a:t>
            </a:r>
            <a:r>
              <a:rPr lang="es-CO" sz="1450" b="1" dirty="0">
                <a:solidFill>
                  <a:schemeClr val="tx1"/>
                </a:solidFill>
              </a:rPr>
              <a:t> Convenios de Cofinanciación</a:t>
            </a:r>
            <a:r>
              <a:rPr lang="es-CO" sz="1450" dirty="0">
                <a:solidFill>
                  <a:schemeClr val="tx1"/>
                </a:solidFill>
              </a:rPr>
              <a:t>, en la Sección de Pagaduría existen </a:t>
            </a:r>
            <a:r>
              <a:rPr lang="es-CO" sz="1450" b="1" dirty="0">
                <a:solidFill>
                  <a:schemeClr val="tx1"/>
                </a:solidFill>
              </a:rPr>
              <a:t>Comprobantes de Egresos, Embargos, Nominas Administración y Traslados de Bancos, </a:t>
            </a:r>
            <a:r>
              <a:rPr lang="es-CO" sz="1450" dirty="0">
                <a:solidFill>
                  <a:schemeClr val="tx1"/>
                </a:solidFill>
              </a:rPr>
              <a:t>en la Sección de Recaudos hay</a:t>
            </a:r>
            <a:r>
              <a:rPr lang="es-CO" sz="1450" b="1" dirty="0">
                <a:solidFill>
                  <a:schemeClr val="tx1"/>
                </a:solidFill>
              </a:rPr>
              <a:t> Comprobantes de Ingresos e Impuestos</a:t>
            </a:r>
            <a:r>
              <a:rPr lang="es-CO" sz="1450" dirty="0">
                <a:solidFill>
                  <a:schemeClr val="tx1"/>
                </a:solidFill>
              </a:rPr>
              <a:t>, en la División de Contabilidad hay </a:t>
            </a:r>
            <a:r>
              <a:rPr lang="es-CO" sz="1450" b="1" dirty="0">
                <a:solidFill>
                  <a:schemeClr val="tx1"/>
                </a:solidFill>
              </a:rPr>
              <a:t>Conciliaciones,</a:t>
            </a:r>
            <a:r>
              <a:rPr lang="es-CO" sz="1450" dirty="0">
                <a:solidFill>
                  <a:schemeClr val="tx1"/>
                </a:solidFill>
              </a:rPr>
              <a:t> </a:t>
            </a:r>
            <a:r>
              <a:rPr lang="es-CO" sz="1450" b="1" dirty="0">
                <a:solidFill>
                  <a:schemeClr val="tx1"/>
                </a:solidFill>
              </a:rPr>
              <a:t>Declaraciones de Retención en la Fuente, Informes y Libros de Contabilidad, </a:t>
            </a:r>
            <a:r>
              <a:rPr lang="es-CO" sz="1450" dirty="0">
                <a:solidFill>
                  <a:schemeClr val="tx1"/>
                </a:solidFill>
              </a:rPr>
              <a:t>en la División de Ingreso y Resguardo</a:t>
            </a:r>
            <a:r>
              <a:rPr lang="es-CO" sz="1450" b="1" dirty="0">
                <a:solidFill>
                  <a:schemeClr val="tx1"/>
                </a:solidFill>
              </a:rPr>
              <a:t> hay Contribuyentes de Licores, Tabaco y Cerveza </a:t>
            </a:r>
            <a:r>
              <a:rPr lang="es-CO" sz="1450" dirty="0">
                <a:solidFill>
                  <a:schemeClr val="tx1"/>
                </a:solidFill>
              </a:rPr>
              <a:t>y en la Dirección General de Presupuesto hay</a:t>
            </a:r>
            <a:r>
              <a:rPr lang="es-CO" sz="1450" b="1" dirty="0">
                <a:solidFill>
                  <a:schemeClr val="tx1"/>
                </a:solidFill>
              </a:rPr>
              <a:t> Informes de Ejecución Presupuestal, </a:t>
            </a:r>
            <a:r>
              <a:rPr lang="es-CO" sz="1450" dirty="0">
                <a:solidFill>
                  <a:schemeClr val="tx1"/>
                </a:solidFill>
              </a:rPr>
              <a:t>en la </a:t>
            </a:r>
            <a:r>
              <a:rPr lang="es-CO" sz="1450" b="1" dirty="0">
                <a:solidFill>
                  <a:schemeClr val="tx1"/>
                </a:solidFill>
              </a:rPr>
              <a:t>Secretaria de Servicios Administrativos</a:t>
            </a:r>
            <a:r>
              <a:rPr lang="es-CO" sz="1450" dirty="0">
                <a:solidFill>
                  <a:schemeClr val="tx1"/>
                </a:solidFill>
              </a:rPr>
              <a:t> –Despacho del Secretario hay </a:t>
            </a:r>
            <a:r>
              <a:rPr lang="es-CO" sz="1450" b="1" dirty="0">
                <a:solidFill>
                  <a:schemeClr val="tx1"/>
                </a:solidFill>
              </a:rPr>
              <a:t>Resoluciones y Expedientes de Pago de Cesantías</a:t>
            </a:r>
            <a:r>
              <a:rPr lang="es-CO" sz="1450" dirty="0">
                <a:solidFill>
                  <a:schemeClr val="tx1"/>
                </a:solidFill>
              </a:rPr>
              <a:t>, en la Dirección de Recursos Humanos hay </a:t>
            </a:r>
            <a:r>
              <a:rPr lang="es-CO" sz="1450" b="1" dirty="0">
                <a:solidFill>
                  <a:schemeClr val="tx1"/>
                </a:solidFill>
              </a:rPr>
              <a:t>Actas de Posesión, Aportes Parafiscales e Historias Laborales, </a:t>
            </a:r>
            <a:r>
              <a:rPr lang="es-CO" sz="1450" dirty="0">
                <a:solidFill>
                  <a:schemeClr val="tx1"/>
                </a:solidFill>
              </a:rPr>
              <a:t>en la Sección de Compras</a:t>
            </a:r>
            <a:r>
              <a:rPr lang="es-CO" sz="1450" b="1" dirty="0">
                <a:solidFill>
                  <a:schemeClr val="tx1"/>
                </a:solidFill>
              </a:rPr>
              <a:t> </a:t>
            </a:r>
            <a:r>
              <a:rPr lang="es-CO" sz="1450" dirty="0">
                <a:solidFill>
                  <a:schemeClr val="tx1"/>
                </a:solidFill>
              </a:rPr>
              <a:t>hay</a:t>
            </a:r>
            <a:r>
              <a:rPr lang="es-CO" sz="1450" b="1" dirty="0">
                <a:solidFill>
                  <a:schemeClr val="tx1"/>
                </a:solidFill>
              </a:rPr>
              <a:t> Contratos de Prestación de Servicios, Compras y Suministros </a:t>
            </a:r>
            <a:r>
              <a:rPr lang="es-CO" sz="1450" dirty="0">
                <a:solidFill>
                  <a:schemeClr val="tx1"/>
                </a:solidFill>
              </a:rPr>
              <a:t>y en la División Fondo Territorial de Pensiones hay</a:t>
            </a:r>
            <a:r>
              <a:rPr lang="es-CO" sz="1450" b="1" dirty="0">
                <a:solidFill>
                  <a:schemeClr val="tx1"/>
                </a:solidFill>
              </a:rPr>
              <a:t> Novedades de Nomina</a:t>
            </a:r>
            <a:r>
              <a:rPr lang="es-CO" sz="1450" dirty="0">
                <a:solidFill>
                  <a:schemeClr val="tx1"/>
                </a:solidFill>
              </a:rPr>
              <a:t>, en la </a:t>
            </a:r>
            <a:r>
              <a:rPr lang="es-CO" sz="1450" b="1" dirty="0">
                <a:solidFill>
                  <a:schemeClr val="tx1"/>
                </a:solidFill>
              </a:rPr>
              <a:t>Secretaria de Obras Publicas</a:t>
            </a:r>
            <a:r>
              <a:rPr lang="es-CO" sz="1450" dirty="0">
                <a:solidFill>
                  <a:schemeClr val="tx1"/>
                </a:solidFill>
              </a:rPr>
              <a:t> – Sección de Licitaciones y Contratos hay </a:t>
            </a:r>
            <a:r>
              <a:rPr lang="es-CO" sz="1450" b="1" dirty="0">
                <a:solidFill>
                  <a:schemeClr val="tx1"/>
                </a:solidFill>
              </a:rPr>
              <a:t>Contratos de Obras Públicas, Convenios e Informes de Ejecución de Proyectos de Infraestructura</a:t>
            </a:r>
            <a:r>
              <a:rPr lang="es-CO" sz="1450" dirty="0">
                <a:solidFill>
                  <a:schemeClr val="tx1"/>
                </a:solidFill>
              </a:rPr>
              <a:t>,  en la </a:t>
            </a:r>
            <a:r>
              <a:rPr lang="es-CO" sz="1450" b="1" dirty="0">
                <a:solidFill>
                  <a:schemeClr val="tx1"/>
                </a:solidFill>
              </a:rPr>
              <a:t>Secretaria de Educación y Cultura</a:t>
            </a:r>
            <a:r>
              <a:rPr lang="es-CO" sz="1450" dirty="0">
                <a:solidFill>
                  <a:schemeClr val="tx1"/>
                </a:solidFill>
              </a:rPr>
              <a:t> - Despacho del Secretario hay </a:t>
            </a:r>
            <a:r>
              <a:rPr lang="es-CO" sz="1450" b="1" dirty="0">
                <a:solidFill>
                  <a:schemeClr val="tx1"/>
                </a:solidFill>
              </a:rPr>
              <a:t>Resoluciones e Informes</a:t>
            </a:r>
            <a:r>
              <a:rPr lang="es-CO" sz="1450" dirty="0">
                <a:solidFill>
                  <a:schemeClr val="tx1"/>
                </a:solidFill>
              </a:rPr>
              <a:t>, en el Grupo de Nómina y Novedades del Personal hay </a:t>
            </a:r>
            <a:r>
              <a:rPr lang="es-CO" sz="1450" b="1" dirty="0">
                <a:solidFill>
                  <a:schemeClr val="tx1"/>
                </a:solidFill>
              </a:rPr>
              <a:t>aportes Parafiscales, Historias Laborales, </a:t>
            </a:r>
            <a:r>
              <a:rPr lang="es-CO" sz="1450" b="1" dirty="0" err="1">
                <a:solidFill>
                  <a:schemeClr val="tx1"/>
                </a:solidFill>
              </a:rPr>
              <a:t>Kardex</a:t>
            </a:r>
            <a:r>
              <a:rPr lang="es-CO" sz="1450" b="1" dirty="0">
                <a:solidFill>
                  <a:schemeClr val="tx1"/>
                </a:solidFill>
              </a:rPr>
              <a:t> de Personal, Nominas y Novedades de Nomina</a:t>
            </a:r>
            <a:r>
              <a:rPr lang="es-CO" sz="1450" dirty="0">
                <a:solidFill>
                  <a:schemeClr val="tx1"/>
                </a:solidFill>
              </a:rPr>
              <a:t>,  En el Grupo Financiero hay </a:t>
            </a:r>
            <a:r>
              <a:rPr lang="es-CO" sz="1450" b="1" dirty="0">
                <a:solidFill>
                  <a:schemeClr val="tx1"/>
                </a:solidFill>
              </a:rPr>
              <a:t>Comprobantes de Egreso,</a:t>
            </a:r>
            <a:r>
              <a:rPr lang="es-CO" sz="1450" dirty="0">
                <a:solidFill>
                  <a:schemeClr val="tx1"/>
                </a:solidFill>
              </a:rPr>
              <a:t> en el Grupo de Recursos Físicos hay </a:t>
            </a:r>
            <a:r>
              <a:rPr lang="es-CO" sz="1450" b="1" dirty="0">
                <a:solidFill>
                  <a:schemeClr val="tx1"/>
                </a:solidFill>
              </a:rPr>
              <a:t>Contratos de Prestación de Servicios, Compras y Suministros y Ordenes de Prestación de Servicios</a:t>
            </a:r>
            <a:r>
              <a:rPr lang="es-CO" sz="1450" dirty="0">
                <a:solidFill>
                  <a:schemeClr val="tx1"/>
                </a:solidFill>
              </a:rPr>
              <a:t>,  en la Oficina de Escalafón y Carrera Docente existen </a:t>
            </a:r>
            <a:r>
              <a:rPr lang="es-CO" sz="1450" b="1" dirty="0">
                <a:solidFill>
                  <a:schemeClr val="tx1"/>
                </a:solidFill>
              </a:rPr>
              <a:t>Expedientes de Escalafón Docente</a:t>
            </a:r>
            <a:r>
              <a:rPr lang="es-CO" sz="1450" dirty="0">
                <a:solidFill>
                  <a:schemeClr val="tx1"/>
                </a:solidFill>
              </a:rPr>
              <a:t> y en la Secretaria de Agricultura y Desarrollo Rural – Despacho del Secretario hay </a:t>
            </a:r>
            <a:r>
              <a:rPr lang="es-CO" sz="1450" b="1" dirty="0">
                <a:solidFill>
                  <a:schemeClr val="tx1"/>
                </a:solidFill>
              </a:rPr>
              <a:t>Resoluciones</a:t>
            </a:r>
            <a:r>
              <a:rPr lang="es-CO" sz="1450" dirty="0">
                <a:solidFill>
                  <a:schemeClr val="tx1"/>
                </a:solidFill>
              </a:rPr>
              <a:t>.</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34998544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dirty="0">
                <a:solidFill>
                  <a:schemeClr val="tx1"/>
                </a:solidFill>
              </a:rPr>
              <a:t>Por lo anterior únicamente se elaboran </a:t>
            </a:r>
            <a:r>
              <a:rPr lang="es-CO" b="1" dirty="0">
                <a:solidFill>
                  <a:schemeClr val="tx1"/>
                </a:solidFill>
              </a:rPr>
              <a:t>Tablas de Valoración Documental</a:t>
            </a:r>
            <a:r>
              <a:rPr lang="es-CO" dirty="0">
                <a:solidFill>
                  <a:schemeClr val="tx1"/>
                </a:solidFill>
              </a:rPr>
              <a:t> para el </a:t>
            </a:r>
            <a:r>
              <a:rPr lang="es-CO" b="1" dirty="0">
                <a:solidFill>
                  <a:schemeClr val="tx1"/>
                </a:solidFill>
              </a:rPr>
              <a:t>Despacho del Gobernador</a:t>
            </a:r>
            <a:r>
              <a:rPr lang="es-CO" dirty="0">
                <a:solidFill>
                  <a:schemeClr val="tx1"/>
                </a:solidFill>
              </a:rPr>
              <a:t>, para el Departamento Jurídico – Despacho, División de Contratos y la División de asuntos Legales, para la Unidad Administrativa de Agua Potable y Saneamiento Básico, para el </a:t>
            </a:r>
            <a:r>
              <a:rPr lang="es-CO" b="1" dirty="0">
                <a:solidFill>
                  <a:schemeClr val="tx1"/>
                </a:solidFill>
              </a:rPr>
              <a:t>Departamento Administrativo de Salud</a:t>
            </a:r>
            <a:r>
              <a:rPr lang="es-CO" dirty="0">
                <a:solidFill>
                  <a:schemeClr val="tx1"/>
                </a:solidFill>
              </a:rPr>
              <a:t> – Despacho del Director, el Departamento de Finanzas el Departamento de Recursos Físicos y Servicios Generales, para el Departamento de Desarrollo de Servicios de la Salud y para el Departamento de Recursos Humanos, para la </a:t>
            </a:r>
            <a:r>
              <a:rPr lang="es-CO" b="1" dirty="0">
                <a:solidFill>
                  <a:schemeClr val="tx1"/>
                </a:solidFill>
              </a:rPr>
              <a:t>Secretaria General</a:t>
            </a:r>
            <a:r>
              <a:rPr lang="es-CO" dirty="0">
                <a:solidFill>
                  <a:schemeClr val="tx1"/>
                </a:solidFill>
              </a:rPr>
              <a:t> – Oficina de Comunicaciones, para la </a:t>
            </a:r>
            <a:r>
              <a:rPr lang="es-CO" b="1" dirty="0">
                <a:solidFill>
                  <a:schemeClr val="tx1"/>
                </a:solidFill>
              </a:rPr>
              <a:t>Secretaria del Interior e Integración Territorial </a:t>
            </a:r>
            <a:r>
              <a:rPr lang="es-CO" dirty="0">
                <a:solidFill>
                  <a:schemeClr val="tx1"/>
                </a:solidFill>
              </a:rPr>
              <a:t>- Despacho del secretario, para la </a:t>
            </a:r>
            <a:r>
              <a:rPr lang="es-CO" b="1" dirty="0">
                <a:solidFill>
                  <a:schemeClr val="tx1"/>
                </a:solidFill>
              </a:rPr>
              <a:t>Secretaria de Hacienda</a:t>
            </a:r>
            <a:r>
              <a:rPr lang="es-CO" dirty="0">
                <a:solidFill>
                  <a:schemeClr val="tx1"/>
                </a:solidFill>
              </a:rPr>
              <a:t> – Despacho del Secretario, para Sección de Pagaduría, para la Sección de Recaudos, para la División de Contabilidad, para la División de Ingreso y Resguardo y para la Dirección General de Presupuesto, para la </a:t>
            </a:r>
            <a:r>
              <a:rPr lang="es-CO" b="1" dirty="0">
                <a:solidFill>
                  <a:schemeClr val="tx1"/>
                </a:solidFill>
              </a:rPr>
              <a:t>Secretaria de Servicios Administrativos</a:t>
            </a:r>
            <a:r>
              <a:rPr lang="es-CO" dirty="0">
                <a:solidFill>
                  <a:schemeClr val="tx1"/>
                </a:solidFill>
              </a:rPr>
              <a:t> – para el Despacho del Secretario, para la Dirección de Recursos Humanos, para la Sección y la División Fondo Territorial de Pensiones, para la </a:t>
            </a:r>
            <a:r>
              <a:rPr lang="es-CO" b="1" dirty="0">
                <a:solidFill>
                  <a:schemeClr val="tx1"/>
                </a:solidFill>
              </a:rPr>
              <a:t>Secretaria de Obras Públicas </a:t>
            </a:r>
            <a:r>
              <a:rPr lang="es-CO" dirty="0">
                <a:solidFill>
                  <a:schemeClr val="tx1"/>
                </a:solidFill>
              </a:rPr>
              <a:t>– Sección de Licitaciones y Contratos,  para la </a:t>
            </a:r>
            <a:r>
              <a:rPr lang="es-CO" b="1" dirty="0">
                <a:solidFill>
                  <a:schemeClr val="tx1"/>
                </a:solidFill>
              </a:rPr>
              <a:t>Secretaria de Educación y Cultura</a:t>
            </a:r>
            <a:r>
              <a:rPr lang="es-CO" dirty="0">
                <a:solidFill>
                  <a:schemeClr val="tx1"/>
                </a:solidFill>
              </a:rPr>
              <a:t>  – Despacho del Secretario, para  el Grupo de Nóminas, y Novedades del Personal, para el Grupo Financiero, para el grupo de Recursos Físicos y para la Oficina de Escalafón y Carrera Docente y para la Secretaria de Agricultura y Desarrollo Rural – Despacho del Secretario.</a:t>
            </a:r>
          </a:p>
          <a:p>
            <a:pPr algn="just"/>
            <a:endParaRPr lang="es-CO"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4117529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864096"/>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16</a:t>
            </a:r>
            <a:r>
              <a:rPr lang="es-CO" sz="3100" dirty="0">
                <a:solidFill>
                  <a:schemeClr val="tx1"/>
                </a:solidFill>
              </a:rPr>
              <a:t/>
            </a:r>
            <a:br>
              <a:rPr lang="es-CO" sz="3100" dirty="0">
                <a:solidFill>
                  <a:schemeClr val="tx1"/>
                </a:solidFill>
              </a:rPr>
            </a:br>
            <a:r>
              <a:rPr lang="es-CO" sz="3100" u="sng" dirty="0">
                <a:solidFill>
                  <a:schemeClr val="tx1"/>
                </a:solidFill>
              </a:rPr>
              <a:t>07 DE SEPTIEMBRE DE 1998 – 30 DE JULIO DE 2001</a:t>
            </a: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500" dirty="0">
                <a:solidFill>
                  <a:schemeClr val="tx1"/>
                </a:solidFill>
              </a:rPr>
              <a:t>Este Decimosexto periodo está determinado en concordancia a la Estructura Orgánica establecida en el Decreto 922 de 1998, por el cual se definen las dependencias que conforman la Organización central del Departamento. Se caracteriza por ser una estructura General, no hay Decretos independientes que especifiquen la conformación Interna del Despacho, la Gerencia, las Oficinas, el Departamento y las Secretarias a excepción de la Secretaria Seccional de Salud a la que si se le Definen las Dependencias que la conforman en el decreto 923 de 1998, lo anterior en cumplimiento de los objetivos, las funciones y misión que le corresponde a cada organismo que integran la Gobernación de Bolívar  para el presente periodo.</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6899249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sz="2600" dirty="0">
                <a:solidFill>
                  <a:schemeClr val="tx1"/>
                </a:solidFill>
              </a:rPr>
              <a:t>Este periodo se compone por el </a:t>
            </a:r>
            <a:r>
              <a:rPr lang="es-CO" sz="2600" b="1" dirty="0">
                <a:solidFill>
                  <a:schemeClr val="tx1"/>
                </a:solidFill>
              </a:rPr>
              <a:t>Despacho del Gobernador,</a:t>
            </a:r>
            <a:r>
              <a:rPr lang="es-CO" sz="2600" dirty="0">
                <a:solidFill>
                  <a:schemeClr val="tx1"/>
                </a:solidFill>
              </a:rPr>
              <a:t> la</a:t>
            </a:r>
            <a:r>
              <a:rPr lang="es-CO" sz="2600" b="1" dirty="0">
                <a:solidFill>
                  <a:schemeClr val="tx1"/>
                </a:solidFill>
              </a:rPr>
              <a:t> Gerencia Regional para el Sur de Bolívar, </a:t>
            </a:r>
            <a:r>
              <a:rPr lang="es-CO" sz="2600" dirty="0">
                <a:solidFill>
                  <a:schemeClr val="tx1"/>
                </a:solidFill>
              </a:rPr>
              <a:t>la</a:t>
            </a:r>
            <a:r>
              <a:rPr lang="es-CO" sz="2600" b="1" dirty="0">
                <a:solidFill>
                  <a:schemeClr val="tx1"/>
                </a:solidFill>
              </a:rPr>
              <a:t> Oficina Asesora de Jurídica, </a:t>
            </a:r>
            <a:r>
              <a:rPr lang="es-CO" sz="2600" dirty="0">
                <a:solidFill>
                  <a:schemeClr val="tx1"/>
                </a:solidFill>
              </a:rPr>
              <a:t>la</a:t>
            </a:r>
            <a:r>
              <a:rPr lang="es-CO" sz="2600" b="1" dirty="0">
                <a:solidFill>
                  <a:schemeClr val="tx1"/>
                </a:solidFill>
              </a:rPr>
              <a:t> Oficina Asesora de Control Interno, </a:t>
            </a:r>
            <a:r>
              <a:rPr lang="es-CO" sz="2600" dirty="0">
                <a:solidFill>
                  <a:schemeClr val="tx1"/>
                </a:solidFill>
              </a:rPr>
              <a:t>el</a:t>
            </a:r>
            <a:r>
              <a:rPr lang="es-CO" sz="2600" b="1" dirty="0">
                <a:solidFill>
                  <a:schemeClr val="tx1"/>
                </a:solidFill>
              </a:rPr>
              <a:t> Departamento Administrativo de Planeación, </a:t>
            </a:r>
            <a:r>
              <a:rPr lang="es-CO" sz="2600" dirty="0">
                <a:solidFill>
                  <a:schemeClr val="tx1"/>
                </a:solidFill>
              </a:rPr>
              <a:t>la </a:t>
            </a:r>
            <a:r>
              <a:rPr lang="es-CO" sz="2600" b="1" dirty="0">
                <a:solidFill>
                  <a:schemeClr val="tx1"/>
                </a:solidFill>
              </a:rPr>
              <a:t>Secretaria del Interior</a:t>
            </a:r>
            <a:r>
              <a:rPr lang="es-CO" sz="2600" dirty="0">
                <a:solidFill>
                  <a:schemeClr val="tx1"/>
                </a:solidFill>
              </a:rPr>
              <a:t>, la</a:t>
            </a:r>
            <a:r>
              <a:rPr lang="es-CO" sz="2600" b="1" dirty="0">
                <a:solidFill>
                  <a:schemeClr val="tx1"/>
                </a:solidFill>
              </a:rPr>
              <a:t> Secretaria Seccional de Salud</a:t>
            </a:r>
            <a:r>
              <a:rPr lang="es-CO" sz="2600" dirty="0">
                <a:solidFill>
                  <a:schemeClr val="tx1"/>
                </a:solidFill>
              </a:rPr>
              <a:t> adscrita en está el Área de Talento Humano, el Área Financiera y Contabilidad, el Área de Recursos Físicos, la División Aseguramiento y Servicios de Salud, la División de Promoción y prevención, la División de Planeamiento y Control y la División de Vigilancia y Control, la </a:t>
            </a:r>
            <a:r>
              <a:rPr lang="es-CO" sz="2600" b="1" dirty="0">
                <a:solidFill>
                  <a:schemeClr val="tx1"/>
                </a:solidFill>
              </a:rPr>
              <a:t>Secretaria de Hacienda</a:t>
            </a:r>
            <a:r>
              <a:rPr lang="es-CO" sz="2600" dirty="0">
                <a:solidFill>
                  <a:schemeClr val="tx1"/>
                </a:solidFill>
              </a:rPr>
              <a:t>, la </a:t>
            </a:r>
            <a:r>
              <a:rPr lang="es-CO" sz="2600" b="1" dirty="0">
                <a:solidFill>
                  <a:schemeClr val="tx1"/>
                </a:solidFill>
              </a:rPr>
              <a:t>Secretaria de Apoyo Logístico</a:t>
            </a:r>
            <a:r>
              <a:rPr lang="es-CO" sz="2600" dirty="0">
                <a:solidFill>
                  <a:schemeClr val="tx1"/>
                </a:solidFill>
              </a:rPr>
              <a:t>, la </a:t>
            </a:r>
            <a:r>
              <a:rPr lang="es-CO" sz="2600" b="1" dirty="0">
                <a:solidFill>
                  <a:schemeClr val="tx1"/>
                </a:solidFill>
              </a:rPr>
              <a:t>Secretaria del Talento Humano</a:t>
            </a:r>
            <a:r>
              <a:rPr lang="es-CO" sz="2600" dirty="0">
                <a:solidFill>
                  <a:schemeClr val="tx1"/>
                </a:solidFill>
              </a:rPr>
              <a:t>, la </a:t>
            </a:r>
            <a:r>
              <a:rPr lang="es-CO" sz="2600" b="1" dirty="0">
                <a:solidFill>
                  <a:schemeClr val="tx1"/>
                </a:solidFill>
              </a:rPr>
              <a:t>Secretaria de Infraestructura</a:t>
            </a:r>
            <a:r>
              <a:rPr lang="es-CO" sz="2600" dirty="0">
                <a:solidFill>
                  <a:schemeClr val="tx1"/>
                </a:solidFill>
              </a:rPr>
              <a:t>, la </a:t>
            </a:r>
            <a:r>
              <a:rPr lang="es-CO" sz="2600" b="1" dirty="0">
                <a:solidFill>
                  <a:schemeClr val="tx1"/>
                </a:solidFill>
              </a:rPr>
              <a:t>Secretaria de educación y Cultura</a:t>
            </a:r>
            <a:r>
              <a:rPr lang="es-CO" sz="2600" dirty="0">
                <a:solidFill>
                  <a:schemeClr val="tx1"/>
                </a:solidFill>
              </a:rPr>
              <a:t>, la </a:t>
            </a:r>
            <a:r>
              <a:rPr lang="es-CO" sz="2600" b="1" dirty="0">
                <a:solidFill>
                  <a:schemeClr val="tx1"/>
                </a:solidFill>
              </a:rPr>
              <a:t>Secretaria de Agricultura y Desarrollo Rural</a:t>
            </a:r>
            <a:r>
              <a:rPr lang="es-CO" sz="2600" dirty="0">
                <a:solidFill>
                  <a:schemeClr val="tx1"/>
                </a:solidFill>
              </a:rPr>
              <a:t>, la </a:t>
            </a:r>
            <a:r>
              <a:rPr lang="es-CO" sz="2600" b="1" dirty="0">
                <a:solidFill>
                  <a:schemeClr val="tx1"/>
                </a:solidFill>
              </a:rPr>
              <a:t>Secretaria de Minas y</a:t>
            </a:r>
            <a:r>
              <a:rPr lang="es-CO" sz="2600" dirty="0">
                <a:solidFill>
                  <a:schemeClr val="tx1"/>
                </a:solidFill>
              </a:rPr>
              <a:t> la </a:t>
            </a:r>
            <a:r>
              <a:rPr lang="es-CO" sz="2600" b="1" dirty="0">
                <a:solidFill>
                  <a:schemeClr val="tx1"/>
                </a:solidFill>
              </a:rPr>
              <a:t>Secretaria de Agua Potable y Saneamiento Básico</a:t>
            </a:r>
            <a:r>
              <a:rPr lang="es-CO" sz="2600" dirty="0">
                <a:solidFill>
                  <a:schemeClr val="tx1"/>
                </a:solidFill>
              </a:rPr>
              <a:t>.</a:t>
            </a:r>
          </a:p>
          <a:p>
            <a:pPr algn="just"/>
            <a:r>
              <a:rPr lang="es-CO" sz="2600" dirty="0">
                <a:solidFill>
                  <a:schemeClr val="tx1"/>
                </a:solidFill>
              </a:rPr>
              <a:t> </a:t>
            </a:r>
          </a:p>
          <a:p>
            <a:pPr algn="just"/>
            <a:endParaRPr lang="es-CO" sz="2400" b="1" dirty="0" smtClean="0">
              <a:solidFill>
                <a:schemeClr val="tx1"/>
              </a:solidFill>
            </a:endParaRPr>
          </a:p>
        </p:txBody>
      </p:sp>
    </p:spTree>
    <p:extLst>
      <p:ext uri="{BB962C8B-B14F-4D97-AF65-F5344CB8AC3E}">
        <p14:creationId xmlns:p14="http://schemas.microsoft.com/office/powerpoint/2010/main" val="30218328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296144"/>
          </a:xfrm>
        </p:spPr>
        <p:txBody>
          <a:bodyPr>
            <a:normAutofit fontScale="90000"/>
          </a:bodyPr>
          <a:lstStyle/>
          <a:p>
            <a:r>
              <a:rPr lang="es-CO" sz="2800" b="1" dirty="0" smtClean="0"/>
              <a:t/>
            </a:r>
            <a:br>
              <a:rPr lang="es-CO" sz="2800" b="1" dirty="0" smtClean="0"/>
            </a:br>
            <a:r>
              <a:rPr lang="es-CO" sz="3100" b="1" u="sng" dirty="0">
                <a:solidFill>
                  <a:schemeClr val="tx1"/>
                </a:solidFill>
              </a:rPr>
              <a:t>TABLAS DE VALORACION DOCUMENTAL PERIODO 10</a:t>
            </a:r>
            <a:r>
              <a:rPr lang="es-CO" sz="3100" dirty="0">
                <a:solidFill>
                  <a:schemeClr val="tx1"/>
                </a:solidFill>
              </a:rPr>
              <a:t/>
            </a:r>
            <a:br>
              <a:rPr lang="es-CO" sz="3100" dirty="0">
                <a:solidFill>
                  <a:schemeClr val="tx1"/>
                </a:solidFill>
              </a:rPr>
            </a:br>
            <a:r>
              <a:rPr lang="es-CO" sz="3100" u="sng" dirty="0">
                <a:solidFill>
                  <a:schemeClr val="tx1"/>
                </a:solidFill>
              </a:rPr>
              <a:t>01 DE ENERO DE 1976 – 27  DE ABRIL DE 1981</a:t>
            </a:r>
            <a:r>
              <a:rPr lang="es-CO" sz="3100" dirty="0">
                <a:solidFill>
                  <a:schemeClr val="tx1"/>
                </a:solidFill>
              </a:rPr>
              <a:t/>
            </a:r>
            <a:br>
              <a:rPr lang="es-CO" sz="3100" dirty="0">
                <a:solidFill>
                  <a:schemeClr val="tx1"/>
                </a:solidFill>
              </a:rPr>
            </a:br>
            <a:endParaRPr lang="es-CO" sz="3100" dirty="0">
              <a:solidFill>
                <a:schemeClr val="tx1"/>
              </a:solidFill>
            </a:endParaRPr>
          </a:p>
        </p:txBody>
      </p:sp>
      <p:sp>
        <p:nvSpPr>
          <p:cNvPr id="3" name="2 Subtítulo"/>
          <p:cNvSpPr>
            <a:spLocks noGrp="1"/>
          </p:cNvSpPr>
          <p:nvPr>
            <p:ph type="subTitle" idx="1"/>
          </p:nvPr>
        </p:nvSpPr>
        <p:spPr>
          <a:xfrm>
            <a:off x="323528" y="1340768"/>
            <a:ext cx="8568952" cy="5184576"/>
          </a:xfrm>
        </p:spPr>
        <p:txBody>
          <a:bodyPr>
            <a:noAutofit/>
          </a:bodyPr>
          <a:lstStyle/>
          <a:p>
            <a:pPr algn="just"/>
            <a:endParaRPr lang="es-CO" sz="1200" dirty="0">
              <a:solidFill>
                <a:schemeClr val="tx1"/>
              </a:solidFill>
            </a:endParaRPr>
          </a:p>
          <a:p>
            <a:pPr algn="just"/>
            <a:r>
              <a:rPr lang="es-CO" sz="2800" dirty="0">
                <a:solidFill>
                  <a:schemeClr val="tx1"/>
                </a:solidFill>
              </a:rPr>
              <a:t>Este Decimo periodo se caracteriza porque se evidencian cambios estructurales en concordancia con lo establecido en la ordenanza 08 de 1975 que determina los cargos y asignaciones para la vigencia de 1976 a partir del 1º de enero y a la ordenanza 52 de 1980 que determina los cargos y asignaciones para la vigencia de 1981 a partir del 1º de enero</a:t>
            </a:r>
          </a:p>
          <a:p>
            <a:pPr algn="just"/>
            <a:r>
              <a:rPr lang="es-CO" sz="28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673595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sz="1650" dirty="0">
                <a:solidFill>
                  <a:schemeClr val="tx1"/>
                </a:solidFill>
              </a:rPr>
              <a:t>En este Periodo se encontró documentación en el Despacho del Gobernador referente a los asuntos </a:t>
            </a:r>
            <a:r>
              <a:rPr lang="es-CO" sz="1650" b="1" dirty="0">
                <a:solidFill>
                  <a:schemeClr val="tx1"/>
                </a:solidFill>
              </a:rPr>
              <a:t>Decretos</a:t>
            </a:r>
            <a:r>
              <a:rPr lang="es-CO" sz="1650" dirty="0">
                <a:solidFill>
                  <a:schemeClr val="tx1"/>
                </a:solidFill>
              </a:rPr>
              <a:t>, </a:t>
            </a:r>
            <a:r>
              <a:rPr lang="es-CO" sz="1650" b="1" dirty="0">
                <a:solidFill>
                  <a:schemeClr val="tx1"/>
                </a:solidFill>
              </a:rPr>
              <a:t>Resoluciones</a:t>
            </a:r>
            <a:r>
              <a:rPr lang="es-CO" sz="1650" dirty="0">
                <a:solidFill>
                  <a:schemeClr val="tx1"/>
                </a:solidFill>
              </a:rPr>
              <a:t> y </a:t>
            </a:r>
            <a:r>
              <a:rPr lang="es-CO" sz="1650" b="1" dirty="0">
                <a:solidFill>
                  <a:schemeClr val="tx1"/>
                </a:solidFill>
              </a:rPr>
              <a:t>Ordenanzas Departamentales, </a:t>
            </a:r>
            <a:r>
              <a:rPr lang="es-CO" sz="1650" dirty="0">
                <a:solidFill>
                  <a:schemeClr val="tx1"/>
                </a:solidFill>
              </a:rPr>
              <a:t>En la Oficina Asesora de Jurídica hay </a:t>
            </a:r>
            <a:r>
              <a:rPr lang="es-CO" sz="1650" b="1" dirty="0">
                <a:solidFill>
                  <a:schemeClr val="tx1"/>
                </a:solidFill>
              </a:rPr>
              <a:t>Resoluciones, Expedientes de personerías Jurídicas, Correspondencia, Contratos,  Informes de procesos y Procesos Judiciales, </a:t>
            </a:r>
            <a:r>
              <a:rPr lang="es-CO" sz="1650" dirty="0">
                <a:solidFill>
                  <a:schemeClr val="tx1"/>
                </a:solidFill>
              </a:rPr>
              <a:t>Secretaria del Interior hay</a:t>
            </a:r>
            <a:r>
              <a:rPr lang="es-CO" sz="1650" b="1" dirty="0">
                <a:solidFill>
                  <a:schemeClr val="tx1"/>
                </a:solidFill>
              </a:rPr>
              <a:t> Informes y Proyectos, </a:t>
            </a:r>
            <a:r>
              <a:rPr lang="es-CO" sz="1650" dirty="0">
                <a:solidFill>
                  <a:schemeClr val="tx1"/>
                </a:solidFill>
              </a:rPr>
              <a:t>en la </a:t>
            </a:r>
            <a:r>
              <a:rPr lang="es-CO" sz="1650" b="1" dirty="0">
                <a:solidFill>
                  <a:schemeClr val="tx1"/>
                </a:solidFill>
              </a:rPr>
              <a:t>Secretaria Seccional de Salud</a:t>
            </a:r>
            <a:r>
              <a:rPr lang="es-CO" sz="1650" dirty="0">
                <a:solidFill>
                  <a:schemeClr val="tx1"/>
                </a:solidFill>
              </a:rPr>
              <a:t> –Despacho del Secretario hay </a:t>
            </a:r>
            <a:r>
              <a:rPr lang="es-CO" sz="1650" b="1" dirty="0">
                <a:solidFill>
                  <a:schemeClr val="tx1"/>
                </a:solidFill>
              </a:rPr>
              <a:t>Resoluciones y Correspondencia</a:t>
            </a:r>
            <a:r>
              <a:rPr lang="es-CO" sz="1650" dirty="0">
                <a:solidFill>
                  <a:schemeClr val="tx1"/>
                </a:solidFill>
              </a:rPr>
              <a:t>,  en el Área Financiera y Contabilidad existen </a:t>
            </a:r>
            <a:r>
              <a:rPr lang="es-CO" sz="1650" b="1" dirty="0">
                <a:solidFill>
                  <a:schemeClr val="tx1"/>
                </a:solidFill>
              </a:rPr>
              <a:t>Comprobantes de Egresos</a:t>
            </a:r>
            <a:r>
              <a:rPr lang="es-CO" sz="1650" dirty="0">
                <a:solidFill>
                  <a:schemeClr val="tx1"/>
                </a:solidFill>
              </a:rPr>
              <a:t>, en el Área del Talento Humano hay </a:t>
            </a:r>
            <a:r>
              <a:rPr lang="es-CO" sz="1650" b="1" dirty="0">
                <a:solidFill>
                  <a:schemeClr val="tx1"/>
                </a:solidFill>
              </a:rPr>
              <a:t>Historias Laborales y Nominas, </a:t>
            </a:r>
            <a:r>
              <a:rPr lang="es-CO" sz="1650" dirty="0">
                <a:solidFill>
                  <a:schemeClr val="tx1"/>
                </a:solidFill>
              </a:rPr>
              <a:t>en el Área de</a:t>
            </a:r>
            <a:r>
              <a:rPr lang="es-CO" sz="1650" b="1" dirty="0">
                <a:solidFill>
                  <a:schemeClr val="tx1"/>
                </a:solidFill>
              </a:rPr>
              <a:t> </a:t>
            </a:r>
            <a:r>
              <a:rPr lang="es-CO" sz="1650" dirty="0">
                <a:solidFill>
                  <a:schemeClr val="tx1"/>
                </a:solidFill>
              </a:rPr>
              <a:t>Recursos Físicos hay </a:t>
            </a:r>
            <a:r>
              <a:rPr lang="es-CO" sz="1650" b="1" dirty="0">
                <a:solidFill>
                  <a:schemeClr val="tx1"/>
                </a:solidFill>
              </a:rPr>
              <a:t>Contratos</a:t>
            </a:r>
            <a:r>
              <a:rPr lang="es-CO" sz="1650" dirty="0">
                <a:solidFill>
                  <a:schemeClr val="tx1"/>
                </a:solidFill>
              </a:rPr>
              <a:t>, en la División de Aseguramiento y Servicios de Salud hay </a:t>
            </a:r>
            <a:r>
              <a:rPr lang="es-CO" sz="1650" b="1" dirty="0">
                <a:solidFill>
                  <a:schemeClr val="tx1"/>
                </a:solidFill>
              </a:rPr>
              <a:t>Contratos</a:t>
            </a:r>
            <a:r>
              <a:rPr lang="es-CO" sz="1650" dirty="0">
                <a:solidFill>
                  <a:schemeClr val="tx1"/>
                </a:solidFill>
              </a:rPr>
              <a:t> y en la División de Vigilancia y Control hay </a:t>
            </a:r>
            <a:r>
              <a:rPr lang="es-CO" sz="1650" b="1" dirty="0">
                <a:solidFill>
                  <a:schemeClr val="tx1"/>
                </a:solidFill>
              </a:rPr>
              <a:t>Planes de Auditoria</a:t>
            </a:r>
            <a:r>
              <a:rPr lang="es-CO" sz="1650" dirty="0">
                <a:solidFill>
                  <a:schemeClr val="tx1"/>
                </a:solidFill>
              </a:rPr>
              <a:t>. En la</a:t>
            </a:r>
            <a:r>
              <a:rPr lang="es-CO" sz="1650" b="1" dirty="0">
                <a:solidFill>
                  <a:schemeClr val="tx1"/>
                </a:solidFill>
              </a:rPr>
              <a:t>  </a:t>
            </a:r>
            <a:r>
              <a:rPr lang="es-CO" sz="1650" dirty="0">
                <a:solidFill>
                  <a:schemeClr val="tx1"/>
                </a:solidFill>
              </a:rPr>
              <a:t>Secretaria de Hacienda hay </a:t>
            </a:r>
            <a:r>
              <a:rPr lang="es-CO" sz="1650" b="1" dirty="0">
                <a:solidFill>
                  <a:schemeClr val="tx1"/>
                </a:solidFill>
              </a:rPr>
              <a:t>Convenios de Cofinanciación</a:t>
            </a:r>
            <a:r>
              <a:rPr lang="es-CO" sz="1650" dirty="0">
                <a:solidFill>
                  <a:schemeClr val="tx1"/>
                </a:solidFill>
              </a:rPr>
              <a:t>, </a:t>
            </a:r>
            <a:r>
              <a:rPr lang="es-CO" sz="1650" b="1" dirty="0">
                <a:solidFill>
                  <a:schemeClr val="tx1"/>
                </a:solidFill>
              </a:rPr>
              <a:t>Comprobantes de Egresos e Ingresos, Derechos de Petición,  Embargos, Nominas Administración, Traslados de Bancos,</a:t>
            </a:r>
            <a:r>
              <a:rPr lang="es-CO" sz="1650" dirty="0">
                <a:solidFill>
                  <a:schemeClr val="tx1"/>
                </a:solidFill>
              </a:rPr>
              <a:t> </a:t>
            </a:r>
            <a:r>
              <a:rPr lang="es-CO" sz="1650" b="1" dirty="0">
                <a:solidFill>
                  <a:schemeClr val="tx1"/>
                </a:solidFill>
              </a:rPr>
              <a:t>Declaraciones de Retención en la Fuente, Informes, Libros de Contabilidad</a:t>
            </a:r>
            <a:r>
              <a:rPr lang="es-CO" sz="1650" dirty="0">
                <a:solidFill>
                  <a:schemeClr val="tx1"/>
                </a:solidFill>
              </a:rPr>
              <a:t>, </a:t>
            </a:r>
            <a:r>
              <a:rPr lang="es-CO" sz="1650" b="1" dirty="0">
                <a:solidFill>
                  <a:schemeClr val="tx1"/>
                </a:solidFill>
              </a:rPr>
              <a:t>Contribuyentes de Licores, Tabaco y Cerveza, Correspondencia y Programa Anual de Caja. </a:t>
            </a:r>
            <a:r>
              <a:rPr lang="es-CO" sz="1650" dirty="0">
                <a:solidFill>
                  <a:schemeClr val="tx1"/>
                </a:solidFill>
              </a:rPr>
              <a:t>En la Secretaria de Apoyo Logístico hay</a:t>
            </a:r>
            <a:r>
              <a:rPr lang="es-CO" sz="1650" b="1" dirty="0">
                <a:solidFill>
                  <a:schemeClr val="tx1"/>
                </a:solidFill>
              </a:rPr>
              <a:t> Gacetas Departamentales,</a:t>
            </a:r>
            <a:r>
              <a:rPr lang="es-CO" sz="1650" dirty="0">
                <a:solidFill>
                  <a:schemeClr val="tx1"/>
                </a:solidFill>
              </a:rPr>
              <a:t> </a:t>
            </a:r>
            <a:r>
              <a:rPr lang="es-CO" sz="1650" b="1" dirty="0">
                <a:solidFill>
                  <a:schemeClr val="tx1"/>
                </a:solidFill>
              </a:rPr>
              <a:t>Resoluciones, Contratos y correspondencia. </a:t>
            </a:r>
            <a:r>
              <a:rPr lang="es-CO" sz="1650" dirty="0">
                <a:solidFill>
                  <a:schemeClr val="tx1"/>
                </a:solidFill>
              </a:rPr>
              <a:t>En la Secretaria del Talento Humano hay </a:t>
            </a:r>
            <a:r>
              <a:rPr lang="es-CO" sz="1650" b="1" dirty="0">
                <a:solidFill>
                  <a:schemeClr val="tx1"/>
                </a:solidFill>
              </a:rPr>
              <a:t>Actas de Posesión, Aportes Parafiscales, Expedientes de Pago de Cesantías, Historias Laborales,  Novedades de Nomina y resoluciones</a:t>
            </a:r>
            <a:r>
              <a:rPr lang="es-CO" sz="1650" dirty="0">
                <a:solidFill>
                  <a:schemeClr val="tx1"/>
                </a:solidFill>
              </a:rPr>
              <a:t>. En la Secretaria de Infraestructura hay </a:t>
            </a:r>
            <a:r>
              <a:rPr lang="es-CO" sz="1650" b="1" dirty="0">
                <a:solidFill>
                  <a:schemeClr val="tx1"/>
                </a:solidFill>
              </a:rPr>
              <a:t>Contratos de Obras, Convenios,  Informes de Ejecución de Proyectos de Infraestructura, Proyectos de Infraestructura Física y Resoluciones</a:t>
            </a:r>
            <a:r>
              <a:rPr lang="es-CO" sz="1650" dirty="0">
                <a:solidFill>
                  <a:schemeClr val="tx1"/>
                </a:solidFill>
              </a:rPr>
              <a:t>. En la Secretaria de Educación y Cultura hay </a:t>
            </a:r>
            <a:r>
              <a:rPr lang="es-CO" sz="1650" b="1" dirty="0">
                <a:solidFill>
                  <a:schemeClr val="tx1"/>
                </a:solidFill>
              </a:rPr>
              <a:t>Resoluciones,  Informes</a:t>
            </a:r>
            <a:r>
              <a:rPr lang="es-CO" sz="1650" dirty="0">
                <a:solidFill>
                  <a:schemeClr val="tx1"/>
                </a:solidFill>
              </a:rPr>
              <a:t>, </a:t>
            </a:r>
            <a:r>
              <a:rPr lang="es-CO" sz="1650" b="1" dirty="0">
                <a:solidFill>
                  <a:schemeClr val="tx1"/>
                </a:solidFill>
              </a:rPr>
              <a:t>aportes Parafiscales, Historias Laborales, </a:t>
            </a:r>
            <a:r>
              <a:rPr lang="es-CO" sz="1650" b="1" dirty="0" err="1">
                <a:solidFill>
                  <a:schemeClr val="tx1"/>
                </a:solidFill>
              </a:rPr>
              <a:t>Kardex</a:t>
            </a:r>
            <a:r>
              <a:rPr lang="es-CO" sz="1650" b="1" dirty="0">
                <a:solidFill>
                  <a:schemeClr val="tx1"/>
                </a:solidFill>
              </a:rPr>
              <a:t> de Personal, Nominas,  Novedades de Nomina</a:t>
            </a:r>
            <a:r>
              <a:rPr lang="es-CO" sz="1650" dirty="0">
                <a:solidFill>
                  <a:schemeClr val="tx1"/>
                </a:solidFill>
              </a:rPr>
              <a:t>, </a:t>
            </a:r>
            <a:r>
              <a:rPr lang="es-CO" sz="1650" b="1" dirty="0">
                <a:solidFill>
                  <a:schemeClr val="tx1"/>
                </a:solidFill>
              </a:rPr>
              <a:t>Comprobantes de Egreso,</a:t>
            </a:r>
            <a:r>
              <a:rPr lang="es-CO" sz="1650" dirty="0">
                <a:solidFill>
                  <a:schemeClr val="tx1"/>
                </a:solidFill>
              </a:rPr>
              <a:t> </a:t>
            </a:r>
            <a:r>
              <a:rPr lang="es-CO" sz="1650" b="1" dirty="0">
                <a:solidFill>
                  <a:schemeClr val="tx1"/>
                </a:solidFill>
              </a:rPr>
              <a:t>Contratos, Convenios, Ordenes de Prestación de Servicios</a:t>
            </a:r>
            <a:r>
              <a:rPr lang="es-CO" sz="1650" dirty="0">
                <a:solidFill>
                  <a:schemeClr val="tx1"/>
                </a:solidFill>
              </a:rPr>
              <a:t> y </a:t>
            </a:r>
            <a:r>
              <a:rPr lang="es-CO" sz="1650" b="1" dirty="0">
                <a:solidFill>
                  <a:schemeClr val="tx1"/>
                </a:solidFill>
              </a:rPr>
              <a:t>Expedientes de Escalafón Docente. </a:t>
            </a:r>
            <a:r>
              <a:rPr lang="es-CO" sz="1650" dirty="0">
                <a:solidFill>
                  <a:schemeClr val="tx1"/>
                </a:solidFill>
              </a:rPr>
              <a:t>En la Secretaria de Agricultura y Desarrollo Rural  hay </a:t>
            </a:r>
            <a:r>
              <a:rPr lang="es-CO" sz="1650" b="1" dirty="0">
                <a:solidFill>
                  <a:schemeClr val="tx1"/>
                </a:solidFill>
              </a:rPr>
              <a:t>Resoluciones y Comprobantes de Egresos del Fondo Rotatorio de Agricultura. </a:t>
            </a:r>
            <a:r>
              <a:rPr lang="es-CO" sz="1650" dirty="0">
                <a:solidFill>
                  <a:schemeClr val="tx1"/>
                </a:solidFill>
              </a:rPr>
              <a:t>En la Secretaria de Minas</a:t>
            </a:r>
            <a:r>
              <a:rPr lang="es-CO" sz="1650" b="1" dirty="0">
                <a:solidFill>
                  <a:schemeClr val="tx1"/>
                </a:solidFill>
              </a:rPr>
              <a:t> hay proyectos y Resoluciones </a:t>
            </a:r>
            <a:r>
              <a:rPr lang="es-CO" sz="1650" dirty="0">
                <a:solidFill>
                  <a:schemeClr val="tx1"/>
                </a:solidFill>
              </a:rPr>
              <a:t>y en las Secretaria de Agua Potable y Saneamiento Básico hay </a:t>
            </a:r>
            <a:r>
              <a:rPr lang="es-CO" sz="1650" b="1" dirty="0">
                <a:solidFill>
                  <a:schemeClr val="tx1"/>
                </a:solidFill>
              </a:rPr>
              <a:t>Contratos,  Convenios, Correspondencia, informes y proyectos</a:t>
            </a:r>
            <a:r>
              <a:rPr lang="es-CO" sz="1650" dirty="0">
                <a:solidFill>
                  <a:schemeClr val="tx1"/>
                </a:solidFill>
              </a:rPr>
              <a:t>.</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21433782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188640"/>
            <a:ext cx="8640960" cy="6336704"/>
          </a:xfrm>
        </p:spPr>
        <p:txBody>
          <a:bodyPr>
            <a:noAutofit/>
          </a:bodyPr>
          <a:lstStyle/>
          <a:p>
            <a:pPr algn="just"/>
            <a:r>
              <a:rPr lang="es-CO" sz="2600" dirty="0">
                <a:solidFill>
                  <a:schemeClr val="tx1"/>
                </a:solidFill>
              </a:rPr>
              <a:t>Por lo anterior únicamente se elaboran </a:t>
            </a:r>
            <a:r>
              <a:rPr lang="es-CO" sz="2600" b="1" dirty="0">
                <a:solidFill>
                  <a:schemeClr val="tx1"/>
                </a:solidFill>
              </a:rPr>
              <a:t>Tablas de Valoración Documental</a:t>
            </a:r>
            <a:r>
              <a:rPr lang="es-CO" sz="2600" dirty="0">
                <a:solidFill>
                  <a:schemeClr val="tx1"/>
                </a:solidFill>
              </a:rPr>
              <a:t> para el </a:t>
            </a:r>
            <a:r>
              <a:rPr lang="es-CO" sz="2600" b="1" dirty="0">
                <a:solidFill>
                  <a:schemeClr val="tx1"/>
                </a:solidFill>
              </a:rPr>
              <a:t>Despacho del Gobernador</a:t>
            </a:r>
            <a:r>
              <a:rPr lang="es-CO" sz="2600" dirty="0">
                <a:solidFill>
                  <a:schemeClr val="tx1"/>
                </a:solidFill>
              </a:rPr>
              <a:t>, para la oficina Asesora de Jurídica, para la </a:t>
            </a:r>
            <a:r>
              <a:rPr lang="es-CO" sz="2600" b="1" dirty="0">
                <a:solidFill>
                  <a:schemeClr val="tx1"/>
                </a:solidFill>
              </a:rPr>
              <a:t>Secretaria del Interior</a:t>
            </a:r>
            <a:r>
              <a:rPr lang="es-CO" sz="2600" dirty="0">
                <a:solidFill>
                  <a:schemeClr val="tx1"/>
                </a:solidFill>
              </a:rPr>
              <a:t>, para la </a:t>
            </a:r>
            <a:r>
              <a:rPr lang="es-CO" sz="2600" b="1" dirty="0">
                <a:solidFill>
                  <a:schemeClr val="tx1"/>
                </a:solidFill>
              </a:rPr>
              <a:t>Secretaria Seccional de salud </a:t>
            </a:r>
            <a:r>
              <a:rPr lang="es-CO" sz="2600" dirty="0">
                <a:solidFill>
                  <a:schemeClr val="tx1"/>
                </a:solidFill>
              </a:rPr>
              <a:t>– Despacho del Secretario, Área de Talento Humano, Área Financiera y Contabilidad, Área de Recursos Físicos, División de Aseguramiento y Servicios de Salud y la División de Vigilancia y Control, para la </a:t>
            </a:r>
            <a:r>
              <a:rPr lang="es-CO" sz="2600" b="1" dirty="0">
                <a:solidFill>
                  <a:schemeClr val="tx1"/>
                </a:solidFill>
              </a:rPr>
              <a:t>Secretaria de Hacienda</a:t>
            </a:r>
            <a:r>
              <a:rPr lang="es-CO" sz="2600" dirty="0">
                <a:solidFill>
                  <a:schemeClr val="tx1"/>
                </a:solidFill>
              </a:rPr>
              <a:t>, para la </a:t>
            </a:r>
            <a:r>
              <a:rPr lang="es-CO" sz="2600" b="1" dirty="0">
                <a:solidFill>
                  <a:schemeClr val="tx1"/>
                </a:solidFill>
              </a:rPr>
              <a:t>Secretaria de Apoyo Logístico</a:t>
            </a:r>
            <a:r>
              <a:rPr lang="es-CO" sz="2600" dirty="0">
                <a:solidFill>
                  <a:schemeClr val="tx1"/>
                </a:solidFill>
              </a:rPr>
              <a:t>, para la </a:t>
            </a:r>
            <a:r>
              <a:rPr lang="es-CO" sz="2600" b="1" dirty="0">
                <a:solidFill>
                  <a:schemeClr val="tx1"/>
                </a:solidFill>
              </a:rPr>
              <a:t>Secretaria del Talento Humano</a:t>
            </a:r>
            <a:r>
              <a:rPr lang="es-CO" sz="2600" dirty="0">
                <a:solidFill>
                  <a:schemeClr val="tx1"/>
                </a:solidFill>
              </a:rPr>
              <a:t>, para la </a:t>
            </a:r>
            <a:r>
              <a:rPr lang="es-CO" sz="2600" b="1" dirty="0">
                <a:solidFill>
                  <a:schemeClr val="tx1"/>
                </a:solidFill>
              </a:rPr>
              <a:t>Secretaria de Infraestructura</a:t>
            </a:r>
            <a:r>
              <a:rPr lang="es-CO" sz="2600" dirty="0">
                <a:solidFill>
                  <a:schemeClr val="tx1"/>
                </a:solidFill>
              </a:rPr>
              <a:t>, para la </a:t>
            </a:r>
            <a:r>
              <a:rPr lang="es-CO" sz="2600" b="1" dirty="0">
                <a:solidFill>
                  <a:schemeClr val="tx1"/>
                </a:solidFill>
              </a:rPr>
              <a:t>Secretaria de Educación y Cultura</a:t>
            </a:r>
            <a:r>
              <a:rPr lang="es-CO" sz="2600" dirty="0">
                <a:solidFill>
                  <a:schemeClr val="tx1"/>
                </a:solidFill>
              </a:rPr>
              <a:t>,  para la </a:t>
            </a:r>
            <a:r>
              <a:rPr lang="es-CO" sz="2600" b="1" dirty="0">
                <a:solidFill>
                  <a:schemeClr val="tx1"/>
                </a:solidFill>
              </a:rPr>
              <a:t>Secretaria de Agricultura y Desarrollo Rural</a:t>
            </a:r>
            <a:r>
              <a:rPr lang="es-CO" sz="2600" dirty="0">
                <a:solidFill>
                  <a:schemeClr val="tx1"/>
                </a:solidFill>
              </a:rPr>
              <a:t>, para la</a:t>
            </a:r>
            <a:r>
              <a:rPr lang="es-CO" sz="2600" b="1" dirty="0">
                <a:solidFill>
                  <a:schemeClr val="tx1"/>
                </a:solidFill>
              </a:rPr>
              <a:t> Secretaria de Minas </a:t>
            </a:r>
            <a:r>
              <a:rPr lang="es-CO" sz="2600" dirty="0">
                <a:solidFill>
                  <a:schemeClr val="tx1"/>
                </a:solidFill>
              </a:rPr>
              <a:t>y para la</a:t>
            </a:r>
            <a:r>
              <a:rPr lang="es-CO" sz="2600" b="1" dirty="0">
                <a:solidFill>
                  <a:schemeClr val="tx1"/>
                </a:solidFill>
              </a:rPr>
              <a:t> Secretaria de Agua Potable y Saneamiento Básico.</a:t>
            </a:r>
            <a:endParaRPr lang="es-CO" sz="2600" dirty="0">
              <a:solidFill>
                <a:schemeClr val="tx1"/>
              </a:solidFill>
            </a:endParaRPr>
          </a:p>
          <a:p>
            <a:pPr algn="just"/>
            <a:r>
              <a:rPr lang="es-CO" sz="2600" dirty="0">
                <a:solidFill>
                  <a:schemeClr val="tx1"/>
                </a:solidFill>
              </a:rPr>
              <a:t> </a:t>
            </a:r>
          </a:p>
          <a:p>
            <a:pPr algn="just"/>
            <a:endParaRPr lang="es-CO" sz="1200" b="1" dirty="0" smtClean="0">
              <a:solidFill>
                <a:schemeClr val="tx1"/>
              </a:solidFill>
            </a:endParaRPr>
          </a:p>
          <a:p>
            <a:pPr algn="just"/>
            <a:endParaRPr lang="es-CO" sz="1200" b="1" dirty="0" smtClean="0">
              <a:solidFill>
                <a:schemeClr val="tx1"/>
              </a:solidFill>
            </a:endParaRPr>
          </a:p>
        </p:txBody>
      </p:sp>
    </p:spTree>
    <p:extLst>
      <p:ext uri="{BB962C8B-B14F-4D97-AF65-F5344CB8AC3E}">
        <p14:creationId xmlns:p14="http://schemas.microsoft.com/office/powerpoint/2010/main" val="4084866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2088232"/>
          </a:xfrm>
        </p:spPr>
        <p:txBody>
          <a:bodyPr>
            <a:normAutofit fontScale="90000"/>
          </a:bodyPr>
          <a:lstStyle/>
          <a:p>
            <a:r>
              <a:rPr lang="es-CO" sz="2800" b="1" dirty="0" smtClean="0"/>
              <a:t/>
            </a:r>
            <a:br>
              <a:rPr lang="es-CO" sz="2800" b="1" dirty="0" smtClean="0"/>
            </a:br>
            <a:r>
              <a:rPr lang="es-CO" sz="3100" b="1" u="sng" dirty="0">
                <a:solidFill>
                  <a:schemeClr val="tx1"/>
                </a:solidFill>
              </a:rPr>
              <a:t>TABLAS DE </a:t>
            </a:r>
            <a:r>
              <a:rPr lang="es-CO" sz="3100" b="1" u="sng" dirty="0" smtClean="0">
                <a:solidFill>
                  <a:schemeClr val="tx1"/>
                </a:solidFill>
              </a:rPr>
              <a:t>RETENCION DOCUMENTAL VERSION 01</a:t>
            </a:r>
            <a:br>
              <a:rPr lang="es-CO" sz="3100" b="1" u="sng" dirty="0" smtClean="0">
                <a:solidFill>
                  <a:schemeClr val="tx1"/>
                </a:solidFill>
              </a:rPr>
            </a:br>
            <a:r>
              <a:rPr lang="es-CO" sz="3100" b="1" dirty="0">
                <a:solidFill>
                  <a:schemeClr val="tx1"/>
                </a:solidFill>
              </a:rPr>
              <a:t>DECRETO 486 </a:t>
            </a:r>
            <a:r>
              <a:rPr lang="es-CO" sz="3100" b="1" dirty="0" smtClean="0">
                <a:solidFill>
                  <a:schemeClr val="tx1"/>
                </a:solidFill>
              </a:rPr>
              <a:t>DEL </a:t>
            </a:r>
            <a:r>
              <a:rPr lang="es-CO" sz="3100" b="1" dirty="0">
                <a:solidFill>
                  <a:schemeClr val="tx1"/>
                </a:solidFill>
              </a:rPr>
              <a:t>DE 2001</a:t>
            </a:r>
            <a:br>
              <a:rPr lang="es-CO" sz="3100" b="1" dirty="0">
                <a:solidFill>
                  <a:schemeClr val="tx1"/>
                </a:solidFill>
              </a:rPr>
            </a:br>
            <a:r>
              <a:rPr lang="es-CO" sz="3100" dirty="0">
                <a:solidFill>
                  <a:schemeClr val="tx1"/>
                </a:solidFill>
              </a:rPr>
              <a:t/>
            </a:r>
            <a:br>
              <a:rPr lang="es-CO" sz="3100" dirty="0">
                <a:solidFill>
                  <a:schemeClr val="tx1"/>
                </a:solidFill>
              </a:rPr>
            </a:br>
            <a:endParaRPr lang="es-CO" sz="3100" dirty="0">
              <a:solidFill>
                <a:schemeClr val="tx1"/>
              </a:solidFill>
            </a:endParaRPr>
          </a:p>
        </p:txBody>
      </p:sp>
      <p:sp>
        <p:nvSpPr>
          <p:cNvPr id="3" name="2 Subtítulo"/>
          <p:cNvSpPr>
            <a:spLocks noGrp="1"/>
          </p:cNvSpPr>
          <p:nvPr>
            <p:ph type="subTitle" idx="1"/>
          </p:nvPr>
        </p:nvSpPr>
        <p:spPr>
          <a:xfrm>
            <a:off x="323528" y="2276872"/>
            <a:ext cx="8568952" cy="4248472"/>
          </a:xfrm>
        </p:spPr>
        <p:txBody>
          <a:bodyPr>
            <a:noAutofit/>
          </a:bodyPr>
          <a:lstStyle/>
          <a:p>
            <a:pPr algn="just"/>
            <a:endParaRPr lang="es-CO" sz="1200" dirty="0">
              <a:solidFill>
                <a:schemeClr val="tx1"/>
              </a:solidFill>
            </a:endParaRPr>
          </a:p>
          <a:p>
            <a:r>
              <a:rPr lang="es-CO" sz="3200" b="1" dirty="0" smtClean="0">
                <a:solidFill>
                  <a:schemeClr val="tx1"/>
                </a:solidFill>
              </a:rPr>
              <a:t>SE APLICA ALOS ARCHIVOS APARTIR DEL 01 DE AGOSTO DEL 2001</a:t>
            </a:r>
          </a:p>
          <a:p>
            <a:pPr algn="just"/>
            <a:endParaRPr lang="es-CO" sz="1200" b="1" dirty="0" smtClean="0">
              <a:solidFill>
                <a:schemeClr val="tx1"/>
              </a:solidFill>
            </a:endParaRPr>
          </a:p>
        </p:txBody>
      </p:sp>
    </p:spTree>
    <p:extLst>
      <p:ext uri="{BB962C8B-B14F-4D97-AF65-F5344CB8AC3E}">
        <p14:creationId xmlns:p14="http://schemas.microsoft.com/office/powerpoint/2010/main" val="454449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080120"/>
          </a:xfrm>
        </p:spPr>
        <p:txBody>
          <a:bodyPr>
            <a:normAutofit/>
          </a:bodyPr>
          <a:lstStyle/>
          <a:p>
            <a:r>
              <a:rPr lang="es-CO" sz="2800" b="1" dirty="0">
                <a:solidFill>
                  <a:schemeClr val="tx1"/>
                </a:solidFill>
              </a:rPr>
              <a:t>Aplicación de las Tablas de Valoración </a:t>
            </a:r>
            <a:r>
              <a:rPr lang="es-CO" sz="2800" b="1" dirty="0" smtClean="0">
                <a:solidFill>
                  <a:schemeClr val="tx1"/>
                </a:solidFill>
              </a:rPr>
              <a:t>Documental</a:t>
            </a:r>
            <a:r>
              <a:rPr lang="es-CO" sz="2800" b="1" dirty="0" smtClean="0"/>
              <a:t/>
            </a:r>
            <a:br>
              <a:rPr lang="es-CO" sz="28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r>
              <a:rPr lang="es-CO" sz="3200" dirty="0">
                <a:solidFill>
                  <a:schemeClr val="tx1"/>
                </a:solidFill>
              </a:rPr>
              <a:t>Las Tablas de Valoración Documental tienen su ámbito de aplicación en todo el Fondo documental Acumulado por </a:t>
            </a:r>
            <a:r>
              <a:rPr lang="es-CO" sz="3200" dirty="0" smtClean="0">
                <a:solidFill>
                  <a:schemeClr val="tx1"/>
                </a:solidFill>
              </a:rPr>
              <a:t>la </a:t>
            </a:r>
            <a:r>
              <a:rPr lang="es-CO" sz="3200" dirty="0">
                <a:solidFill>
                  <a:schemeClr val="tx1"/>
                </a:solidFill>
              </a:rPr>
              <a:t>Gobernación de Bolívar a lo largo de su Historia Institucional y/o hasta la Aparición de las primeras Tablas de Retención que fueron Elaboradas y aprobadas para su respectiva </a:t>
            </a:r>
            <a:r>
              <a:rPr lang="es-CO" sz="3200" dirty="0" smtClean="0">
                <a:solidFill>
                  <a:schemeClr val="tx1"/>
                </a:solidFill>
              </a:rPr>
              <a:t>aplicación </a:t>
            </a:r>
            <a:r>
              <a:rPr lang="es-CO" sz="3200" dirty="0">
                <a:solidFill>
                  <a:schemeClr val="tx1"/>
                </a:solidFill>
              </a:rPr>
              <a:t>en los archivos de las diferentes Oficinas Productoras que integran la Administración Departamental (TRD Versión 1. Decreto 486 del 01 de Agosto de 2001)  .</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1314980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188640"/>
            <a:ext cx="8568952" cy="6336704"/>
          </a:xfrm>
        </p:spPr>
        <p:txBody>
          <a:bodyPr>
            <a:noAutofit/>
          </a:bodyPr>
          <a:lstStyle/>
          <a:p>
            <a:pPr algn="just"/>
            <a:endParaRPr lang="es-CO" sz="1200" dirty="0">
              <a:solidFill>
                <a:schemeClr val="tx1"/>
              </a:solidFill>
            </a:endParaRPr>
          </a:p>
          <a:p>
            <a:endParaRPr lang="es-CO" sz="3200" b="1" dirty="0" smtClean="0">
              <a:solidFill>
                <a:schemeClr val="tx1"/>
              </a:solidFill>
            </a:endParaRPr>
          </a:p>
          <a:p>
            <a:endParaRPr lang="es-CO" sz="3200" b="1" dirty="0">
              <a:solidFill>
                <a:schemeClr val="tx1"/>
              </a:solidFill>
            </a:endParaRPr>
          </a:p>
          <a:p>
            <a:endParaRPr lang="es-CO" sz="3200" b="1" dirty="0" smtClean="0">
              <a:solidFill>
                <a:schemeClr val="tx1"/>
              </a:solidFill>
            </a:endParaRPr>
          </a:p>
          <a:p>
            <a:endParaRPr lang="es-CO" sz="3200" b="1" dirty="0">
              <a:solidFill>
                <a:schemeClr val="tx1"/>
              </a:solidFill>
            </a:endParaRPr>
          </a:p>
          <a:p>
            <a:r>
              <a:rPr lang="es-CO" sz="7200" b="1" dirty="0" smtClean="0">
                <a:solidFill>
                  <a:schemeClr val="tx1"/>
                </a:solidFill>
              </a:rPr>
              <a:t>“GRACIAS “</a:t>
            </a:r>
          </a:p>
          <a:p>
            <a:pPr algn="just"/>
            <a:endParaRPr lang="es-CO" sz="7200" b="1" dirty="0" smtClean="0">
              <a:solidFill>
                <a:schemeClr val="tx1"/>
              </a:solidFill>
            </a:endParaRPr>
          </a:p>
        </p:txBody>
      </p:sp>
    </p:spTree>
    <p:extLst>
      <p:ext uri="{BB962C8B-B14F-4D97-AF65-F5344CB8AC3E}">
        <p14:creationId xmlns:p14="http://schemas.microsoft.com/office/powerpoint/2010/main" val="1401897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440160"/>
          </a:xfrm>
        </p:spPr>
        <p:txBody>
          <a:bodyPr>
            <a:normAutofit fontScale="90000"/>
          </a:bodyPr>
          <a:lstStyle/>
          <a:p>
            <a:r>
              <a:rPr lang="es-CO" sz="2800" b="1" dirty="0" smtClean="0"/>
              <a:t/>
            </a:r>
            <a:br>
              <a:rPr lang="es-CO" sz="2800" b="1" dirty="0" smtClean="0"/>
            </a:br>
            <a:r>
              <a:rPr lang="es-CO" sz="3100" b="1" dirty="0" smtClean="0">
                <a:solidFill>
                  <a:schemeClr val="tx1"/>
                </a:solidFill>
              </a:rPr>
              <a:t>Objetivo </a:t>
            </a:r>
            <a:r>
              <a:rPr lang="es-CO" sz="3100" b="1" dirty="0">
                <a:solidFill>
                  <a:schemeClr val="tx1"/>
                </a:solidFill>
              </a:rPr>
              <a:t>de las Tablas de Valoración Documental - TVD</a:t>
            </a:r>
            <a:r>
              <a:rPr lang="es-CO" sz="2800" b="1" dirty="0">
                <a:solidFill>
                  <a:schemeClr val="tx1"/>
                </a:solidFill>
              </a:rPr>
              <a:t/>
            </a:r>
            <a:br>
              <a:rPr lang="es-CO" sz="2800" b="1" dirty="0">
                <a:solidFill>
                  <a:schemeClr val="tx1"/>
                </a:solidFill>
              </a:rPr>
            </a:br>
            <a:r>
              <a:rPr lang="es-CO" sz="2800" b="1" dirty="0" smtClean="0"/>
              <a:t/>
            </a:r>
            <a:br>
              <a:rPr lang="es-CO" sz="28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r>
              <a:rPr lang="es-CO" sz="3200" dirty="0">
                <a:solidFill>
                  <a:schemeClr val="tx1"/>
                </a:solidFill>
              </a:rPr>
              <a:t>Las Tablas de Valoración Documental el objetivo principal es servir de instrumento para recuperar y Preservar la memoria institucional, permiten establecer los procedimientos Archivísticos de acuerdo a los Valores que posee la Información y garantizar el adecuado manejo de las Transferencias Secundarias al Archivo Histórico </a:t>
            </a:r>
            <a:r>
              <a:rPr lang="es-CO" sz="3200" dirty="0" smtClean="0">
                <a:solidFill>
                  <a:schemeClr val="tx1"/>
                </a:solidFill>
              </a:rPr>
              <a:t>Departamental (en caso de existir).</a:t>
            </a:r>
            <a:endParaRPr lang="es-CO" sz="3200" dirty="0">
              <a:solidFill>
                <a:schemeClr val="tx1"/>
              </a:solidFill>
            </a:endParaRP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170135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23528" y="260648"/>
            <a:ext cx="8568952" cy="6264696"/>
          </a:xfrm>
        </p:spPr>
        <p:txBody>
          <a:bodyPr>
            <a:noAutofit/>
          </a:bodyPr>
          <a:lstStyle/>
          <a:p>
            <a:pPr algn="just"/>
            <a:endParaRPr lang="es-CO" sz="3200" dirty="0" smtClean="0">
              <a:solidFill>
                <a:schemeClr val="tx1"/>
              </a:solidFill>
            </a:endParaRPr>
          </a:p>
          <a:p>
            <a:pPr algn="just"/>
            <a:r>
              <a:rPr lang="es-CO" sz="3200" dirty="0" smtClean="0">
                <a:solidFill>
                  <a:schemeClr val="tx1"/>
                </a:solidFill>
              </a:rPr>
              <a:t>Las </a:t>
            </a:r>
            <a:r>
              <a:rPr lang="es-CO" sz="3200" dirty="0">
                <a:solidFill>
                  <a:schemeClr val="tx1"/>
                </a:solidFill>
              </a:rPr>
              <a:t>Tabla de Valoración Documental como elemento archivístico proporcionan un instrumento dentro del Programa de Gestión Documental, que describe en forma sencilla y clara la totalidad del fondo acumulado, además se constituye en la principal guía para la organización, selección y eliminación del acervo documental acumulado a lo largo de la vida institucional permitiendo su adecuado manejo y preservación como fuente para la historia.</a:t>
            </a:r>
          </a:p>
          <a:p>
            <a:r>
              <a:rPr lang="es-CO" sz="3200" dirty="0"/>
              <a:t> </a:t>
            </a: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2427078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1440160"/>
          </a:xfrm>
        </p:spPr>
        <p:txBody>
          <a:bodyPr>
            <a:normAutofit fontScale="90000"/>
          </a:bodyPr>
          <a:lstStyle/>
          <a:p>
            <a:r>
              <a:rPr lang="es-CO" sz="2800" b="1" dirty="0" smtClean="0"/>
              <a:t/>
            </a:r>
            <a:br>
              <a:rPr lang="es-CO" sz="2800" b="1" dirty="0" smtClean="0"/>
            </a:br>
            <a:r>
              <a:rPr lang="es-CO" sz="3100" b="1" dirty="0" smtClean="0">
                <a:solidFill>
                  <a:schemeClr val="tx1"/>
                </a:solidFill>
              </a:rPr>
              <a:t>Objetivo </a:t>
            </a:r>
            <a:r>
              <a:rPr lang="es-CO" sz="3100" b="1" dirty="0">
                <a:solidFill>
                  <a:schemeClr val="tx1"/>
                </a:solidFill>
              </a:rPr>
              <a:t>de las Tablas de Valoración Documental - TVD</a:t>
            </a:r>
            <a:r>
              <a:rPr lang="es-CO" sz="2800" b="1" dirty="0">
                <a:solidFill>
                  <a:schemeClr val="tx1"/>
                </a:solidFill>
              </a:rPr>
              <a:t/>
            </a:r>
            <a:br>
              <a:rPr lang="es-CO" sz="2800" b="1" dirty="0">
                <a:solidFill>
                  <a:schemeClr val="tx1"/>
                </a:solidFill>
              </a:rPr>
            </a:br>
            <a:r>
              <a:rPr lang="es-CO" sz="2800" b="1" dirty="0" smtClean="0"/>
              <a:t/>
            </a:r>
            <a:br>
              <a:rPr lang="es-CO" sz="2800" b="1" dirty="0" smtClean="0"/>
            </a:br>
            <a:endParaRPr lang="es-CO" sz="3600" dirty="0"/>
          </a:p>
        </p:txBody>
      </p:sp>
      <p:sp>
        <p:nvSpPr>
          <p:cNvPr id="3" name="2 Subtítulo"/>
          <p:cNvSpPr>
            <a:spLocks noGrp="1"/>
          </p:cNvSpPr>
          <p:nvPr>
            <p:ph type="subTitle" idx="1"/>
          </p:nvPr>
        </p:nvSpPr>
        <p:spPr>
          <a:xfrm>
            <a:off x="323528" y="1196752"/>
            <a:ext cx="8568952" cy="5328592"/>
          </a:xfrm>
        </p:spPr>
        <p:txBody>
          <a:bodyPr>
            <a:noAutofit/>
          </a:bodyPr>
          <a:lstStyle/>
          <a:p>
            <a:pPr algn="just"/>
            <a:r>
              <a:rPr lang="es-CO" sz="3200" dirty="0">
                <a:solidFill>
                  <a:schemeClr val="tx1"/>
                </a:solidFill>
              </a:rPr>
              <a:t>Las Tablas de Valoración Documental el objetivo principal es servir de instrumento para recuperar y Preservar la memoria institucional, permiten establecer los procedimientos Archivísticos de acuerdo a los Valores que posee la Información y garantizar el adecuado manejo de las Transferencias Secundarias al Archivo Histórico </a:t>
            </a:r>
            <a:r>
              <a:rPr lang="es-CO" sz="3200" dirty="0" smtClean="0">
                <a:solidFill>
                  <a:schemeClr val="tx1"/>
                </a:solidFill>
              </a:rPr>
              <a:t>Departamental (en caso de existir).</a:t>
            </a:r>
            <a:endParaRPr lang="es-CO" sz="3200" dirty="0">
              <a:solidFill>
                <a:schemeClr val="tx1"/>
              </a:solidFill>
            </a:endParaRPr>
          </a:p>
          <a:p>
            <a:pPr algn="just"/>
            <a:endParaRPr lang="es-CO" sz="1200" b="1" dirty="0" smtClean="0">
              <a:solidFill>
                <a:schemeClr val="tx1"/>
              </a:solidFill>
            </a:endParaRPr>
          </a:p>
          <a:p>
            <a:pPr algn="l"/>
            <a:endParaRPr lang="es-CO" sz="1200" b="1" dirty="0" smtClean="0">
              <a:solidFill>
                <a:schemeClr val="tx1"/>
              </a:solidFill>
            </a:endParaRPr>
          </a:p>
        </p:txBody>
      </p:sp>
    </p:spTree>
    <p:extLst>
      <p:ext uri="{BB962C8B-B14F-4D97-AF65-F5344CB8AC3E}">
        <p14:creationId xmlns:p14="http://schemas.microsoft.com/office/powerpoint/2010/main" val="5515795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 de onda">
  <a:themeElements>
    <a:clrScheme name="Forma de onda">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orma de onda">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orma de onda">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235</TotalTime>
  <Words>8732</Words>
  <Application>Microsoft Office PowerPoint</Application>
  <PresentationFormat>Presentación en pantalla (4:3)</PresentationFormat>
  <Paragraphs>184</Paragraphs>
  <Slides>60</Slides>
  <Notes>0</Notes>
  <HiddenSlides>0</HiddenSlides>
  <MMClips>0</MMClips>
  <ScaleCrop>false</ScaleCrop>
  <HeadingPairs>
    <vt:vector size="4" baseType="variant">
      <vt:variant>
        <vt:lpstr>Tema</vt:lpstr>
      </vt:variant>
      <vt:variant>
        <vt:i4>1</vt:i4>
      </vt:variant>
      <vt:variant>
        <vt:lpstr>Títulos de diapositiva</vt:lpstr>
      </vt:variant>
      <vt:variant>
        <vt:i4>60</vt:i4>
      </vt:variant>
    </vt:vector>
  </HeadingPairs>
  <TitlesOfParts>
    <vt:vector size="61" baseType="lpstr">
      <vt:lpstr>Forma de onda</vt:lpstr>
      <vt:lpstr>COMPAÑÍA DE SERVICIOS ARCHIVISTICOS Y TECNOLOGICOS S S.A.S. CONTRATO 1440 de 2013 </vt:lpstr>
      <vt:lpstr>INTRODUCCION </vt:lpstr>
      <vt:lpstr>Definición de Tabla de Valoración documental </vt:lpstr>
      <vt:lpstr>Beneficios de las Tablas de Valoración documental </vt:lpstr>
      <vt:lpstr>Presentación de PowerPoint</vt:lpstr>
      <vt:lpstr>Aplicación de las Tablas de Valoración Documental </vt:lpstr>
      <vt:lpstr> Objetivo de las Tablas de Valoración Documental - TVD  </vt:lpstr>
      <vt:lpstr>Presentación de PowerPoint</vt:lpstr>
      <vt:lpstr> Objetivo de las Tablas de Valoración Documental - TVD  </vt:lpstr>
      <vt:lpstr>Presentación de PowerPoint</vt:lpstr>
      <vt:lpstr> TABLAS DE VALORACION DOCUMENTAL PERIODO 1 05 DE AGOSTO DE 1886 - 30 DE JUNIO DE 1928 </vt:lpstr>
      <vt:lpstr>Presentación de PowerPoint</vt:lpstr>
      <vt:lpstr>Presentación de PowerPoint</vt:lpstr>
      <vt:lpstr> TABLAS DE VALORACION DOCUMENTAL PERIODO 2 01 DE JULIO DE 1928 - 02 DE MAYO DE 1939  </vt:lpstr>
      <vt:lpstr>Presentación de PowerPoint</vt:lpstr>
      <vt:lpstr>TABLAS DE VALORACION DOCUMENTAL PERIODO 3 03 DE MAYO DE 1939 - 28 DE JULIO DE 1943 </vt:lpstr>
      <vt:lpstr>Presentación de PowerPoint</vt:lpstr>
      <vt:lpstr>Presentación de PowerPoint</vt:lpstr>
      <vt:lpstr>TABLAS DE VALORACION DOCUMENTAL PERIODO 4 29 DE JULIO DE 1943 - 22 DE JUNIO DE 1947 </vt:lpstr>
      <vt:lpstr>Presentación de PowerPoint</vt:lpstr>
      <vt:lpstr>      TABLAS DE VALORACION DOCUMENTAL PERIODO 5 23 DE JUNIO DE 1947- 27 DE JULIO DE 1948  </vt:lpstr>
      <vt:lpstr>Presentación de PowerPoint</vt:lpstr>
      <vt:lpstr>Presentación de PowerPoint</vt:lpstr>
      <vt:lpstr> TABLAS DE VALORACION DOCUMENTAL PERIODO 6 28 DE JULIO DE 1948 - 04 DE AGOSTO DE 1957 </vt:lpstr>
      <vt:lpstr>Presentación de PowerPoint</vt:lpstr>
      <vt:lpstr> TABLAS DE VALORACION DOCUMENTAL PERIODO 7 05 DE AGOSTO DE 1957 - 28 DE SEPTIEMBRE DE 1967 </vt:lpstr>
      <vt:lpstr>Presentación de PowerPoint</vt:lpstr>
      <vt:lpstr> TABLAS DE VALORACION DOCUMENTAL PERIODO 8 29 DE SEPTIEMBRE DE 1967 - 31 DE DICIEMBRE DE 1971 </vt:lpstr>
      <vt:lpstr>Presentación de PowerPoint</vt:lpstr>
      <vt:lpstr>Presentación de PowerPoint</vt:lpstr>
      <vt:lpstr> TABLAS DE VALORACION DOCUMENTAL PERIODO 9 01 DE ENERO DE 1972 – 31 DE DICIEMBRE DE 1975</vt:lpstr>
      <vt:lpstr>Presentación de PowerPoint</vt:lpstr>
      <vt:lpstr>Presentación de PowerPoint</vt:lpstr>
      <vt:lpstr> TABLAS DE VALORACION DOCUMENTAL PERIODO 10 01 DE ENERO DE 1976 – 27  DE ABRIL DE 1981 </vt:lpstr>
      <vt:lpstr>Presentación de PowerPoint</vt:lpstr>
      <vt:lpstr>Presentación de PowerPoint</vt:lpstr>
      <vt:lpstr> TABLAS DE VALORACION DOCUMENTAL PERIODO 11 28 DE ABRIL DE 1981 – 09 DE AGOSTO DE 1987</vt:lpstr>
      <vt:lpstr>Presentación de PowerPoint</vt:lpstr>
      <vt:lpstr>Presentación de PowerPoint</vt:lpstr>
      <vt:lpstr> TABLAS DE VALORACION DOCUMENTAL PERIODO 12 10 DE AGOSTO DE 1987 – 31 DE DICIEMBRE DE 1991</vt:lpstr>
      <vt:lpstr>Presentación de PowerPoint</vt:lpstr>
      <vt:lpstr>Presentación de PowerPoint</vt:lpstr>
      <vt:lpstr> TABLAS DE VALORACION DOCUMENTAL PERIODO 13 01 DE ENERO DE 1992 – 10 DE JUNIO DE 1993</vt:lpstr>
      <vt:lpstr>Presentación de PowerPoint</vt:lpstr>
      <vt:lpstr>Presentación de PowerPoint</vt:lpstr>
      <vt:lpstr> TABLAS DE VALORACION DOCUMENTAL PERIODO 14 11 DE JUNIO DE 1993 – 10 DE JULIO DE 1995</vt:lpstr>
      <vt:lpstr>Presentación de PowerPoint</vt:lpstr>
      <vt:lpstr>Presentación de PowerPoint</vt:lpstr>
      <vt:lpstr>Presentación de PowerPoint</vt:lpstr>
      <vt:lpstr> TABLAS DE VALORACION DOCUMENTAL PERIODO 15 11 DE JULIO DE 1995 – 06 DE SEPTIEMBRE DE 1998 </vt:lpstr>
      <vt:lpstr>Presentación de PowerPoint</vt:lpstr>
      <vt:lpstr>Presentación de PowerPoint</vt:lpstr>
      <vt:lpstr>Presentación de PowerPoint</vt:lpstr>
      <vt:lpstr> TABLAS DE VALORACION DOCUMENTAL PERIODO 16 07 DE SEPTIEMBRE DE 1998 – 30 DE JULIO DE 2001</vt:lpstr>
      <vt:lpstr>Presentación de PowerPoint</vt:lpstr>
      <vt:lpstr> TABLAS DE VALORACION DOCUMENTAL PERIODO 10 01 DE ENERO DE 1976 – 27  DE ABRIL DE 1981 </vt:lpstr>
      <vt:lpstr>Presentación de PowerPoint</vt:lpstr>
      <vt:lpstr>Presentación de PowerPoint</vt:lpstr>
      <vt:lpstr> TABLAS DE RETENCION DOCUMENTAL VERSION 01 DECRETO 486 DEL DE 2001  </vt:lpstr>
      <vt:lpstr>Presentación de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COMPAÑÍA DE SERVICIOS ARCHIVISTICOS Y TECNOLOGICOS S S.A.S. CONTRATO 1440 de 2013 </dc:title>
  <dc:creator>CND445DVBD</dc:creator>
  <cp:lastModifiedBy>CND445DVBD</cp:lastModifiedBy>
  <cp:revision>164</cp:revision>
  <dcterms:created xsi:type="dcterms:W3CDTF">2015-12-17T12:30:44Z</dcterms:created>
  <dcterms:modified xsi:type="dcterms:W3CDTF">2015-12-17T16:26:27Z</dcterms:modified>
</cp:coreProperties>
</file>