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2" r:id="rId4"/>
    <p:sldId id="555" r:id="rId5"/>
    <p:sldId id="556" r:id="rId6"/>
    <p:sldId id="263" r:id="rId7"/>
    <p:sldId id="547" r:id="rId8"/>
    <p:sldId id="558" r:id="rId9"/>
    <p:sldId id="559" r:id="rId10"/>
    <p:sldId id="561" r:id="rId11"/>
    <p:sldId id="522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961"/>
    <a:srgbClr val="315DA9"/>
    <a:srgbClr val="96C32A"/>
    <a:srgbClr val="4A7ED0"/>
    <a:srgbClr val="1E3851"/>
    <a:srgbClr val="06050A"/>
    <a:srgbClr val="F083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74" autoAdjust="0"/>
    <p:restoredTop sz="94660"/>
  </p:normalViewPr>
  <p:slideViewPr>
    <p:cSldViewPr snapToGrid="0">
      <p:cViewPr>
        <p:scale>
          <a:sx n="75" d="100"/>
          <a:sy n="75" d="100"/>
        </p:scale>
        <p:origin x="2010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0D7CC-DF00-E9E6-8F6F-E2006B94EC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0FA6593-7727-E0E4-79C2-04F05F6652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1F4218-E2E8-F73F-1B44-C214F1A04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42F5-8440-4EC3-85E9-1CFF419DFD2B}" type="datetimeFigureOut">
              <a:rPr lang="es-CO" smtClean="0"/>
              <a:t>16/10/2024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9328C87-1F52-6BB0-3C59-7A6CB01EA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BA9149-F0AD-69D9-42FA-78F817CB9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C157-490C-48D1-92BC-37659E8EC1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0698182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3D77-B0BE-11D3-23ED-313B3F338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6E73722-3F10-0E18-872C-5808A60069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195AC2-959D-0BF6-21D8-F413D8B06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42F5-8440-4EC3-85E9-1CFF419DFD2B}" type="datetimeFigureOut">
              <a:rPr lang="es-CO" smtClean="0"/>
              <a:t>16/10/2024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5E905A9-D4ED-57BB-9126-D9C723F0E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2C898F-1B7F-9288-04FB-AE6225DD2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C157-490C-48D1-92BC-37659E8EC1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6098750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BC59BD1-3617-E37D-CA6E-E7C513454E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F316F2-32E4-A9FA-3C87-2D3C7ED41D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3CCB59-A051-FBCF-12BD-E306389C1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42F5-8440-4EC3-85E9-1CFF419DFD2B}" type="datetimeFigureOut">
              <a:rPr lang="es-CO" smtClean="0"/>
              <a:t>16/10/2024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6CAE7D-BB4E-CE84-CA13-F67819145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F99C4CF-0139-249A-63C0-1F53F7CB8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C157-490C-48D1-92BC-37659E8EC1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74657109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0CEB28-0568-AC2C-274C-388E681D4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8BF949-89A3-519E-85D1-1DD2E68A2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50B3D7-0D8C-F996-69A5-0D57F50F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42F5-8440-4EC3-85E9-1CFF419DFD2B}" type="datetimeFigureOut">
              <a:rPr lang="es-CO" smtClean="0"/>
              <a:t>16/10/2024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AF127E-2FAE-AC89-3C27-C900194F9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99A194-64D9-25EA-B5AA-961C4C238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C157-490C-48D1-92BC-37659E8EC1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7117696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C17DAF-610B-90D7-4C01-8ED7D2480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20B3F3-89F4-FDEF-2498-E3407F4CA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643666-74A0-CB07-0DD7-F90B7AD02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42F5-8440-4EC3-85E9-1CFF419DFD2B}" type="datetimeFigureOut">
              <a:rPr lang="es-CO" smtClean="0"/>
              <a:t>16/10/2024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0DA4222-92FE-9101-2EC5-0B4D8EFFB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7D2815-A7A8-22DB-F5AE-20DBD38D8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C157-490C-48D1-92BC-37659E8EC1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51957045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D3B4-59CC-5D86-497C-0276A5AC0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BEB8F7-23DE-1983-0198-4C8717504D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4D3CFE-33DB-1581-F2D8-97DE72098F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C562552-507D-3B85-FCBA-A91530592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42F5-8440-4EC3-85E9-1CFF419DFD2B}" type="datetimeFigureOut">
              <a:rPr lang="es-CO" smtClean="0"/>
              <a:t>16/10/2024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773EECF-B687-19AF-8291-20E0E7D0A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688D394-4E01-F250-C9F2-5968829D1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C157-490C-48D1-92BC-37659E8EC1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12536527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230D11-6CD1-E092-88A0-9C4D8BF12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8EE97A-2F52-445C-3D52-4FCDBF85B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47EDBF0-4815-1559-8B6F-F90761C9FC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82C3FF0-44C6-9E6B-2DD9-DF19C8211C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FA5055C-6290-130D-A7F3-E95BCE6F61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16E8854-2133-1A7D-56D9-052664B67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42F5-8440-4EC3-85E9-1CFF419DFD2B}" type="datetimeFigureOut">
              <a:rPr lang="es-CO" smtClean="0"/>
              <a:t>16/10/2024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75E3528-F37D-27F3-77C5-3AF2AA8B8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6AB59E3-365D-152D-0989-71C9CFED0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C157-490C-48D1-92BC-37659E8EC1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64877560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5087C3-E746-C42C-2EA2-3FDD5B7A5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C1A6712-0510-8F4B-534C-81CC8B48B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42F5-8440-4EC3-85E9-1CFF419DFD2B}" type="datetimeFigureOut">
              <a:rPr lang="es-CO" smtClean="0"/>
              <a:t>16/10/2024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C891D5E-C4FC-EEF7-4A55-3BB8EAEC1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7FE1102-9869-541C-782A-DBC1043C6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C157-490C-48D1-92BC-37659E8EC1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89447701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85B15A4-CFE3-62AE-9F58-40C34F49F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42F5-8440-4EC3-85E9-1CFF419DFD2B}" type="datetimeFigureOut">
              <a:rPr lang="es-CO" smtClean="0"/>
              <a:t>16/10/2024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EA55732-2DF9-9D09-3240-99E692EF5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E3B8882-6106-76C0-3B9C-447085FF6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C157-490C-48D1-92BC-37659E8EC1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8528157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B7D554-1083-CB37-00AC-B4E0308A7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D3822F-3212-060D-3B51-A038D3969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4BDDCC6-D1A2-AB21-AE99-BE800C3B0A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DD383FF-6F4E-2BE3-D4EF-6281C0C1E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42F5-8440-4EC3-85E9-1CFF419DFD2B}" type="datetimeFigureOut">
              <a:rPr lang="es-CO" smtClean="0"/>
              <a:t>16/10/2024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7CFD0F2-592E-9D95-AB5C-7B53E3591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EDB070-ADC2-3A2D-B4C4-D6C80B2D4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C157-490C-48D1-92BC-37659E8EC1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82799738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7CA066-11A1-A2CA-2D1E-2300D6788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11F4E9C-D86B-4890-E506-143AD7D478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ACBBF01-4F51-C85B-7BDF-FA6831BF7B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4D8D3E-C888-78A9-0447-9BB8C9BF9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42F5-8440-4EC3-85E9-1CFF419DFD2B}" type="datetimeFigureOut">
              <a:rPr lang="es-CO" smtClean="0"/>
              <a:t>16/10/2024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BFEB826-D844-2B9E-0EBC-5AFC19F63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CFC7640-1661-BB6E-E83C-12D347CB0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C157-490C-48D1-92BC-37659E8EC1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28608932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4A99193-26BF-CB75-E6BE-6DB3AF58E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3D54A36-6225-FFED-A12D-BD4CC2B7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9944E8-6C96-C73E-AE43-465A7AD1EA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E42F5-8440-4EC3-85E9-1CFF419DFD2B}" type="datetimeFigureOut">
              <a:rPr lang="es-CO" smtClean="0"/>
              <a:t>16/10/2024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192136-0D4B-51B7-77DD-9AAEE74684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7A426B-A471-89D7-F832-54854DF2BF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DC157-490C-48D1-92BC-37659E8EC1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43531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Forma libre: forma 300">
            <a:extLst>
              <a:ext uri="{FF2B5EF4-FFF2-40B4-BE49-F238E27FC236}">
                <a16:creationId xmlns:a16="http://schemas.microsoft.com/office/drawing/2014/main" id="{E95C6AE6-12E9-95C9-B814-7A309E96673C}"/>
              </a:ext>
            </a:extLst>
          </p:cNvPr>
          <p:cNvSpPr/>
          <p:nvPr/>
        </p:nvSpPr>
        <p:spPr>
          <a:xfrm>
            <a:off x="0" y="0"/>
            <a:ext cx="12192108" cy="6857974"/>
          </a:xfrm>
          <a:custGeom>
            <a:avLst/>
            <a:gdLst>
              <a:gd name="connsiteX0" fmla="*/ 12192108 w 12192108"/>
              <a:gd name="connsiteY0" fmla="*/ 6857971 h 6857974"/>
              <a:gd name="connsiteX1" fmla="*/ 12192108 w 12192108"/>
              <a:gd name="connsiteY1" fmla="*/ 0 h 6857974"/>
              <a:gd name="connsiteX2" fmla="*/ 0 w 12192108"/>
              <a:gd name="connsiteY2" fmla="*/ 0 h 6857974"/>
              <a:gd name="connsiteX3" fmla="*/ 0 w 12192108"/>
              <a:gd name="connsiteY3" fmla="*/ 1085456 h 6857974"/>
              <a:gd name="connsiteX4" fmla="*/ 811705 w 12192108"/>
              <a:gd name="connsiteY4" fmla="*/ 833631 h 6857974"/>
              <a:gd name="connsiteX5" fmla="*/ 1975231 w 12192108"/>
              <a:gd name="connsiteY5" fmla="*/ 987876 h 6857974"/>
              <a:gd name="connsiteX6" fmla="*/ 3019335 w 12192108"/>
              <a:gd name="connsiteY6" fmla="*/ 2262600 h 6857974"/>
              <a:gd name="connsiteX7" fmla="*/ 3125453 w 12192108"/>
              <a:gd name="connsiteY7" fmla="*/ 2744058 h 6857974"/>
              <a:gd name="connsiteX8" fmla="*/ 3125446 w 12192108"/>
              <a:gd name="connsiteY8" fmla="*/ 2744058 h 6857974"/>
              <a:gd name="connsiteX9" fmla="*/ 3911396 w 12192108"/>
              <a:gd name="connsiteY9" fmla="*/ 2964004 h 6857974"/>
              <a:gd name="connsiteX10" fmla="*/ 5092429 w 12192108"/>
              <a:gd name="connsiteY10" fmla="*/ 3989334 h 6857974"/>
              <a:gd name="connsiteX11" fmla="*/ 5333624 w 12192108"/>
              <a:gd name="connsiteY11" fmla="*/ 5663728 h 6857974"/>
              <a:gd name="connsiteX12" fmla="*/ 4771020 w 12192108"/>
              <a:gd name="connsiteY12" fmla="*/ 6857975 h 6857974"/>
              <a:gd name="connsiteX13" fmla="*/ 12192104 w 12192108"/>
              <a:gd name="connsiteY13" fmla="*/ 6857975 h 6857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108" h="6857974">
                <a:moveTo>
                  <a:pt x="12192108" y="6857971"/>
                </a:moveTo>
                <a:lnTo>
                  <a:pt x="12192108" y="0"/>
                </a:lnTo>
                <a:lnTo>
                  <a:pt x="0" y="0"/>
                </a:lnTo>
                <a:lnTo>
                  <a:pt x="0" y="1085456"/>
                </a:lnTo>
                <a:cubicBezTo>
                  <a:pt x="4" y="1307665"/>
                  <a:pt x="720126" y="956430"/>
                  <a:pt x="811705" y="833631"/>
                </a:cubicBezTo>
                <a:cubicBezTo>
                  <a:pt x="1203211" y="774842"/>
                  <a:pt x="1600567" y="811338"/>
                  <a:pt x="1975231" y="987876"/>
                </a:cubicBezTo>
                <a:cubicBezTo>
                  <a:pt x="2499281" y="1234638"/>
                  <a:pt x="2843550" y="1722796"/>
                  <a:pt x="3019335" y="2262600"/>
                </a:cubicBezTo>
                <a:cubicBezTo>
                  <a:pt x="3071268" y="2421822"/>
                  <a:pt x="3105847" y="2582561"/>
                  <a:pt x="3125453" y="2744058"/>
                </a:cubicBezTo>
                <a:lnTo>
                  <a:pt x="3125446" y="2744058"/>
                </a:lnTo>
                <a:cubicBezTo>
                  <a:pt x="3390161" y="2776740"/>
                  <a:pt x="3653950" y="2848542"/>
                  <a:pt x="3911396" y="2964004"/>
                </a:cubicBezTo>
                <a:cubicBezTo>
                  <a:pt x="4397830" y="3182018"/>
                  <a:pt x="4818935" y="3527409"/>
                  <a:pt x="5092429" y="3989334"/>
                </a:cubicBezTo>
                <a:cubicBezTo>
                  <a:pt x="5391989" y="4495043"/>
                  <a:pt x="5449083" y="5095411"/>
                  <a:pt x="5333624" y="5663728"/>
                </a:cubicBezTo>
                <a:cubicBezTo>
                  <a:pt x="5241310" y="6117913"/>
                  <a:pt x="5041987" y="6515630"/>
                  <a:pt x="4771020" y="6857975"/>
                </a:cubicBezTo>
                <a:lnTo>
                  <a:pt x="12192104" y="6857975"/>
                </a:lnTo>
                <a:close/>
              </a:path>
            </a:pathLst>
          </a:custGeom>
          <a:solidFill>
            <a:srgbClr val="182961"/>
          </a:solidFill>
          <a:ln w="360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" name="Forma libre: forma 1">
            <a:extLst>
              <a:ext uri="{FF2B5EF4-FFF2-40B4-BE49-F238E27FC236}">
                <a16:creationId xmlns:a16="http://schemas.microsoft.com/office/drawing/2014/main" id="{F44B63FB-C75A-4028-51BE-E4E9B5456EA2}"/>
              </a:ext>
            </a:extLst>
          </p:cNvPr>
          <p:cNvSpPr/>
          <p:nvPr/>
        </p:nvSpPr>
        <p:spPr>
          <a:xfrm>
            <a:off x="-108" y="-30339"/>
            <a:ext cx="12192108" cy="6857974"/>
          </a:xfrm>
          <a:custGeom>
            <a:avLst/>
            <a:gdLst>
              <a:gd name="connsiteX0" fmla="*/ 12192108 w 12192108"/>
              <a:gd name="connsiteY0" fmla="*/ 6857971 h 6857974"/>
              <a:gd name="connsiteX1" fmla="*/ 12192108 w 12192108"/>
              <a:gd name="connsiteY1" fmla="*/ 0 h 6857974"/>
              <a:gd name="connsiteX2" fmla="*/ 0 w 12192108"/>
              <a:gd name="connsiteY2" fmla="*/ 0 h 6857974"/>
              <a:gd name="connsiteX3" fmla="*/ 0 w 12192108"/>
              <a:gd name="connsiteY3" fmla="*/ 1085456 h 6857974"/>
              <a:gd name="connsiteX4" fmla="*/ 811705 w 12192108"/>
              <a:gd name="connsiteY4" fmla="*/ 833631 h 6857974"/>
              <a:gd name="connsiteX5" fmla="*/ 1975231 w 12192108"/>
              <a:gd name="connsiteY5" fmla="*/ 987876 h 6857974"/>
              <a:gd name="connsiteX6" fmla="*/ 3019335 w 12192108"/>
              <a:gd name="connsiteY6" fmla="*/ 2262600 h 6857974"/>
              <a:gd name="connsiteX7" fmla="*/ 3125453 w 12192108"/>
              <a:gd name="connsiteY7" fmla="*/ 2744058 h 6857974"/>
              <a:gd name="connsiteX8" fmla="*/ 3125446 w 12192108"/>
              <a:gd name="connsiteY8" fmla="*/ 2744058 h 6857974"/>
              <a:gd name="connsiteX9" fmla="*/ 3911396 w 12192108"/>
              <a:gd name="connsiteY9" fmla="*/ 2964004 h 6857974"/>
              <a:gd name="connsiteX10" fmla="*/ 5092429 w 12192108"/>
              <a:gd name="connsiteY10" fmla="*/ 3989334 h 6857974"/>
              <a:gd name="connsiteX11" fmla="*/ 5333624 w 12192108"/>
              <a:gd name="connsiteY11" fmla="*/ 5663728 h 6857974"/>
              <a:gd name="connsiteX12" fmla="*/ 4771020 w 12192108"/>
              <a:gd name="connsiteY12" fmla="*/ 6857975 h 6857974"/>
              <a:gd name="connsiteX13" fmla="*/ 12192104 w 12192108"/>
              <a:gd name="connsiteY13" fmla="*/ 6857975 h 6857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108" h="6857974">
                <a:moveTo>
                  <a:pt x="12192108" y="6857971"/>
                </a:moveTo>
                <a:lnTo>
                  <a:pt x="12192108" y="0"/>
                </a:lnTo>
                <a:lnTo>
                  <a:pt x="0" y="0"/>
                </a:lnTo>
                <a:lnTo>
                  <a:pt x="0" y="1085456"/>
                </a:lnTo>
                <a:cubicBezTo>
                  <a:pt x="4" y="1307665"/>
                  <a:pt x="720126" y="956430"/>
                  <a:pt x="811705" y="833631"/>
                </a:cubicBezTo>
                <a:cubicBezTo>
                  <a:pt x="1203211" y="774842"/>
                  <a:pt x="1600567" y="811338"/>
                  <a:pt x="1975231" y="987876"/>
                </a:cubicBezTo>
                <a:cubicBezTo>
                  <a:pt x="2499281" y="1234638"/>
                  <a:pt x="2843550" y="1722796"/>
                  <a:pt x="3019335" y="2262600"/>
                </a:cubicBezTo>
                <a:cubicBezTo>
                  <a:pt x="3071268" y="2421822"/>
                  <a:pt x="3105847" y="2582561"/>
                  <a:pt x="3125453" y="2744058"/>
                </a:cubicBezTo>
                <a:lnTo>
                  <a:pt x="3125446" y="2744058"/>
                </a:lnTo>
                <a:cubicBezTo>
                  <a:pt x="3390161" y="2776740"/>
                  <a:pt x="3653950" y="2848542"/>
                  <a:pt x="3911396" y="2964004"/>
                </a:cubicBezTo>
                <a:cubicBezTo>
                  <a:pt x="4397830" y="3182018"/>
                  <a:pt x="4818935" y="3527409"/>
                  <a:pt x="5092429" y="3989334"/>
                </a:cubicBezTo>
                <a:cubicBezTo>
                  <a:pt x="5391989" y="4495043"/>
                  <a:pt x="5449083" y="5095411"/>
                  <a:pt x="5333624" y="5663728"/>
                </a:cubicBezTo>
                <a:cubicBezTo>
                  <a:pt x="5241310" y="6117913"/>
                  <a:pt x="5041987" y="6515630"/>
                  <a:pt x="4771020" y="6857975"/>
                </a:cubicBezTo>
                <a:lnTo>
                  <a:pt x="12192104" y="6857975"/>
                </a:lnTo>
                <a:close/>
              </a:path>
            </a:pathLst>
          </a:custGeom>
          <a:blipFill dpi="0" rotWithShape="1"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47" t="-27954" r="-25144" b="-37402"/>
            </a:stretch>
          </a:blipFill>
          <a:ln w="360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302" name="Forma libre: forma 301">
            <a:extLst>
              <a:ext uri="{FF2B5EF4-FFF2-40B4-BE49-F238E27FC236}">
                <a16:creationId xmlns:a16="http://schemas.microsoft.com/office/drawing/2014/main" id="{9663AC29-DD04-4FF6-0707-1AB01037E858}"/>
              </a:ext>
            </a:extLst>
          </p:cNvPr>
          <p:cNvSpPr/>
          <p:nvPr/>
        </p:nvSpPr>
        <p:spPr>
          <a:xfrm>
            <a:off x="13680426" y="7872342"/>
            <a:ext cx="244560" cy="269040"/>
          </a:xfrm>
          <a:custGeom>
            <a:avLst/>
            <a:gdLst>
              <a:gd name="connsiteX0" fmla="*/ 0 w 244560"/>
              <a:gd name="connsiteY0" fmla="*/ 0 h 269040"/>
              <a:gd name="connsiteX1" fmla="*/ 244561 w 244560"/>
              <a:gd name="connsiteY1" fmla="*/ 0 h 269040"/>
              <a:gd name="connsiteX2" fmla="*/ 244561 w 244560"/>
              <a:gd name="connsiteY2" fmla="*/ 269041 h 269040"/>
              <a:gd name="connsiteX3" fmla="*/ 0 w 244560"/>
              <a:gd name="connsiteY3" fmla="*/ 269041 h 26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560" h="269040">
                <a:moveTo>
                  <a:pt x="0" y="0"/>
                </a:moveTo>
                <a:lnTo>
                  <a:pt x="244561" y="0"/>
                </a:lnTo>
                <a:lnTo>
                  <a:pt x="244561" y="269041"/>
                </a:lnTo>
                <a:lnTo>
                  <a:pt x="0" y="269041"/>
                </a:lnTo>
                <a:close/>
              </a:path>
            </a:pathLst>
          </a:custGeom>
          <a:noFill/>
          <a:ln w="7200" cap="flat">
            <a:solidFill>
              <a:srgbClr val="373435"/>
            </a:solidFill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303" name="Forma libre: forma 302">
            <a:extLst>
              <a:ext uri="{FF2B5EF4-FFF2-40B4-BE49-F238E27FC236}">
                <a16:creationId xmlns:a16="http://schemas.microsoft.com/office/drawing/2014/main" id="{683E96E6-1277-F806-D076-96C7FDCAB4FD}"/>
              </a:ext>
            </a:extLst>
          </p:cNvPr>
          <p:cNvSpPr/>
          <p:nvPr/>
        </p:nvSpPr>
        <p:spPr>
          <a:xfrm>
            <a:off x="0" y="0"/>
            <a:ext cx="12192108" cy="6857974"/>
          </a:xfrm>
          <a:custGeom>
            <a:avLst/>
            <a:gdLst>
              <a:gd name="connsiteX0" fmla="*/ 12192108 w 12192108"/>
              <a:gd name="connsiteY0" fmla="*/ 6857971 h 6857974"/>
              <a:gd name="connsiteX1" fmla="*/ 12192108 w 12192108"/>
              <a:gd name="connsiteY1" fmla="*/ 0 h 6857974"/>
              <a:gd name="connsiteX2" fmla="*/ 0 w 12192108"/>
              <a:gd name="connsiteY2" fmla="*/ 0 h 6857974"/>
              <a:gd name="connsiteX3" fmla="*/ 0 w 12192108"/>
              <a:gd name="connsiteY3" fmla="*/ 1085456 h 6857974"/>
              <a:gd name="connsiteX4" fmla="*/ 811705 w 12192108"/>
              <a:gd name="connsiteY4" fmla="*/ 833631 h 6857974"/>
              <a:gd name="connsiteX5" fmla="*/ 1975231 w 12192108"/>
              <a:gd name="connsiteY5" fmla="*/ 987876 h 6857974"/>
              <a:gd name="connsiteX6" fmla="*/ 3019335 w 12192108"/>
              <a:gd name="connsiteY6" fmla="*/ 2262600 h 6857974"/>
              <a:gd name="connsiteX7" fmla="*/ 3125453 w 12192108"/>
              <a:gd name="connsiteY7" fmla="*/ 2744058 h 6857974"/>
              <a:gd name="connsiteX8" fmla="*/ 3125446 w 12192108"/>
              <a:gd name="connsiteY8" fmla="*/ 2744058 h 6857974"/>
              <a:gd name="connsiteX9" fmla="*/ 3911396 w 12192108"/>
              <a:gd name="connsiteY9" fmla="*/ 2964004 h 6857974"/>
              <a:gd name="connsiteX10" fmla="*/ 5092429 w 12192108"/>
              <a:gd name="connsiteY10" fmla="*/ 3989334 h 6857974"/>
              <a:gd name="connsiteX11" fmla="*/ 5333624 w 12192108"/>
              <a:gd name="connsiteY11" fmla="*/ 5663728 h 6857974"/>
              <a:gd name="connsiteX12" fmla="*/ 4771020 w 12192108"/>
              <a:gd name="connsiteY12" fmla="*/ 6857975 h 6857974"/>
              <a:gd name="connsiteX13" fmla="*/ 12192104 w 12192108"/>
              <a:gd name="connsiteY13" fmla="*/ 6857975 h 6857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108" h="6857974">
                <a:moveTo>
                  <a:pt x="12192108" y="6857971"/>
                </a:moveTo>
                <a:lnTo>
                  <a:pt x="12192108" y="0"/>
                </a:lnTo>
                <a:lnTo>
                  <a:pt x="0" y="0"/>
                </a:lnTo>
                <a:lnTo>
                  <a:pt x="0" y="1085456"/>
                </a:lnTo>
                <a:cubicBezTo>
                  <a:pt x="4" y="1307665"/>
                  <a:pt x="720126" y="956430"/>
                  <a:pt x="811705" y="833631"/>
                </a:cubicBezTo>
                <a:cubicBezTo>
                  <a:pt x="1203211" y="774842"/>
                  <a:pt x="1600567" y="811338"/>
                  <a:pt x="1975231" y="987876"/>
                </a:cubicBezTo>
                <a:cubicBezTo>
                  <a:pt x="2499281" y="1234638"/>
                  <a:pt x="2843550" y="1722796"/>
                  <a:pt x="3019335" y="2262600"/>
                </a:cubicBezTo>
                <a:cubicBezTo>
                  <a:pt x="3071268" y="2421822"/>
                  <a:pt x="3105847" y="2582561"/>
                  <a:pt x="3125453" y="2744058"/>
                </a:cubicBezTo>
                <a:lnTo>
                  <a:pt x="3125446" y="2744058"/>
                </a:lnTo>
                <a:cubicBezTo>
                  <a:pt x="3390161" y="2776740"/>
                  <a:pt x="3653950" y="2848542"/>
                  <a:pt x="3911396" y="2964004"/>
                </a:cubicBezTo>
                <a:cubicBezTo>
                  <a:pt x="4397830" y="3182018"/>
                  <a:pt x="4818935" y="3527409"/>
                  <a:pt x="5092429" y="3989334"/>
                </a:cubicBezTo>
                <a:cubicBezTo>
                  <a:pt x="5391989" y="4495043"/>
                  <a:pt x="5449083" y="5095411"/>
                  <a:pt x="5333624" y="5663728"/>
                </a:cubicBezTo>
                <a:cubicBezTo>
                  <a:pt x="5241310" y="6117913"/>
                  <a:pt x="5041987" y="6515630"/>
                  <a:pt x="4771020" y="6857975"/>
                </a:cubicBezTo>
                <a:lnTo>
                  <a:pt x="12192104" y="6857975"/>
                </a:lnTo>
                <a:close/>
              </a:path>
            </a:pathLst>
          </a:custGeom>
          <a:noFill/>
          <a:ln w="360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304" name="Forma libre: forma 303">
            <a:extLst>
              <a:ext uri="{FF2B5EF4-FFF2-40B4-BE49-F238E27FC236}">
                <a16:creationId xmlns:a16="http://schemas.microsoft.com/office/drawing/2014/main" id="{F956362D-8BF9-615B-0F29-B97304A0ECAA}"/>
              </a:ext>
            </a:extLst>
          </p:cNvPr>
          <p:cNvSpPr/>
          <p:nvPr/>
        </p:nvSpPr>
        <p:spPr>
          <a:xfrm>
            <a:off x="-3" y="807580"/>
            <a:ext cx="5389185" cy="6050390"/>
          </a:xfrm>
          <a:custGeom>
            <a:avLst/>
            <a:gdLst>
              <a:gd name="connsiteX0" fmla="*/ 3805743 w 5389185"/>
              <a:gd name="connsiteY0" fmla="*/ 6050391 h 6050390"/>
              <a:gd name="connsiteX1" fmla="*/ 4210838 w 5389185"/>
              <a:gd name="connsiteY1" fmla="*/ 5625505 h 6050390"/>
              <a:gd name="connsiteX2" fmla="*/ 4238412 w 5389185"/>
              <a:gd name="connsiteY2" fmla="*/ 3220238 h 6050390"/>
              <a:gd name="connsiteX3" fmla="*/ 3122199 w 5389185"/>
              <a:gd name="connsiteY3" fmla="*/ 2648574 h 6050390"/>
              <a:gd name="connsiteX4" fmla="*/ 3122210 w 5389185"/>
              <a:gd name="connsiteY4" fmla="*/ 2648545 h 6050390"/>
              <a:gd name="connsiteX5" fmla="*/ 1271465 w 5389185"/>
              <a:gd name="connsiteY5" fmla="*/ 6050387 h 6050390"/>
              <a:gd name="connsiteX6" fmla="*/ 4 w 5389185"/>
              <a:gd name="connsiteY6" fmla="*/ 6050387 h 6050390"/>
              <a:gd name="connsiteX7" fmla="*/ 4 w 5389185"/>
              <a:gd name="connsiteY7" fmla="*/ 3429366 h 6050390"/>
              <a:gd name="connsiteX8" fmla="*/ 791370 w 5389185"/>
              <a:gd name="connsiteY8" fmla="*/ 2632350 h 6050390"/>
              <a:gd name="connsiteX9" fmla="*/ 2412606 w 5389185"/>
              <a:gd name="connsiteY9" fmla="*/ 1940106 h 6050390"/>
              <a:gd name="connsiteX10" fmla="*/ 2412617 w 5389185"/>
              <a:gd name="connsiteY10" fmla="*/ 1940077 h 6050390"/>
              <a:gd name="connsiteX11" fmla="*/ 1844140 w 5389185"/>
              <a:gd name="connsiteY11" fmla="*/ 918588 h 6050390"/>
              <a:gd name="connsiteX12" fmla="*/ 613524 w 5389185"/>
              <a:gd name="connsiteY12" fmla="*/ 791580 h 6050390"/>
              <a:gd name="connsiteX13" fmla="*/ 0 w 5389185"/>
              <a:gd name="connsiteY13" fmla="*/ 1072823 h 6050390"/>
              <a:gd name="connsiteX14" fmla="*/ 0 w 5389185"/>
              <a:gd name="connsiteY14" fmla="*/ 277901 h 6050390"/>
              <a:gd name="connsiteX15" fmla="*/ 191640 w 5389185"/>
              <a:gd name="connsiteY15" fmla="*/ 195770 h 6050390"/>
              <a:gd name="connsiteX16" fmla="*/ 1975231 w 5389185"/>
              <a:gd name="connsiteY16" fmla="*/ 180288 h 6050390"/>
              <a:gd name="connsiteX17" fmla="*/ 3019335 w 5389185"/>
              <a:gd name="connsiteY17" fmla="*/ 1455015 h 6050390"/>
              <a:gd name="connsiteX18" fmla="*/ 3125453 w 5389185"/>
              <a:gd name="connsiteY18" fmla="*/ 1936474 h 6050390"/>
              <a:gd name="connsiteX19" fmla="*/ 3125450 w 5389185"/>
              <a:gd name="connsiteY19" fmla="*/ 1936474 h 6050390"/>
              <a:gd name="connsiteX20" fmla="*/ 3911400 w 5389185"/>
              <a:gd name="connsiteY20" fmla="*/ 2156420 h 6050390"/>
              <a:gd name="connsiteX21" fmla="*/ 5092432 w 5389185"/>
              <a:gd name="connsiteY21" fmla="*/ 3181747 h 6050390"/>
              <a:gd name="connsiteX22" fmla="*/ 5333627 w 5389185"/>
              <a:gd name="connsiteY22" fmla="*/ 4856144 h 6050390"/>
              <a:gd name="connsiteX23" fmla="*/ 4771017 w 5389185"/>
              <a:gd name="connsiteY23" fmla="*/ 6050391 h 6050390"/>
              <a:gd name="connsiteX24" fmla="*/ 3805739 w 5389185"/>
              <a:gd name="connsiteY24" fmla="*/ 6050391 h 6050390"/>
              <a:gd name="connsiteX25" fmla="*/ 2409046 w 5389185"/>
              <a:gd name="connsiteY25" fmla="*/ 2646895 h 6050390"/>
              <a:gd name="connsiteX26" fmla="*/ 2409079 w 5389185"/>
              <a:gd name="connsiteY26" fmla="*/ 2646902 h 6050390"/>
              <a:gd name="connsiteX27" fmla="*/ 2409082 w 5389185"/>
              <a:gd name="connsiteY27" fmla="*/ 2646905 h 6050390"/>
              <a:gd name="connsiteX28" fmla="*/ 1969909 w 5389185"/>
              <a:gd name="connsiteY28" fmla="*/ 2761711 h 6050390"/>
              <a:gd name="connsiteX29" fmla="*/ 172628 w 5389185"/>
              <a:gd name="connsiteY29" fmla="*/ 4605180 h 6050390"/>
              <a:gd name="connsiteX30" fmla="*/ 250737 w 5389185"/>
              <a:gd name="connsiteY30" fmla="*/ 5455828 h 6050390"/>
              <a:gd name="connsiteX31" fmla="*/ 1301972 w 5389185"/>
              <a:gd name="connsiteY31" fmla="*/ 5132702 h 6050390"/>
              <a:gd name="connsiteX32" fmla="*/ 2409046 w 5389185"/>
              <a:gd name="connsiteY32" fmla="*/ 2646895 h 6050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389185" h="6050390">
                <a:moveTo>
                  <a:pt x="3805743" y="6050391"/>
                </a:moveTo>
                <a:cubicBezTo>
                  <a:pt x="3955539" y="5925213"/>
                  <a:pt x="4092057" y="5784406"/>
                  <a:pt x="4210838" y="5625505"/>
                </a:cubicBezTo>
                <a:cubicBezTo>
                  <a:pt x="4745893" y="4909642"/>
                  <a:pt x="4904039" y="3907639"/>
                  <a:pt x="4238412" y="3220238"/>
                </a:cubicBezTo>
                <a:cubicBezTo>
                  <a:pt x="3934329" y="2906244"/>
                  <a:pt x="3539539" y="2717039"/>
                  <a:pt x="3122199" y="2648574"/>
                </a:cubicBezTo>
                <a:lnTo>
                  <a:pt x="3122210" y="2648545"/>
                </a:lnTo>
                <a:cubicBezTo>
                  <a:pt x="3009339" y="3589893"/>
                  <a:pt x="2296787" y="5418748"/>
                  <a:pt x="1271465" y="6050387"/>
                </a:cubicBezTo>
                <a:lnTo>
                  <a:pt x="4" y="6050387"/>
                </a:lnTo>
                <a:lnTo>
                  <a:pt x="4" y="3429366"/>
                </a:lnTo>
                <a:cubicBezTo>
                  <a:pt x="236583" y="3117228"/>
                  <a:pt x="516475" y="2843218"/>
                  <a:pt x="791370" y="2632350"/>
                </a:cubicBezTo>
                <a:cubicBezTo>
                  <a:pt x="1273749" y="2262252"/>
                  <a:pt x="1833600" y="2015476"/>
                  <a:pt x="2412606" y="1940106"/>
                </a:cubicBezTo>
                <a:lnTo>
                  <a:pt x="2412617" y="1940077"/>
                </a:lnTo>
                <a:cubicBezTo>
                  <a:pt x="2348245" y="1550177"/>
                  <a:pt x="2168637" y="1153851"/>
                  <a:pt x="1844140" y="918588"/>
                </a:cubicBezTo>
                <a:cubicBezTo>
                  <a:pt x="1478910" y="654038"/>
                  <a:pt x="1028699" y="663030"/>
                  <a:pt x="613524" y="791580"/>
                </a:cubicBezTo>
                <a:cubicBezTo>
                  <a:pt x="397824" y="858315"/>
                  <a:pt x="193644" y="955866"/>
                  <a:pt x="0" y="1072823"/>
                </a:cubicBezTo>
                <a:lnTo>
                  <a:pt x="0" y="277901"/>
                </a:lnTo>
                <a:cubicBezTo>
                  <a:pt x="62956" y="248674"/>
                  <a:pt x="126817" y="221224"/>
                  <a:pt x="191640" y="195770"/>
                </a:cubicBezTo>
                <a:cubicBezTo>
                  <a:pt x="770762" y="-31715"/>
                  <a:pt x="1399759" y="-90867"/>
                  <a:pt x="1975231" y="180288"/>
                </a:cubicBezTo>
                <a:cubicBezTo>
                  <a:pt x="2499288" y="427054"/>
                  <a:pt x="2843553" y="915212"/>
                  <a:pt x="3019335" y="1455015"/>
                </a:cubicBezTo>
                <a:cubicBezTo>
                  <a:pt x="3071268" y="1614238"/>
                  <a:pt x="3105854" y="1774977"/>
                  <a:pt x="3125453" y="1936474"/>
                </a:cubicBezTo>
                <a:lnTo>
                  <a:pt x="3125450" y="1936474"/>
                </a:lnTo>
                <a:cubicBezTo>
                  <a:pt x="3390165" y="1969156"/>
                  <a:pt x="3653954" y="2040954"/>
                  <a:pt x="3911400" y="2156420"/>
                </a:cubicBezTo>
                <a:cubicBezTo>
                  <a:pt x="4397830" y="2374427"/>
                  <a:pt x="4818943" y="2719824"/>
                  <a:pt x="5092432" y="3181747"/>
                </a:cubicBezTo>
                <a:cubicBezTo>
                  <a:pt x="5391989" y="3687454"/>
                  <a:pt x="5449086" y="4287827"/>
                  <a:pt x="5333627" y="4856144"/>
                </a:cubicBezTo>
                <a:cubicBezTo>
                  <a:pt x="5241317" y="5310325"/>
                  <a:pt x="5041966" y="5708028"/>
                  <a:pt x="4771017" y="6050391"/>
                </a:cubicBezTo>
                <a:lnTo>
                  <a:pt x="3805739" y="6050391"/>
                </a:lnTo>
                <a:close/>
                <a:moveTo>
                  <a:pt x="2409046" y="2646895"/>
                </a:moveTo>
                <a:lnTo>
                  <a:pt x="2409079" y="2646902"/>
                </a:lnTo>
                <a:lnTo>
                  <a:pt x="2409082" y="2646905"/>
                </a:lnTo>
                <a:cubicBezTo>
                  <a:pt x="2259686" y="2670326"/>
                  <a:pt x="2112278" y="2708638"/>
                  <a:pt x="1969909" y="2761711"/>
                </a:cubicBezTo>
                <a:cubicBezTo>
                  <a:pt x="1184135" y="3054919"/>
                  <a:pt x="421181" y="3795424"/>
                  <a:pt x="172628" y="4605180"/>
                </a:cubicBezTo>
                <a:cubicBezTo>
                  <a:pt x="91961" y="4868292"/>
                  <a:pt x="33426" y="5258247"/>
                  <a:pt x="250737" y="5455828"/>
                </a:cubicBezTo>
                <a:cubicBezTo>
                  <a:pt x="588559" y="5762790"/>
                  <a:pt x="1086567" y="5413476"/>
                  <a:pt x="1301972" y="5132702"/>
                </a:cubicBezTo>
                <a:cubicBezTo>
                  <a:pt x="1717244" y="4591882"/>
                  <a:pt x="2302996" y="3495557"/>
                  <a:pt x="2409046" y="2646895"/>
                </a:cubicBezTo>
                <a:close/>
              </a:path>
            </a:pathLst>
          </a:custGeom>
          <a:solidFill>
            <a:srgbClr val="FEFEFE"/>
          </a:solidFill>
          <a:ln w="360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308" name="Forma libre: forma 307">
            <a:extLst>
              <a:ext uri="{FF2B5EF4-FFF2-40B4-BE49-F238E27FC236}">
                <a16:creationId xmlns:a16="http://schemas.microsoft.com/office/drawing/2014/main" id="{71E36D84-D951-1D67-4337-347C7B9E6892}"/>
              </a:ext>
            </a:extLst>
          </p:cNvPr>
          <p:cNvSpPr/>
          <p:nvPr/>
        </p:nvSpPr>
        <p:spPr>
          <a:xfrm>
            <a:off x="7546863" y="2801534"/>
            <a:ext cx="44755" cy="1254902"/>
          </a:xfrm>
          <a:custGeom>
            <a:avLst/>
            <a:gdLst>
              <a:gd name="connsiteX0" fmla="*/ 0 w 44755"/>
              <a:gd name="connsiteY0" fmla="*/ 22380 h 1254902"/>
              <a:gd name="connsiteX1" fmla="*/ 0 w 44755"/>
              <a:gd name="connsiteY1" fmla="*/ 1232523 h 1254902"/>
              <a:gd name="connsiteX2" fmla="*/ 22378 w 44755"/>
              <a:gd name="connsiteY2" fmla="*/ 1254902 h 1254902"/>
              <a:gd name="connsiteX3" fmla="*/ 22378 w 44755"/>
              <a:gd name="connsiteY3" fmla="*/ 1254902 h 1254902"/>
              <a:gd name="connsiteX4" fmla="*/ 44756 w 44755"/>
              <a:gd name="connsiteY4" fmla="*/ 1232523 h 1254902"/>
              <a:gd name="connsiteX5" fmla="*/ 44756 w 44755"/>
              <a:gd name="connsiteY5" fmla="*/ 22380 h 1254902"/>
              <a:gd name="connsiteX6" fmla="*/ 22378 w 44755"/>
              <a:gd name="connsiteY6" fmla="*/ 0 h 1254902"/>
              <a:gd name="connsiteX7" fmla="*/ 22378 w 44755"/>
              <a:gd name="connsiteY7" fmla="*/ 0 h 1254902"/>
              <a:gd name="connsiteX8" fmla="*/ 0 w 44755"/>
              <a:gd name="connsiteY8" fmla="*/ 22380 h 125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755" h="1254902">
                <a:moveTo>
                  <a:pt x="0" y="22380"/>
                </a:moveTo>
                <a:lnTo>
                  <a:pt x="0" y="1232523"/>
                </a:lnTo>
                <a:cubicBezTo>
                  <a:pt x="0" y="1244833"/>
                  <a:pt x="10069" y="1254902"/>
                  <a:pt x="22378" y="1254902"/>
                </a:cubicBezTo>
                <a:lnTo>
                  <a:pt x="22378" y="1254902"/>
                </a:lnTo>
                <a:cubicBezTo>
                  <a:pt x="34688" y="1254902"/>
                  <a:pt x="44756" y="1244833"/>
                  <a:pt x="44756" y="1232523"/>
                </a:cubicBezTo>
                <a:lnTo>
                  <a:pt x="44756" y="22380"/>
                </a:lnTo>
                <a:cubicBezTo>
                  <a:pt x="44756" y="10069"/>
                  <a:pt x="34688" y="0"/>
                  <a:pt x="22378" y="0"/>
                </a:cubicBezTo>
                <a:lnTo>
                  <a:pt x="22378" y="0"/>
                </a:lnTo>
                <a:cubicBezTo>
                  <a:pt x="10069" y="0"/>
                  <a:pt x="0" y="10069"/>
                  <a:pt x="0" y="22380"/>
                </a:cubicBezTo>
                <a:close/>
              </a:path>
            </a:pathLst>
          </a:custGeom>
          <a:gradFill>
            <a:gsLst>
              <a:gs pos="0">
                <a:srgbClr val="F0831A"/>
              </a:gs>
              <a:gs pos="18039">
                <a:srgbClr val="F4AE00"/>
              </a:gs>
              <a:gs pos="34902">
                <a:srgbClr val="96C32A"/>
              </a:gs>
              <a:gs pos="45882">
                <a:srgbClr val="35A27B"/>
              </a:gs>
              <a:gs pos="56078">
                <a:srgbClr val="094A34"/>
              </a:gs>
              <a:gs pos="65882">
                <a:srgbClr val="1E3851"/>
              </a:gs>
              <a:gs pos="83137">
                <a:srgbClr val="F24B1F"/>
              </a:gs>
              <a:gs pos="100000">
                <a:srgbClr val="E93830"/>
              </a:gs>
            </a:gsLst>
            <a:lin ang="5400039" scaled="1"/>
          </a:gradFill>
          <a:ln w="360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582" name="Forma libre: forma 581">
            <a:extLst>
              <a:ext uri="{FF2B5EF4-FFF2-40B4-BE49-F238E27FC236}">
                <a16:creationId xmlns:a16="http://schemas.microsoft.com/office/drawing/2014/main" id="{D620F85D-7F4D-98BE-F7F9-7B50DCAF1701}"/>
              </a:ext>
            </a:extLst>
          </p:cNvPr>
          <p:cNvSpPr/>
          <p:nvPr/>
        </p:nvSpPr>
        <p:spPr>
          <a:xfrm>
            <a:off x="0" y="1511866"/>
            <a:ext cx="4677544" cy="5346108"/>
          </a:xfrm>
          <a:custGeom>
            <a:avLst/>
            <a:gdLst>
              <a:gd name="connsiteX0" fmla="*/ 3805739 w 4677544"/>
              <a:gd name="connsiteY0" fmla="*/ 5346105 h 5346108"/>
              <a:gd name="connsiteX1" fmla="*/ 1271461 w 4677544"/>
              <a:gd name="connsiteY1" fmla="*/ 5346105 h 5346108"/>
              <a:gd name="connsiteX2" fmla="*/ 3122206 w 4677544"/>
              <a:gd name="connsiteY2" fmla="*/ 1944263 h 5346108"/>
              <a:gd name="connsiteX3" fmla="*/ 3122196 w 4677544"/>
              <a:gd name="connsiteY3" fmla="*/ 1944292 h 5346108"/>
              <a:gd name="connsiteX4" fmla="*/ 4238408 w 4677544"/>
              <a:gd name="connsiteY4" fmla="*/ 2515957 h 5346108"/>
              <a:gd name="connsiteX5" fmla="*/ 4210835 w 4677544"/>
              <a:gd name="connsiteY5" fmla="*/ 4921223 h 5346108"/>
              <a:gd name="connsiteX6" fmla="*/ 3805739 w 4677544"/>
              <a:gd name="connsiteY6" fmla="*/ 5346109 h 5346108"/>
              <a:gd name="connsiteX7" fmla="*/ 0 w 4677544"/>
              <a:gd name="connsiteY7" fmla="*/ 2725084 h 5346108"/>
              <a:gd name="connsiteX8" fmla="*/ 0 w 4677544"/>
              <a:gd name="connsiteY8" fmla="*/ 368541 h 5346108"/>
              <a:gd name="connsiteX9" fmla="*/ 613524 w 4677544"/>
              <a:gd name="connsiteY9" fmla="*/ 87298 h 5346108"/>
              <a:gd name="connsiteX10" fmla="*/ 1844140 w 4677544"/>
              <a:gd name="connsiteY10" fmla="*/ 214307 h 5346108"/>
              <a:gd name="connsiteX11" fmla="*/ 2412617 w 4677544"/>
              <a:gd name="connsiteY11" fmla="*/ 1235795 h 5346108"/>
              <a:gd name="connsiteX12" fmla="*/ 2412607 w 4677544"/>
              <a:gd name="connsiteY12" fmla="*/ 1235824 h 5346108"/>
              <a:gd name="connsiteX13" fmla="*/ 791370 w 4677544"/>
              <a:gd name="connsiteY13" fmla="*/ 1928068 h 5346108"/>
              <a:gd name="connsiteX14" fmla="*/ 4 w 4677544"/>
              <a:gd name="connsiteY14" fmla="*/ 2725084 h 5346108"/>
              <a:gd name="connsiteX15" fmla="*/ 2409043 w 4677544"/>
              <a:gd name="connsiteY15" fmla="*/ 1942605 h 5346108"/>
              <a:gd name="connsiteX16" fmla="*/ 2409075 w 4677544"/>
              <a:gd name="connsiteY16" fmla="*/ 1942613 h 5346108"/>
              <a:gd name="connsiteX17" fmla="*/ 2409079 w 4677544"/>
              <a:gd name="connsiteY17" fmla="*/ 1942616 h 5346108"/>
              <a:gd name="connsiteX18" fmla="*/ 1969905 w 4677544"/>
              <a:gd name="connsiteY18" fmla="*/ 2057422 h 5346108"/>
              <a:gd name="connsiteX19" fmla="*/ 172625 w 4677544"/>
              <a:gd name="connsiteY19" fmla="*/ 3900891 h 5346108"/>
              <a:gd name="connsiteX20" fmla="*/ 250733 w 4677544"/>
              <a:gd name="connsiteY20" fmla="*/ 4751539 h 5346108"/>
              <a:gd name="connsiteX21" fmla="*/ 1301968 w 4677544"/>
              <a:gd name="connsiteY21" fmla="*/ 4428412 h 5346108"/>
              <a:gd name="connsiteX22" fmla="*/ 2409043 w 4677544"/>
              <a:gd name="connsiteY22" fmla="*/ 1942605 h 5346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677544" h="5346108">
                <a:moveTo>
                  <a:pt x="3805739" y="5346105"/>
                </a:moveTo>
                <a:lnTo>
                  <a:pt x="1271461" y="5346105"/>
                </a:lnTo>
                <a:cubicBezTo>
                  <a:pt x="2296783" y="4714467"/>
                  <a:pt x="3009335" y="2885611"/>
                  <a:pt x="3122206" y="1944263"/>
                </a:cubicBezTo>
                <a:lnTo>
                  <a:pt x="3122196" y="1944292"/>
                </a:lnTo>
                <a:cubicBezTo>
                  <a:pt x="3539536" y="2012757"/>
                  <a:pt x="3934325" y="2201963"/>
                  <a:pt x="4238408" y="2515957"/>
                </a:cubicBezTo>
                <a:cubicBezTo>
                  <a:pt x="4904035" y="3203357"/>
                  <a:pt x="4745889" y="4205357"/>
                  <a:pt x="4210835" y="4921223"/>
                </a:cubicBezTo>
                <a:cubicBezTo>
                  <a:pt x="4092053" y="5080121"/>
                  <a:pt x="3955536" y="5220928"/>
                  <a:pt x="3805739" y="5346109"/>
                </a:cubicBezTo>
                <a:close/>
                <a:moveTo>
                  <a:pt x="0" y="2725084"/>
                </a:moveTo>
                <a:lnTo>
                  <a:pt x="0" y="368541"/>
                </a:lnTo>
                <a:cubicBezTo>
                  <a:pt x="193644" y="251584"/>
                  <a:pt x="397827" y="154037"/>
                  <a:pt x="613524" y="87298"/>
                </a:cubicBezTo>
                <a:cubicBezTo>
                  <a:pt x="1028695" y="-41252"/>
                  <a:pt x="1478910" y="-50243"/>
                  <a:pt x="1844140" y="214307"/>
                </a:cubicBezTo>
                <a:cubicBezTo>
                  <a:pt x="2168637" y="449569"/>
                  <a:pt x="2348241" y="845895"/>
                  <a:pt x="2412617" y="1235795"/>
                </a:cubicBezTo>
                <a:lnTo>
                  <a:pt x="2412607" y="1235824"/>
                </a:lnTo>
                <a:cubicBezTo>
                  <a:pt x="1833600" y="1311194"/>
                  <a:pt x="1273746" y="1557974"/>
                  <a:pt x="791370" y="1928068"/>
                </a:cubicBezTo>
                <a:cubicBezTo>
                  <a:pt x="516472" y="2138933"/>
                  <a:pt x="236579" y="2412946"/>
                  <a:pt x="4" y="2725084"/>
                </a:cubicBezTo>
                <a:close/>
                <a:moveTo>
                  <a:pt x="2409043" y="1942605"/>
                </a:moveTo>
                <a:lnTo>
                  <a:pt x="2409075" y="1942613"/>
                </a:lnTo>
                <a:lnTo>
                  <a:pt x="2409079" y="1942616"/>
                </a:lnTo>
                <a:cubicBezTo>
                  <a:pt x="2259682" y="1966037"/>
                  <a:pt x="2112275" y="2004349"/>
                  <a:pt x="1969905" y="2057422"/>
                </a:cubicBezTo>
                <a:cubicBezTo>
                  <a:pt x="1184131" y="2350629"/>
                  <a:pt x="421178" y="3091135"/>
                  <a:pt x="172625" y="3900891"/>
                </a:cubicBezTo>
                <a:cubicBezTo>
                  <a:pt x="91957" y="4164003"/>
                  <a:pt x="33422" y="4553958"/>
                  <a:pt x="250733" y="4751539"/>
                </a:cubicBezTo>
                <a:cubicBezTo>
                  <a:pt x="588556" y="5058502"/>
                  <a:pt x="1086563" y="4709187"/>
                  <a:pt x="1301968" y="4428412"/>
                </a:cubicBezTo>
                <a:cubicBezTo>
                  <a:pt x="1717240" y="3887593"/>
                  <a:pt x="2302992" y="2791268"/>
                  <a:pt x="2409043" y="1942605"/>
                </a:cubicBezTo>
                <a:close/>
              </a:path>
            </a:pathLst>
          </a:custGeom>
          <a:gradFill>
            <a:gsLst>
              <a:gs pos="0">
                <a:srgbClr val="E93830"/>
              </a:gs>
              <a:gs pos="12941">
                <a:srgbClr val="F24B1F"/>
              </a:gs>
              <a:gs pos="49020">
                <a:srgbClr val="F0831A"/>
              </a:gs>
              <a:gs pos="100000">
                <a:srgbClr val="F4AE00"/>
              </a:gs>
            </a:gsLst>
            <a:lin ang="1065354" scaled="1"/>
          </a:gradFill>
          <a:ln w="360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85" name="CuadroTexto 284">
            <a:extLst>
              <a:ext uri="{FF2B5EF4-FFF2-40B4-BE49-F238E27FC236}">
                <a16:creationId xmlns:a16="http://schemas.microsoft.com/office/drawing/2014/main" id="{0C6353EC-E7A6-4BD7-A021-8ED93ACA5E41}"/>
              </a:ext>
            </a:extLst>
          </p:cNvPr>
          <p:cNvSpPr txBox="1"/>
          <p:nvPr/>
        </p:nvSpPr>
        <p:spPr>
          <a:xfrm>
            <a:off x="7736713" y="551715"/>
            <a:ext cx="431019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chemeClr val="bg1"/>
                </a:solidFill>
                <a:latin typeface="+mj-lt"/>
              </a:rPr>
              <a:t>Informe a la </a:t>
            </a:r>
          </a:p>
          <a:p>
            <a:r>
              <a:rPr lang="es-CO" sz="2800" b="1" dirty="0">
                <a:solidFill>
                  <a:schemeClr val="bg1"/>
                </a:solidFill>
                <a:latin typeface="+mj-lt"/>
              </a:rPr>
              <a:t>Asamblea Departamental de Bolívar </a:t>
            </a:r>
          </a:p>
          <a:p>
            <a:endParaRPr lang="es-CO" sz="2800" b="1" dirty="0">
              <a:solidFill>
                <a:schemeClr val="bg1"/>
              </a:solidFill>
            </a:endParaRPr>
          </a:p>
          <a:p>
            <a:r>
              <a:rPr lang="es-CO" sz="2800" b="1" dirty="0">
                <a:solidFill>
                  <a:schemeClr val="bg1"/>
                </a:solidFill>
              </a:rPr>
              <a:t>Socialización del Presupuesto 2025 </a:t>
            </a:r>
            <a:endParaRPr lang="es-MX" sz="2800" b="1" i="1" dirty="0">
              <a:solidFill>
                <a:schemeClr val="bg1"/>
              </a:solidFill>
              <a:latin typeface="Alata" panose="00000500000000000000" pitchFamily="2" charset="0"/>
            </a:endParaRPr>
          </a:p>
          <a:p>
            <a:endParaRPr lang="es-MX" sz="2800" b="1" i="1" dirty="0">
              <a:solidFill>
                <a:schemeClr val="bg1"/>
              </a:solidFill>
              <a:latin typeface="Alata" panose="00000500000000000000" pitchFamily="2" charset="0"/>
            </a:endParaRPr>
          </a:p>
          <a:p>
            <a:r>
              <a:rPr lang="es-MX" sz="2800" b="1" i="1" dirty="0">
                <a:solidFill>
                  <a:schemeClr val="bg1"/>
                </a:solidFill>
                <a:latin typeface="Alata" panose="00000500000000000000" pitchFamily="2" charset="0"/>
              </a:rPr>
              <a:t>Secretaría de Movilidad</a:t>
            </a:r>
          </a:p>
          <a:p>
            <a:endParaRPr lang="es-MX" sz="2800" b="1" i="1" dirty="0">
              <a:solidFill>
                <a:schemeClr val="bg1"/>
              </a:solidFill>
              <a:latin typeface="Alata" panose="00000500000000000000" pitchFamily="2" charset="0"/>
            </a:endParaRPr>
          </a:p>
          <a:p>
            <a:r>
              <a:rPr lang="es-MX" sz="2800" b="1" i="1" dirty="0">
                <a:solidFill>
                  <a:schemeClr val="bg1"/>
                </a:solidFill>
                <a:latin typeface="Alata" panose="00000500000000000000" pitchFamily="2" charset="0"/>
              </a:rPr>
              <a:t>Gustavo Alfredo Núñez Vivero </a:t>
            </a:r>
          </a:p>
          <a:p>
            <a:endParaRPr lang="es-CO" sz="2800" b="1" i="1" dirty="0">
              <a:solidFill>
                <a:schemeClr val="bg1"/>
              </a:solidFill>
              <a:latin typeface="Alata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346B1A0-3495-4A0F-A40A-86A01DABCBA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855" y="2766978"/>
            <a:ext cx="1021929" cy="128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599398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EE0EB-2350-47F4-4194-3331554F3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02E6749-0B4A-BFF4-2528-98F5764F6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082"/>
            <a:ext cx="5089585" cy="6789835"/>
          </a:xfrm>
          <a:prstGeom prst="rect">
            <a:avLst/>
          </a:prstGeom>
        </p:spPr>
      </p:pic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51CF8ABB-008B-43F8-E196-DD0C4CFBC668}"/>
              </a:ext>
            </a:extLst>
          </p:cNvPr>
          <p:cNvSpPr/>
          <p:nvPr/>
        </p:nvSpPr>
        <p:spPr>
          <a:xfrm flipH="1">
            <a:off x="-18818" y="34082"/>
            <a:ext cx="12181000" cy="6850879"/>
          </a:xfrm>
          <a:custGeom>
            <a:avLst/>
            <a:gdLst>
              <a:gd name="connsiteX0" fmla="*/ 12181001 w 12181000"/>
              <a:gd name="connsiteY0" fmla="*/ 0 h 6850879"/>
              <a:gd name="connsiteX1" fmla="*/ 12181001 w 12181000"/>
              <a:gd name="connsiteY1" fmla="*/ 6850880 h 6850879"/>
              <a:gd name="connsiteX2" fmla="*/ 0 w 12181000"/>
              <a:gd name="connsiteY2" fmla="*/ 6850880 h 6850879"/>
              <a:gd name="connsiteX3" fmla="*/ 0 w 12181000"/>
              <a:gd name="connsiteY3" fmla="*/ 0 h 685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1000" h="6850879">
                <a:moveTo>
                  <a:pt x="12181001" y="0"/>
                </a:moveTo>
                <a:lnTo>
                  <a:pt x="12181001" y="6850880"/>
                </a:lnTo>
                <a:lnTo>
                  <a:pt x="0" y="685088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endParaRPr lang="es-CO"/>
          </a:p>
        </p:txBody>
      </p:sp>
      <p:sp>
        <p:nvSpPr>
          <p:cNvPr id="288" name="CuadroTexto 287">
            <a:extLst>
              <a:ext uri="{FF2B5EF4-FFF2-40B4-BE49-F238E27FC236}">
                <a16:creationId xmlns:a16="http://schemas.microsoft.com/office/drawing/2014/main" id="{97849946-DDB2-25C9-EB38-4E978838492F}"/>
              </a:ext>
            </a:extLst>
          </p:cNvPr>
          <p:cNvSpPr txBox="1"/>
          <p:nvPr/>
        </p:nvSpPr>
        <p:spPr>
          <a:xfrm>
            <a:off x="6232185" y="957568"/>
            <a:ext cx="5791379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s-CO" dirty="0">
              <a:solidFill>
                <a:schemeClr val="accent1">
                  <a:lumMod val="50000"/>
                </a:schemeClr>
              </a:solidFill>
              <a:latin typeface="Alata" panose="00000500000000000000" pitchFamily="2" charset="0"/>
            </a:endParaRPr>
          </a:p>
        </p:txBody>
      </p:sp>
      <p:sp>
        <p:nvSpPr>
          <p:cNvPr id="289" name="CuadroTexto 288">
            <a:extLst>
              <a:ext uri="{FF2B5EF4-FFF2-40B4-BE49-F238E27FC236}">
                <a16:creationId xmlns:a16="http://schemas.microsoft.com/office/drawing/2014/main" id="{15232F8B-219E-2E18-49C5-B666123428B4}"/>
              </a:ext>
            </a:extLst>
          </p:cNvPr>
          <p:cNvSpPr txBox="1"/>
          <p:nvPr/>
        </p:nvSpPr>
        <p:spPr>
          <a:xfrm flipH="1">
            <a:off x="1471115" y="198521"/>
            <a:ext cx="689956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dirty="0">
                <a:solidFill>
                  <a:schemeClr val="accent1">
                    <a:lumMod val="50000"/>
                  </a:schemeClr>
                </a:solidFill>
              </a:rPr>
              <a:t>5°De acuerdo con el Plan Operativo Anual de Inversiones POAI y el Marco Fiscal de mediano plazo ¿Cómo la dependencia que usted dignamente dirige materializará las ejecuciones de proyectos, en la vigencia 2025?</a:t>
            </a:r>
          </a:p>
          <a:p>
            <a:pPr algn="ctr"/>
            <a:endParaRPr lang="es-CO" sz="2000" dirty="0">
              <a:solidFill>
                <a:schemeClr val="accent1">
                  <a:lumMod val="50000"/>
                </a:schemeClr>
              </a:solidFill>
              <a:latin typeface="Alata" panose="00000500000000000000" pitchFamily="2" charset="0"/>
            </a:endParaRPr>
          </a:p>
        </p:txBody>
      </p:sp>
      <p:sp>
        <p:nvSpPr>
          <p:cNvPr id="291" name="Forma libre: forma 290">
            <a:extLst>
              <a:ext uri="{FF2B5EF4-FFF2-40B4-BE49-F238E27FC236}">
                <a16:creationId xmlns:a16="http://schemas.microsoft.com/office/drawing/2014/main" id="{4C168D24-9769-F2C0-EAD6-D5E54DF1758B}"/>
              </a:ext>
            </a:extLst>
          </p:cNvPr>
          <p:cNvSpPr/>
          <p:nvPr/>
        </p:nvSpPr>
        <p:spPr>
          <a:xfrm>
            <a:off x="10938505" y="2733157"/>
            <a:ext cx="262378" cy="198600"/>
          </a:xfrm>
          <a:custGeom>
            <a:avLst/>
            <a:gdLst>
              <a:gd name="connsiteX0" fmla="*/ 258860 w 262378"/>
              <a:gd name="connsiteY0" fmla="*/ 23610 h 198600"/>
              <a:gd name="connsiteX1" fmla="*/ 262378 w 262378"/>
              <a:gd name="connsiteY1" fmla="*/ 31815 h 198600"/>
              <a:gd name="connsiteX2" fmla="*/ 258860 w 262378"/>
              <a:gd name="connsiteY2" fmla="*/ 39185 h 198600"/>
              <a:gd name="connsiteX3" fmla="*/ 102137 w 262378"/>
              <a:gd name="connsiteY3" fmla="*/ 194914 h 198600"/>
              <a:gd name="connsiteX4" fmla="*/ 93937 w 262378"/>
              <a:gd name="connsiteY4" fmla="*/ 198601 h 198600"/>
              <a:gd name="connsiteX5" fmla="*/ 86564 w 262378"/>
              <a:gd name="connsiteY5" fmla="*/ 194914 h 198600"/>
              <a:gd name="connsiteX6" fmla="*/ 3683 w 262378"/>
              <a:gd name="connsiteY6" fmla="*/ 112030 h 198600"/>
              <a:gd name="connsiteX7" fmla="*/ 0 w 262378"/>
              <a:gd name="connsiteY7" fmla="*/ 103822 h 198600"/>
              <a:gd name="connsiteX8" fmla="*/ 3683 w 262378"/>
              <a:gd name="connsiteY8" fmla="*/ 96456 h 198600"/>
              <a:gd name="connsiteX9" fmla="*/ 24615 w 262378"/>
              <a:gd name="connsiteY9" fmla="*/ 75521 h 198600"/>
              <a:gd name="connsiteX10" fmla="*/ 31985 w 262378"/>
              <a:gd name="connsiteY10" fmla="*/ 72842 h 198600"/>
              <a:gd name="connsiteX11" fmla="*/ 40185 w 262378"/>
              <a:gd name="connsiteY11" fmla="*/ 75521 h 198600"/>
              <a:gd name="connsiteX12" fmla="*/ 93937 w 262378"/>
              <a:gd name="connsiteY12" fmla="*/ 131115 h 198600"/>
              <a:gd name="connsiteX13" fmla="*/ 223197 w 262378"/>
              <a:gd name="connsiteY13" fmla="*/ 2676 h 198600"/>
              <a:gd name="connsiteX14" fmla="*/ 230562 w 262378"/>
              <a:gd name="connsiteY14" fmla="*/ 0 h 198600"/>
              <a:gd name="connsiteX15" fmla="*/ 238770 w 262378"/>
              <a:gd name="connsiteY15" fmla="*/ 3518 h 198600"/>
              <a:gd name="connsiteX16" fmla="*/ 258864 w 262378"/>
              <a:gd name="connsiteY16" fmla="*/ 23610 h 1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62378" h="198600">
                <a:moveTo>
                  <a:pt x="258860" y="23610"/>
                </a:moveTo>
                <a:cubicBezTo>
                  <a:pt x="261203" y="26122"/>
                  <a:pt x="262378" y="28798"/>
                  <a:pt x="262378" y="31815"/>
                </a:cubicBezTo>
                <a:cubicBezTo>
                  <a:pt x="262378" y="34828"/>
                  <a:pt x="261203" y="37343"/>
                  <a:pt x="258860" y="39185"/>
                </a:cubicBezTo>
                <a:lnTo>
                  <a:pt x="102137" y="194914"/>
                </a:lnTo>
                <a:cubicBezTo>
                  <a:pt x="99629" y="197425"/>
                  <a:pt x="96950" y="198601"/>
                  <a:pt x="93937" y="198601"/>
                </a:cubicBezTo>
                <a:cubicBezTo>
                  <a:pt x="90920" y="198601"/>
                  <a:pt x="88405" y="197425"/>
                  <a:pt x="86564" y="194914"/>
                </a:cubicBezTo>
                <a:lnTo>
                  <a:pt x="3683" y="112030"/>
                </a:lnTo>
                <a:cubicBezTo>
                  <a:pt x="1340" y="109515"/>
                  <a:pt x="0" y="106835"/>
                  <a:pt x="0" y="103822"/>
                </a:cubicBezTo>
                <a:cubicBezTo>
                  <a:pt x="0" y="100809"/>
                  <a:pt x="1340" y="98297"/>
                  <a:pt x="3683" y="96456"/>
                </a:cubicBezTo>
                <a:lnTo>
                  <a:pt x="24615" y="75521"/>
                </a:lnTo>
                <a:cubicBezTo>
                  <a:pt x="26457" y="73680"/>
                  <a:pt x="28968" y="72842"/>
                  <a:pt x="31985" y="72842"/>
                </a:cubicBezTo>
                <a:cubicBezTo>
                  <a:pt x="34997" y="72842"/>
                  <a:pt x="37674" y="73676"/>
                  <a:pt x="40185" y="75521"/>
                </a:cubicBezTo>
                <a:lnTo>
                  <a:pt x="93937" y="131115"/>
                </a:lnTo>
                <a:lnTo>
                  <a:pt x="223197" y="2676"/>
                </a:lnTo>
                <a:cubicBezTo>
                  <a:pt x="225038" y="838"/>
                  <a:pt x="227549" y="0"/>
                  <a:pt x="230562" y="0"/>
                </a:cubicBezTo>
                <a:cubicBezTo>
                  <a:pt x="233579" y="0"/>
                  <a:pt x="236262" y="1172"/>
                  <a:pt x="238770" y="3518"/>
                </a:cubicBezTo>
                <a:lnTo>
                  <a:pt x="258864" y="23610"/>
                </a:lnTo>
                <a:close/>
              </a:path>
            </a:pathLst>
          </a:custGeom>
          <a:solidFill>
            <a:srgbClr val="FEFEFE"/>
          </a:solidFill>
          <a:ln w="366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93" name="Forma libre: forma 292">
            <a:extLst>
              <a:ext uri="{FF2B5EF4-FFF2-40B4-BE49-F238E27FC236}">
                <a16:creationId xmlns:a16="http://schemas.microsoft.com/office/drawing/2014/main" id="{E17B6F01-E6B6-8105-5D6F-ADF0723E06F3}"/>
              </a:ext>
            </a:extLst>
          </p:cNvPr>
          <p:cNvSpPr/>
          <p:nvPr/>
        </p:nvSpPr>
        <p:spPr>
          <a:xfrm>
            <a:off x="10938505" y="3470712"/>
            <a:ext cx="262378" cy="198600"/>
          </a:xfrm>
          <a:custGeom>
            <a:avLst/>
            <a:gdLst>
              <a:gd name="connsiteX0" fmla="*/ 258860 w 262378"/>
              <a:gd name="connsiteY0" fmla="*/ 23610 h 198600"/>
              <a:gd name="connsiteX1" fmla="*/ 262378 w 262378"/>
              <a:gd name="connsiteY1" fmla="*/ 31815 h 198600"/>
              <a:gd name="connsiteX2" fmla="*/ 258860 w 262378"/>
              <a:gd name="connsiteY2" fmla="*/ 39185 h 198600"/>
              <a:gd name="connsiteX3" fmla="*/ 102137 w 262378"/>
              <a:gd name="connsiteY3" fmla="*/ 194914 h 198600"/>
              <a:gd name="connsiteX4" fmla="*/ 93937 w 262378"/>
              <a:gd name="connsiteY4" fmla="*/ 198601 h 198600"/>
              <a:gd name="connsiteX5" fmla="*/ 86564 w 262378"/>
              <a:gd name="connsiteY5" fmla="*/ 194914 h 198600"/>
              <a:gd name="connsiteX6" fmla="*/ 3683 w 262378"/>
              <a:gd name="connsiteY6" fmla="*/ 112030 h 198600"/>
              <a:gd name="connsiteX7" fmla="*/ 0 w 262378"/>
              <a:gd name="connsiteY7" fmla="*/ 103822 h 198600"/>
              <a:gd name="connsiteX8" fmla="*/ 3683 w 262378"/>
              <a:gd name="connsiteY8" fmla="*/ 96456 h 198600"/>
              <a:gd name="connsiteX9" fmla="*/ 24615 w 262378"/>
              <a:gd name="connsiteY9" fmla="*/ 75521 h 198600"/>
              <a:gd name="connsiteX10" fmla="*/ 31985 w 262378"/>
              <a:gd name="connsiteY10" fmla="*/ 72842 h 198600"/>
              <a:gd name="connsiteX11" fmla="*/ 40185 w 262378"/>
              <a:gd name="connsiteY11" fmla="*/ 75521 h 198600"/>
              <a:gd name="connsiteX12" fmla="*/ 93937 w 262378"/>
              <a:gd name="connsiteY12" fmla="*/ 131115 h 198600"/>
              <a:gd name="connsiteX13" fmla="*/ 223197 w 262378"/>
              <a:gd name="connsiteY13" fmla="*/ 2676 h 198600"/>
              <a:gd name="connsiteX14" fmla="*/ 230562 w 262378"/>
              <a:gd name="connsiteY14" fmla="*/ 0 h 198600"/>
              <a:gd name="connsiteX15" fmla="*/ 238770 w 262378"/>
              <a:gd name="connsiteY15" fmla="*/ 3518 h 198600"/>
              <a:gd name="connsiteX16" fmla="*/ 258864 w 262378"/>
              <a:gd name="connsiteY16" fmla="*/ 23610 h 1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62378" h="198600">
                <a:moveTo>
                  <a:pt x="258860" y="23610"/>
                </a:moveTo>
                <a:cubicBezTo>
                  <a:pt x="261203" y="26122"/>
                  <a:pt x="262378" y="28798"/>
                  <a:pt x="262378" y="31815"/>
                </a:cubicBezTo>
                <a:cubicBezTo>
                  <a:pt x="262378" y="34828"/>
                  <a:pt x="261203" y="37343"/>
                  <a:pt x="258860" y="39185"/>
                </a:cubicBezTo>
                <a:lnTo>
                  <a:pt x="102137" y="194914"/>
                </a:lnTo>
                <a:cubicBezTo>
                  <a:pt x="99629" y="197425"/>
                  <a:pt x="96950" y="198601"/>
                  <a:pt x="93937" y="198601"/>
                </a:cubicBezTo>
                <a:cubicBezTo>
                  <a:pt x="90920" y="198601"/>
                  <a:pt x="88405" y="197425"/>
                  <a:pt x="86564" y="194914"/>
                </a:cubicBezTo>
                <a:lnTo>
                  <a:pt x="3683" y="112030"/>
                </a:lnTo>
                <a:cubicBezTo>
                  <a:pt x="1340" y="109515"/>
                  <a:pt x="0" y="106835"/>
                  <a:pt x="0" y="103822"/>
                </a:cubicBezTo>
                <a:cubicBezTo>
                  <a:pt x="0" y="100809"/>
                  <a:pt x="1340" y="98297"/>
                  <a:pt x="3683" y="96456"/>
                </a:cubicBezTo>
                <a:lnTo>
                  <a:pt x="24615" y="75521"/>
                </a:lnTo>
                <a:cubicBezTo>
                  <a:pt x="26457" y="73680"/>
                  <a:pt x="28968" y="72842"/>
                  <a:pt x="31985" y="72842"/>
                </a:cubicBezTo>
                <a:cubicBezTo>
                  <a:pt x="34997" y="72842"/>
                  <a:pt x="37674" y="73676"/>
                  <a:pt x="40185" y="75521"/>
                </a:cubicBezTo>
                <a:lnTo>
                  <a:pt x="93937" y="131115"/>
                </a:lnTo>
                <a:lnTo>
                  <a:pt x="223197" y="2676"/>
                </a:lnTo>
                <a:cubicBezTo>
                  <a:pt x="225038" y="838"/>
                  <a:pt x="227549" y="0"/>
                  <a:pt x="230562" y="0"/>
                </a:cubicBezTo>
                <a:cubicBezTo>
                  <a:pt x="233579" y="0"/>
                  <a:pt x="236262" y="1172"/>
                  <a:pt x="238770" y="3518"/>
                </a:cubicBezTo>
                <a:lnTo>
                  <a:pt x="258864" y="23610"/>
                </a:lnTo>
                <a:close/>
              </a:path>
            </a:pathLst>
          </a:custGeom>
          <a:solidFill>
            <a:srgbClr val="FEFEFE"/>
          </a:solidFill>
          <a:ln w="366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95" name="Forma libre: forma 294">
            <a:extLst>
              <a:ext uri="{FF2B5EF4-FFF2-40B4-BE49-F238E27FC236}">
                <a16:creationId xmlns:a16="http://schemas.microsoft.com/office/drawing/2014/main" id="{EB5729EB-1670-B219-9A2D-C42BC73C9AB9}"/>
              </a:ext>
            </a:extLst>
          </p:cNvPr>
          <p:cNvSpPr/>
          <p:nvPr/>
        </p:nvSpPr>
        <p:spPr>
          <a:xfrm>
            <a:off x="10938505" y="4407813"/>
            <a:ext cx="262378" cy="198600"/>
          </a:xfrm>
          <a:custGeom>
            <a:avLst/>
            <a:gdLst>
              <a:gd name="connsiteX0" fmla="*/ 258860 w 262378"/>
              <a:gd name="connsiteY0" fmla="*/ 23610 h 198600"/>
              <a:gd name="connsiteX1" fmla="*/ 262378 w 262378"/>
              <a:gd name="connsiteY1" fmla="*/ 31815 h 198600"/>
              <a:gd name="connsiteX2" fmla="*/ 258860 w 262378"/>
              <a:gd name="connsiteY2" fmla="*/ 39185 h 198600"/>
              <a:gd name="connsiteX3" fmla="*/ 102137 w 262378"/>
              <a:gd name="connsiteY3" fmla="*/ 194914 h 198600"/>
              <a:gd name="connsiteX4" fmla="*/ 93937 w 262378"/>
              <a:gd name="connsiteY4" fmla="*/ 198601 h 198600"/>
              <a:gd name="connsiteX5" fmla="*/ 86564 w 262378"/>
              <a:gd name="connsiteY5" fmla="*/ 194914 h 198600"/>
              <a:gd name="connsiteX6" fmla="*/ 3683 w 262378"/>
              <a:gd name="connsiteY6" fmla="*/ 112030 h 198600"/>
              <a:gd name="connsiteX7" fmla="*/ 0 w 262378"/>
              <a:gd name="connsiteY7" fmla="*/ 103822 h 198600"/>
              <a:gd name="connsiteX8" fmla="*/ 3683 w 262378"/>
              <a:gd name="connsiteY8" fmla="*/ 96456 h 198600"/>
              <a:gd name="connsiteX9" fmla="*/ 24615 w 262378"/>
              <a:gd name="connsiteY9" fmla="*/ 75521 h 198600"/>
              <a:gd name="connsiteX10" fmla="*/ 31985 w 262378"/>
              <a:gd name="connsiteY10" fmla="*/ 72842 h 198600"/>
              <a:gd name="connsiteX11" fmla="*/ 40185 w 262378"/>
              <a:gd name="connsiteY11" fmla="*/ 75521 h 198600"/>
              <a:gd name="connsiteX12" fmla="*/ 93937 w 262378"/>
              <a:gd name="connsiteY12" fmla="*/ 131115 h 198600"/>
              <a:gd name="connsiteX13" fmla="*/ 223197 w 262378"/>
              <a:gd name="connsiteY13" fmla="*/ 2676 h 198600"/>
              <a:gd name="connsiteX14" fmla="*/ 230562 w 262378"/>
              <a:gd name="connsiteY14" fmla="*/ 0 h 198600"/>
              <a:gd name="connsiteX15" fmla="*/ 238770 w 262378"/>
              <a:gd name="connsiteY15" fmla="*/ 3518 h 198600"/>
              <a:gd name="connsiteX16" fmla="*/ 258864 w 262378"/>
              <a:gd name="connsiteY16" fmla="*/ 23610 h 1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62378" h="198600">
                <a:moveTo>
                  <a:pt x="258860" y="23610"/>
                </a:moveTo>
                <a:cubicBezTo>
                  <a:pt x="261203" y="26122"/>
                  <a:pt x="262378" y="28798"/>
                  <a:pt x="262378" y="31815"/>
                </a:cubicBezTo>
                <a:cubicBezTo>
                  <a:pt x="262378" y="34828"/>
                  <a:pt x="261203" y="37343"/>
                  <a:pt x="258860" y="39185"/>
                </a:cubicBezTo>
                <a:lnTo>
                  <a:pt x="102137" y="194914"/>
                </a:lnTo>
                <a:cubicBezTo>
                  <a:pt x="99629" y="197425"/>
                  <a:pt x="96950" y="198601"/>
                  <a:pt x="93937" y="198601"/>
                </a:cubicBezTo>
                <a:cubicBezTo>
                  <a:pt x="90920" y="198601"/>
                  <a:pt x="88405" y="197425"/>
                  <a:pt x="86564" y="194914"/>
                </a:cubicBezTo>
                <a:lnTo>
                  <a:pt x="3683" y="112030"/>
                </a:lnTo>
                <a:cubicBezTo>
                  <a:pt x="1340" y="109515"/>
                  <a:pt x="0" y="106835"/>
                  <a:pt x="0" y="103822"/>
                </a:cubicBezTo>
                <a:cubicBezTo>
                  <a:pt x="0" y="100809"/>
                  <a:pt x="1340" y="98297"/>
                  <a:pt x="3683" y="96456"/>
                </a:cubicBezTo>
                <a:lnTo>
                  <a:pt x="24615" y="75521"/>
                </a:lnTo>
                <a:cubicBezTo>
                  <a:pt x="26457" y="73680"/>
                  <a:pt x="28968" y="72842"/>
                  <a:pt x="31985" y="72842"/>
                </a:cubicBezTo>
                <a:cubicBezTo>
                  <a:pt x="34997" y="72842"/>
                  <a:pt x="37674" y="73676"/>
                  <a:pt x="40185" y="75521"/>
                </a:cubicBezTo>
                <a:lnTo>
                  <a:pt x="93937" y="131115"/>
                </a:lnTo>
                <a:lnTo>
                  <a:pt x="223197" y="2676"/>
                </a:lnTo>
                <a:cubicBezTo>
                  <a:pt x="225038" y="838"/>
                  <a:pt x="227549" y="0"/>
                  <a:pt x="230562" y="0"/>
                </a:cubicBezTo>
                <a:cubicBezTo>
                  <a:pt x="233579" y="0"/>
                  <a:pt x="236262" y="1172"/>
                  <a:pt x="238770" y="3518"/>
                </a:cubicBezTo>
                <a:lnTo>
                  <a:pt x="258864" y="23610"/>
                </a:lnTo>
                <a:close/>
              </a:path>
            </a:pathLst>
          </a:custGeom>
          <a:solidFill>
            <a:srgbClr val="FEFEFE"/>
          </a:solidFill>
          <a:ln w="366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97" name="Forma libre: forma 296">
            <a:extLst>
              <a:ext uri="{FF2B5EF4-FFF2-40B4-BE49-F238E27FC236}">
                <a16:creationId xmlns:a16="http://schemas.microsoft.com/office/drawing/2014/main" id="{E0DED4F4-91C2-8F35-5BBE-E7CA0FD3AC58}"/>
              </a:ext>
            </a:extLst>
          </p:cNvPr>
          <p:cNvSpPr/>
          <p:nvPr/>
        </p:nvSpPr>
        <p:spPr>
          <a:xfrm>
            <a:off x="10938505" y="4359831"/>
            <a:ext cx="262378" cy="198600"/>
          </a:xfrm>
          <a:custGeom>
            <a:avLst/>
            <a:gdLst>
              <a:gd name="connsiteX0" fmla="*/ 258860 w 262378"/>
              <a:gd name="connsiteY0" fmla="*/ 23610 h 198600"/>
              <a:gd name="connsiteX1" fmla="*/ 262378 w 262378"/>
              <a:gd name="connsiteY1" fmla="*/ 31815 h 198600"/>
              <a:gd name="connsiteX2" fmla="*/ 258860 w 262378"/>
              <a:gd name="connsiteY2" fmla="*/ 39185 h 198600"/>
              <a:gd name="connsiteX3" fmla="*/ 102137 w 262378"/>
              <a:gd name="connsiteY3" fmla="*/ 194914 h 198600"/>
              <a:gd name="connsiteX4" fmla="*/ 93937 w 262378"/>
              <a:gd name="connsiteY4" fmla="*/ 198601 h 198600"/>
              <a:gd name="connsiteX5" fmla="*/ 86564 w 262378"/>
              <a:gd name="connsiteY5" fmla="*/ 194914 h 198600"/>
              <a:gd name="connsiteX6" fmla="*/ 3683 w 262378"/>
              <a:gd name="connsiteY6" fmla="*/ 112030 h 198600"/>
              <a:gd name="connsiteX7" fmla="*/ 0 w 262378"/>
              <a:gd name="connsiteY7" fmla="*/ 103822 h 198600"/>
              <a:gd name="connsiteX8" fmla="*/ 3683 w 262378"/>
              <a:gd name="connsiteY8" fmla="*/ 96456 h 198600"/>
              <a:gd name="connsiteX9" fmla="*/ 24615 w 262378"/>
              <a:gd name="connsiteY9" fmla="*/ 75521 h 198600"/>
              <a:gd name="connsiteX10" fmla="*/ 31985 w 262378"/>
              <a:gd name="connsiteY10" fmla="*/ 72842 h 198600"/>
              <a:gd name="connsiteX11" fmla="*/ 40185 w 262378"/>
              <a:gd name="connsiteY11" fmla="*/ 75521 h 198600"/>
              <a:gd name="connsiteX12" fmla="*/ 93937 w 262378"/>
              <a:gd name="connsiteY12" fmla="*/ 131115 h 198600"/>
              <a:gd name="connsiteX13" fmla="*/ 223197 w 262378"/>
              <a:gd name="connsiteY13" fmla="*/ 2676 h 198600"/>
              <a:gd name="connsiteX14" fmla="*/ 230562 w 262378"/>
              <a:gd name="connsiteY14" fmla="*/ 0 h 198600"/>
              <a:gd name="connsiteX15" fmla="*/ 238770 w 262378"/>
              <a:gd name="connsiteY15" fmla="*/ 3518 h 198600"/>
              <a:gd name="connsiteX16" fmla="*/ 258864 w 262378"/>
              <a:gd name="connsiteY16" fmla="*/ 23610 h 1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62378" h="198600">
                <a:moveTo>
                  <a:pt x="258860" y="23610"/>
                </a:moveTo>
                <a:cubicBezTo>
                  <a:pt x="261203" y="26122"/>
                  <a:pt x="262378" y="28798"/>
                  <a:pt x="262378" y="31815"/>
                </a:cubicBezTo>
                <a:cubicBezTo>
                  <a:pt x="262378" y="34828"/>
                  <a:pt x="261203" y="37343"/>
                  <a:pt x="258860" y="39185"/>
                </a:cubicBezTo>
                <a:lnTo>
                  <a:pt x="102137" y="194914"/>
                </a:lnTo>
                <a:cubicBezTo>
                  <a:pt x="99629" y="197425"/>
                  <a:pt x="96950" y="198601"/>
                  <a:pt x="93937" y="198601"/>
                </a:cubicBezTo>
                <a:cubicBezTo>
                  <a:pt x="90920" y="198601"/>
                  <a:pt x="88405" y="197425"/>
                  <a:pt x="86564" y="194914"/>
                </a:cubicBezTo>
                <a:lnTo>
                  <a:pt x="3683" y="112030"/>
                </a:lnTo>
                <a:cubicBezTo>
                  <a:pt x="1340" y="109515"/>
                  <a:pt x="0" y="106835"/>
                  <a:pt x="0" y="103822"/>
                </a:cubicBezTo>
                <a:cubicBezTo>
                  <a:pt x="0" y="100809"/>
                  <a:pt x="1340" y="98297"/>
                  <a:pt x="3683" y="96456"/>
                </a:cubicBezTo>
                <a:lnTo>
                  <a:pt x="24615" y="75521"/>
                </a:lnTo>
                <a:cubicBezTo>
                  <a:pt x="26457" y="73680"/>
                  <a:pt x="28968" y="72842"/>
                  <a:pt x="31985" y="72842"/>
                </a:cubicBezTo>
                <a:cubicBezTo>
                  <a:pt x="34997" y="72842"/>
                  <a:pt x="37674" y="73676"/>
                  <a:pt x="40185" y="75521"/>
                </a:cubicBezTo>
                <a:lnTo>
                  <a:pt x="93937" y="131115"/>
                </a:lnTo>
                <a:lnTo>
                  <a:pt x="223197" y="2676"/>
                </a:lnTo>
                <a:cubicBezTo>
                  <a:pt x="225038" y="838"/>
                  <a:pt x="227549" y="0"/>
                  <a:pt x="230562" y="0"/>
                </a:cubicBezTo>
                <a:cubicBezTo>
                  <a:pt x="233579" y="0"/>
                  <a:pt x="236262" y="1172"/>
                  <a:pt x="238770" y="3518"/>
                </a:cubicBezTo>
                <a:lnTo>
                  <a:pt x="258864" y="23610"/>
                </a:lnTo>
                <a:close/>
              </a:path>
            </a:pathLst>
          </a:custGeom>
          <a:solidFill>
            <a:srgbClr val="FEFEFE"/>
          </a:solidFill>
          <a:ln w="366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pic>
        <p:nvPicPr>
          <p:cNvPr id="298" name="Imagen 297">
            <a:extLst>
              <a:ext uri="{FF2B5EF4-FFF2-40B4-BE49-F238E27FC236}">
                <a16:creationId xmlns:a16="http://schemas.microsoft.com/office/drawing/2014/main" id="{EDD55649-EFE0-237C-0151-8E4553E384B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92" y="5832008"/>
            <a:ext cx="648892" cy="818765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B33589E6-2C4E-D257-47C7-88B103DC3BF3}"/>
              </a:ext>
            </a:extLst>
          </p:cNvPr>
          <p:cNvSpPr/>
          <p:nvPr/>
        </p:nvSpPr>
        <p:spPr>
          <a:xfrm>
            <a:off x="5540473" y="1566119"/>
            <a:ext cx="5660410" cy="130412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MX" sz="1400" b="1" dirty="0">
                <a:solidFill>
                  <a:schemeClr val="accent1">
                    <a:lumMod val="50000"/>
                  </a:schemeClr>
                </a:solidFill>
              </a:rPr>
              <a:t>Teniendo en cuenta el POAI y el MFMP del 202-2031, la Secretaría de Movilidad depende del comportamiento de los Ingresos por recaudos de derechos de tránsito de la Secretaría de Movilidad y la asignación que se gestione con el nivel central.</a:t>
            </a:r>
            <a:endParaRPr lang="es-CO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s-CO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8C93BFC-1B14-F6D7-FD0E-BF8577389BFB}"/>
              </a:ext>
            </a:extLst>
          </p:cNvPr>
          <p:cNvSpPr/>
          <p:nvPr/>
        </p:nvSpPr>
        <p:spPr>
          <a:xfrm>
            <a:off x="5167222" y="3118662"/>
            <a:ext cx="6331789" cy="3552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MX" sz="1400" b="1" dirty="0">
                <a:solidFill>
                  <a:schemeClr val="accent1">
                    <a:lumMod val="50000"/>
                  </a:schemeClr>
                </a:solidFill>
              </a:rPr>
              <a:t>Desarrollar campañas a través de proyecto de concientización de la no utilización de transporte de tracción animal y reemplazo de este medio irregular de transporte.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MX" sz="1400" b="1" dirty="0">
                <a:solidFill>
                  <a:schemeClr val="accent1">
                    <a:lumMod val="50000"/>
                  </a:schemeClr>
                </a:solidFill>
              </a:rPr>
              <a:t>Creación de nuevas terminales fluviales en el Departamento de Bolívar </a:t>
            </a:r>
            <a:r>
              <a:rPr lang="es-CO" sz="1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s-CO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MX" sz="1400" b="1" dirty="0">
                <a:solidFill>
                  <a:schemeClr val="accent1">
                    <a:lumMod val="50000"/>
                  </a:schemeClr>
                </a:solidFill>
              </a:rPr>
              <a:t>Realización de campañas pedagógicas, orientadas a concientizar a la población del uso del cinturón de seguridad, control de límites de velocidad, generar cultura ciudadana, mejora de sitios críticos intervenidos, cumplimiento de normas de seguridad vial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s-MX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MX" sz="1400" b="1" dirty="0">
                <a:solidFill>
                  <a:schemeClr val="accent1">
                    <a:lumMod val="50000"/>
                  </a:schemeClr>
                </a:solidFill>
              </a:rPr>
              <a:t>Desarrollo de proyectos de señalización vertical, horizontal, reductores de velocidad, semaforización ,Instalación de equipos electrónicos , rocería, mantenimiento y </a:t>
            </a:r>
            <a:r>
              <a:rPr lang="es-MX" sz="1400" b="1" dirty="0" err="1">
                <a:solidFill>
                  <a:schemeClr val="accent1">
                    <a:lumMod val="50000"/>
                  </a:schemeClr>
                </a:solidFill>
              </a:rPr>
              <a:t>reparcheo</a:t>
            </a:r>
            <a:r>
              <a:rPr lang="es-MX" sz="1400" b="1" dirty="0">
                <a:solidFill>
                  <a:schemeClr val="accent1">
                    <a:lumMod val="50000"/>
                  </a:schemeClr>
                </a:solidFill>
              </a:rPr>
              <a:t> de las vías en el Departamento de Bolívar</a:t>
            </a:r>
            <a:endParaRPr lang="es-CO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9CC291A-E366-C6CF-C2EB-A88B40D4A9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7332" y="6063054"/>
            <a:ext cx="646232" cy="816935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FCE32544-135D-A80B-A52E-AF866A7D8222}"/>
              </a:ext>
            </a:extLst>
          </p:cNvPr>
          <p:cNvSpPr/>
          <p:nvPr/>
        </p:nvSpPr>
        <p:spPr>
          <a:xfrm>
            <a:off x="6105634" y="2780235"/>
            <a:ext cx="4568087" cy="4852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/>
              <a:t>PRO</a:t>
            </a:r>
            <a:r>
              <a:rPr lang="es-CO" b="1" dirty="0">
                <a:solidFill>
                  <a:srgbClr val="002060"/>
                </a:solidFill>
              </a:rPr>
              <a:t>PROYECTOS PRIORIZADOS 2025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214184319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Forma libre: forma 299">
            <a:extLst>
              <a:ext uri="{FF2B5EF4-FFF2-40B4-BE49-F238E27FC236}">
                <a16:creationId xmlns:a16="http://schemas.microsoft.com/office/drawing/2014/main" id="{0C631E9D-2FCC-C989-9A49-3CADD058F5B3}"/>
              </a:ext>
            </a:extLst>
          </p:cNvPr>
          <p:cNvSpPr/>
          <p:nvPr/>
        </p:nvSpPr>
        <p:spPr>
          <a:xfrm>
            <a:off x="248" y="-148"/>
            <a:ext cx="12191752" cy="6858148"/>
          </a:xfrm>
          <a:custGeom>
            <a:avLst/>
            <a:gdLst>
              <a:gd name="connsiteX0" fmla="*/ 12191753 w 12191752"/>
              <a:gd name="connsiteY0" fmla="*/ 6858149 h 6858148"/>
              <a:gd name="connsiteX1" fmla="*/ 12191753 w 12191752"/>
              <a:gd name="connsiteY1" fmla="*/ 0 h 6858148"/>
              <a:gd name="connsiteX2" fmla="*/ 0 w 12191752"/>
              <a:gd name="connsiteY2" fmla="*/ 0 h 6858148"/>
              <a:gd name="connsiteX3" fmla="*/ 0 w 12191752"/>
              <a:gd name="connsiteY3" fmla="*/ 6858149 h 6858148"/>
              <a:gd name="connsiteX4" fmla="*/ 12191753 w 12191752"/>
              <a:gd name="connsiteY4" fmla="*/ 6858149 h 6858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752" h="6858148">
                <a:moveTo>
                  <a:pt x="12191753" y="6858149"/>
                </a:moveTo>
                <a:lnTo>
                  <a:pt x="12191753" y="0"/>
                </a:lnTo>
                <a:lnTo>
                  <a:pt x="0" y="0"/>
                </a:lnTo>
                <a:cubicBezTo>
                  <a:pt x="0" y="1298220"/>
                  <a:pt x="0" y="4936202"/>
                  <a:pt x="0" y="6858149"/>
                </a:cubicBezTo>
                <a:lnTo>
                  <a:pt x="12191753" y="6858149"/>
                </a:lnTo>
                <a:close/>
              </a:path>
            </a:pathLst>
          </a:custGeom>
          <a:gradFill>
            <a:gsLst>
              <a:gs pos="0">
                <a:srgbClr val="3566B5"/>
              </a:gs>
              <a:gs pos="50000">
                <a:srgbClr val="26478B"/>
              </a:gs>
              <a:gs pos="100000">
                <a:srgbClr val="182961"/>
              </a:gs>
            </a:gsLst>
            <a:lin ang="13555056" scaled="1"/>
          </a:gradFill>
          <a:ln w="495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EEAA4F13-7578-A610-8E04-0A86E98C4955}"/>
              </a:ext>
            </a:extLst>
          </p:cNvPr>
          <p:cNvSpPr/>
          <p:nvPr/>
        </p:nvSpPr>
        <p:spPr>
          <a:xfrm>
            <a:off x="-4279900" y="-1663700"/>
            <a:ext cx="19837400" cy="8521700"/>
          </a:xfrm>
          <a:custGeom>
            <a:avLst/>
            <a:gdLst>
              <a:gd name="connsiteX0" fmla="*/ 12191753 w 12191752"/>
              <a:gd name="connsiteY0" fmla="*/ 6858149 h 6858148"/>
              <a:gd name="connsiteX1" fmla="*/ 12191753 w 12191752"/>
              <a:gd name="connsiteY1" fmla="*/ 0 h 6858148"/>
              <a:gd name="connsiteX2" fmla="*/ 0 w 12191752"/>
              <a:gd name="connsiteY2" fmla="*/ 0 h 6858148"/>
              <a:gd name="connsiteX3" fmla="*/ 0 w 12191752"/>
              <a:gd name="connsiteY3" fmla="*/ 6858149 h 6858148"/>
              <a:gd name="connsiteX4" fmla="*/ 12191753 w 12191752"/>
              <a:gd name="connsiteY4" fmla="*/ 6858149 h 6858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752" h="6858148">
                <a:moveTo>
                  <a:pt x="12191753" y="6858149"/>
                </a:moveTo>
                <a:lnTo>
                  <a:pt x="12191753" y="0"/>
                </a:lnTo>
                <a:lnTo>
                  <a:pt x="0" y="0"/>
                </a:lnTo>
                <a:cubicBezTo>
                  <a:pt x="0" y="1298220"/>
                  <a:pt x="0" y="4936202"/>
                  <a:pt x="0" y="6858149"/>
                </a:cubicBezTo>
                <a:lnTo>
                  <a:pt x="12191753" y="6858149"/>
                </a:lnTo>
                <a:close/>
              </a:path>
            </a:pathLst>
          </a:custGeom>
          <a:gradFill>
            <a:gsLst>
              <a:gs pos="0">
                <a:srgbClr val="3566B5"/>
              </a:gs>
              <a:gs pos="50000">
                <a:srgbClr val="26478B"/>
              </a:gs>
              <a:gs pos="100000">
                <a:srgbClr val="182961"/>
              </a:gs>
            </a:gsLst>
            <a:lin ang="13555056" scaled="1"/>
          </a:gradFill>
          <a:ln w="495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" name="Forma libre: forma 1">
            <a:extLst>
              <a:ext uri="{FF2B5EF4-FFF2-40B4-BE49-F238E27FC236}">
                <a16:creationId xmlns:a16="http://schemas.microsoft.com/office/drawing/2014/main" id="{EF75628F-55F5-4067-5169-D170D32F8B9A}"/>
              </a:ext>
            </a:extLst>
          </p:cNvPr>
          <p:cNvSpPr/>
          <p:nvPr/>
        </p:nvSpPr>
        <p:spPr>
          <a:xfrm flipH="1">
            <a:off x="-1384549" y="-1336497"/>
            <a:ext cx="13443504" cy="6858149"/>
          </a:xfrm>
          <a:custGeom>
            <a:avLst/>
            <a:gdLst>
              <a:gd name="connsiteX0" fmla="*/ 1430215 w 8385756"/>
              <a:gd name="connsiteY0" fmla="*/ 0 h 5035076"/>
              <a:gd name="connsiteX1" fmla="*/ 0 w 8385756"/>
              <a:gd name="connsiteY1" fmla="*/ 0 h 5035076"/>
              <a:gd name="connsiteX2" fmla="*/ 0 w 8385756"/>
              <a:gd name="connsiteY2" fmla="*/ 5028709 h 5035076"/>
              <a:gd name="connsiteX3" fmla="*/ 1007344 w 8385756"/>
              <a:gd name="connsiteY3" fmla="*/ 5028709 h 5035076"/>
              <a:gd name="connsiteX4" fmla="*/ 1007344 w 8385756"/>
              <a:gd name="connsiteY4" fmla="*/ 5035076 h 5035076"/>
              <a:gd name="connsiteX5" fmla="*/ 8385756 w 8385756"/>
              <a:gd name="connsiteY5" fmla="*/ 5035076 h 5035076"/>
              <a:gd name="connsiteX6" fmla="*/ 4222652 w 8385756"/>
              <a:gd name="connsiteY6" fmla="*/ 6367 h 5035076"/>
              <a:gd name="connsiteX7" fmla="*/ 1430215 w 8385756"/>
              <a:gd name="connsiteY7" fmla="*/ 6367 h 5035076"/>
              <a:gd name="connsiteX0" fmla="*/ 1430215 w 8468080"/>
              <a:gd name="connsiteY0" fmla="*/ 0 h 5035076"/>
              <a:gd name="connsiteX1" fmla="*/ 0 w 8468080"/>
              <a:gd name="connsiteY1" fmla="*/ 0 h 5035076"/>
              <a:gd name="connsiteX2" fmla="*/ 0 w 8468080"/>
              <a:gd name="connsiteY2" fmla="*/ 5028709 h 5035076"/>
              <a:gd name="connsiteX3" fmla="*/ 1007344 w 8468080"/>
              <a:gd name="connsiteY3" fmla="*/ 5028709 h 5035076"/>
              <a:gd name="connsiteX4" fmla="*/ 1007344 w 8468080"/>
              <a:gd name="connsiteY4" fmla="*/ 5035076 h 5035076"/>
              <a:gd name="connsiteX5" fmla="*/ 8385756 w 8468080"/>
              <a:gd name="connsiteY5" fmla="*/ 5035076 h 5035076"/>
              <a:gd name="connsiteX6" fmla="*/ 8468080 w 8468080"/>
              <a:gd name="connsiteY6" fmla="*/ 39024 h 5035076"/>
              <a:gd name="connsiteX7" fmla="*/ 1430215 w 8468080"/>
              <a:gd name="connsiteY7" fmla="*/ 6367 h 5035076"/>
              <a:gd name="connsiteX8" fmla="*/ 1430215 w 8468080"/>
              <a:gd name="connsiteY8" fmla="*/ 0 h 5035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8080" h="5035076">
                <a:moveTo>
                  <a:pt x="1430215" y="0"/>
                </a:moveTo>
                <a:lnTo>
                  <a:pt x="0" y="0"/>
                </a:lnTo>
                <a:lnTo>
                  <a:pt x="0" y="5028709"/>
                </a:lnTo>
                <a:lnTo>
                  <a:pt x="1007344" y="5028709"/>
                </a:lnTo>
                <a:lnTo>
                  <a:pt x="1007344" y="5035076"/>
                </a:lnTo>
                <a:lnTo>
                  <a:pt x="8385756" y="5035076"/>
                </a:lnTo>
                <a:lnTo>
                  <a:pt x="8468080" y="39024"/>
                </a:lnTo>
                <a:lnTo>
                  <a:pt x="1430215" y="6367"/>
                </a:lnTo>
                <a:lnTo>
                  <a:pt x="1430215" y="0"/>
                </a:lnTo>
                <a:close/>
              </a:path>
            </a:pathLst>
          </a:custGeom>
          <a:blipFill dpi="0" rotWithShape="1"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 dirty="0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AA5F8AC-5572-0CD4-43BD-9BE8B33A1529}"/>
              </a:ext>
            </a:extLst>
          </p:cNvPr>
          <p:cNvSpPr/>
          <p:nvPr/>
        </p:nvSpPr>
        <p:spPr>
          <a:xfrm>
            <a:off x="-5746643" y="1963304"/>
            <a:ext cx="23685038" cy="11478761"/>
          </a:xfrm>
          <a:custGeom>
            <a:avLst/>
            <a:gdLst>
              <a:gd name="connsiteX0" fmla="*/ 23685038 w 23685038"/>
              <a:gd name="connsiteY0" fmla="*/ 5739381 h 11478761"/>
              <a:gd name="connsiteX1" fmla="*/ 11842519 w 23685038"/>
              <a:gd name="connsiteY1" fmla="*/ 11478761 h 11478761"/>
              <a:gd name="connsiteX2" fmla="*/ 0 w 23685038"/>
              <a:gd name="connsiteY2" fmla="*/ 5739381 h 11478761"/>
              <a:gd name="connsiteX3" fmla="*/ 11842519 w 23685038"/>
              <a:gd name="connsiteY3" fmla="*/ 0 h 11478761"/>
              <a:gd name="connsiteX4" fmla="*/ 23685038 w 23685038"/>
              <a:gd name="connsiteY4" fmla="*/ 5739381 h 11478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85038" h="11478761">
                <a:moveTo>
                  <a:pt x="23685038" y="5739381"/>
                </a:moveTo>
                <a:cubicBezTo>
                  <a:pt x="23685038" y="8909153"/>
                  <a:pt x="18382962" y="11478761"/>
                  <a:pt x="11842519" y="11478761"/>
                </a:cubicBezTo>
                <a:cubicBezTo>
                  <a:pt x="5302077" y="11478761"/>
                  <a:pt x="0" y="8909153"/>
                  <a:pt x="0" y="5739381"/>
                </a:cubicBezTo>
                <a:cubicBezTo>
                  <a:pt x="0" y="2569608"/>
                  <a:pt x="5302076" y="0"/>
                  <a:pt x="11842519" y="0"/>
                </a:cubicBezTo>
                <a:cubicBezTo>
                  <a:pt x="18382962" y="0"/>
                  <a:pt x="23685038" y="2569609"/>
                  <a:pt x="23685038" y="5739381"/>
                </a:cubicBezTo>
                <a:close/>
              </a:path>
            </a:pathLst>
          </a:custGeom>
          <a:solidFill>
            <a:srgbClr val="EFF0F4"/>
          </a:solidFill>
          <a:ln w="495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EC4C8873-D6DB-C88A-03AC-A7CAC0669555}"/>
              </a:ext>
            </a:extLst>
          </p:cNvPr>
          <p:cNvSpPr/>
          <p:nvPr/>
        </p:nvSpPr>
        <p:spPr>
          <a:xfrm>
            <a:off x="0" y="0"/>
            <a:ext cx="12191752" cy="6858148"/>
          </a:xfrm>
          <a:custGeom>
            <a:avLst/>
            <a:gdLst>
              <a:gd name="connsiteX0" fmla="*/ 0 w 12191752"/>
              <a:gd name="connsiteY0" fmla="*/ 0 h 6858148"/>
              <a:gd name="connsiteX1" fmla="*/ 12191753 w 12191752"/>
              <a:gd name="connsiteY1" fmla="*/ 0 h 6858148"/>
              <a:gd name="connsiteX2" fmla="*/ 12191753 w 12191752"/>
              <a:gd name="connsiteY2" fmla="*/ 6858149 h 6858148"/>
              <a:gd name="connsiteX3" fmla="*/ 0 w 12191752"/>
              <a:gd name="connsiteY3" fmla="*/ 6858149 h 6858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752" h="6858148">
                <a:moveTo>
                  <a:pt x="0" y="0"/>
                </a:moveTo>
                <a:lnTo>
                  <a:pt x="12191753" y="0"/>
                </a:lnTo>
                <a:lnTo>
                  <a:pt x="12191753" y="6858149"/>
                </a:lnTo>
                <a:lnTo>
                  <a:pt x="0" y="6858149"/>
                </a:lnTo>
                <a:close/>
              </a:path>
            </a:pathLst>
          </a:custGeom>
          <a:noFill/>
          <a:ln w="495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pic>
        <p:nvPicPr>
          <p:cNvPr id="301" name="Imagen 300">
            <a:extLst>
              <a:ext uri="{FF2B5EF4-FFF2-40B4-BE49-F238E27FC236}">
                <a16:creationId xmlns:a16="http://schemas.microsoft.com/office/drawing/2014/main" id="{89091B55-34F3-4A9A-8104-2F70E29037D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772" y="3095756"/>
            <a:ext cx="1960242" cy="215982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CC083DD1-5988-7C4E-1160-CEE52756FD71}"/>
              </a:ext>
            </a:extLst>
          </p:cNvPr>
          <p:cNvSpPr/>
          <p:nvPr/>
        </p:nvSpPr>
        <p:spPr>
          <a:xfrm>
            <a:off x="1979121" y="626808"/>
            <a:ext cx="767748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¡ MUCHAS GRACIAS !</a:t>
            </a:r>
          </a:p>
        </p:txBody>
      </p:sp>
    </p:spTree>
    <p:extLst>
      <p:ext uri="{BB962C8B-B14F-4D97-AF65-F5344CB8AC3E}">
        <p14:creationId xmlns:p14="http://schemas.microsoft.com/office/powerpoint/2010/main" val="1126607238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Forma libre: forma 299">
            <a:extLst>
              <a:ext uri="{FF2B5EF4-FFF2-40B4-BE49-F238E27FC236}">
                <a16:creationId xmlns:a16="http://schemas.microsoft.com/office/drawing/2014/main" id="{0C631E9D-2FCC-C989-9A49-3CADD058F5B3}"/>
              </a:ext>
            </a:extLst>
          </p:cNvPr>
          <p:cNvSpPr/>
          <p:nvPr/>
        </p:nvSpPr>
        <p:spPr>
          <a:xfrm>
            <a:off x="248" y="-148"/>
            <a:ext cx="12191752" cy="6858148"/>
          </a:xfrm>
          <a:custGeom>
            <a:avLst/>
            <a:gdLst>
              <a:gd name="connsiteX0" fmla="*/ 12191753 w 12191752"/>
              <a:gd name="connsiteY0" fmla="*/ 6858149 h 6858148"/>
              <a:gd name="connsiteX1" fmla="*/ 12191753 w 12191752"/>
              <a:gd name="connsiteY1" fmla="*/ 0 h 6858148"/>
              <a:gd name="connsiteX2" fmla="*/ 0 w 12191752"/>
              <a:gd name="connsiteY2" fmla="*/ 0 h 6858148"/>
              <a:gd name="connsiteX3" fmla="*/ 0 w 12191752"/>
              <a:gd name="connsiteY3" fmla="*/ 6858149 h 6858148"/>
              <a:gd name="connsiteX4" fmla="*/ 12191753 w 12191752"/>
              <a:gd name="connsiteY4" fmla="*/ 6858149 h 6858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752" h="6858148">
                <a:moveTo>
                  <a:pt x="12191753" y="6858149"/>
                </a:moveTo>
                <a:lnTo>
                  <a:pt x="12191753" y="0"/>
                </a:lnTo>
                <a:lnTo>
                  <a:pt x="0" y="0"/>
                </a:lnTo>
                <a:cubicBezTo>
                  <a:pt x="0" y="1298220"/>
                  <a:pt x="0" y="4936202"/>
                  <a:pt x="0" y="6858149"/>
                </a:cubicBezTo>
                <a:lnTo>
                  <a:pt x="12191753" y="6858149"/>
                </a:lnTo>
                <a:close/>
              </a:path>
            </a:pathLst>
          </a:custGeom>
          <a:gradFill>
            <a:gsLst>
              <a:gs pos="0">
                <a:srgbClr val="3566B5"/>
              </a:gs>
              <a:gs pos="50000">
                <a:srgbClr val="26478B"/>
              </a:gs>
              <a:gs pos="100000">
                <a:srgbClr val="182961"/>
              </a:gs>
            </a:gsLst>
            <a:lin ang="13555056" scaled="1"/>
          </a:gradFill>
          <a:ln w="495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EEAA4F13-7578-A610-8E04-0A86E98C4955}"/>
              </a:ext>
            </a:extLst>
          </p:cNvPr>
          <p:cNvSpPr/>
          <p:nvPr/>
        </p:nvSpPr>
        <p:spPr>
          <a:xfrm>
            <a:off x="0" y="0"/>
            <a:ext cx="12191752" cy="6858148"/>
          </a:xfrm>
          <a:custGeom>
            <a:avLst/>
            <a:gdLst>
              <a:gd name="connsiteX0" fmla="*/ 12191753 w 12191752"/>
              <a:gd name="connsiteY0" fmla="*/ 6858149 h 6858148"/>
              <a:gd name="connsiteX1" fmla="*/ 12191753 w 12191752"/>
              <a:gd name="connsiteY1" fmla="*/ 0 h 6858148"/>
              <a:gd name="connsiteX2" fmla="*/ 0 w 12191752"/>
              <a:gd name="connsiteY2" fmla="*/ 0 h 6858148"/>
              <a:gd name="connsiteX3" fmla="*/ 0 w 12191752"/>
              <a:gd name="connsiteY3" fmla="*/ 6858149 h 6858148"/>
              <a:gd name="connsiteX4" fmla="*/ 12191753 w 12191752"/>
              <a:gd name="connsiteY4" fmla="*/ 6858149 h 6858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752" h="6858148">
                <a:moveTo>
                  <a:pt x="12191753" y="6858149"/>
                </a:moveTo>
                <a:lnTo>
                  <a:pt x="12191753" y="0"/>
                </a:lnTo>
                <a:lnTo>
                  <a:pt x="0" y="0"/>
                </a:lnTo>
                <a:cubicBezTo>
                  <a:pt x="0" y="1298220"/>
                  <a:pt x="0" y="4936202"/>
                  <a:pt x="0" y="6858149"/>
                </a:cubicBezTo>
                <a:lnTo>
                  <a:pt x="12191753" y="6858149"/>
                </a:lnTo>
                <a:close/>
              </a:path>
            </a:pathLst>
          </a:custGeom>
          <a:gradFill>
            <a:gsLst>
              <a:gs pos="0">
                <a:srgbClr val="3566B5"/>
              </a:gs>
              <a:gs pos="50000">
                <a:srgbClr val="26478B"/>
              </a:gs>
              <a:gs pos="100000">
                <a:srgbClr val="182961"/>
              </a:gs>
            </a:gsLst>
            <a:lin ang="13555056" scaled="1"/>
          </a:gradFill>
          <a:ln w="495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" name="Forma libre: forma 1">
            <a:extLst>
              <a:ext uri="{FF2B5EF4-FFF2-40B4-BE49-F238E27FC236}">
                <a16:creationId xmlns:a16="http://schemas.microsoft.com/office/drawing/2014/main" id="{EF75628F-55F5-4067-5169-D170D32F8B9A}"/>
              </a:ext>
            </a:extLst>
          </p:cNvPr>
          <p:cNvSpPr/>
          <p:nvPr/>
        </p:nvSpPr>
        <p:spPr>
          <a:xfrm flipH="1">
            <a:off x="-324962" y="-1238477"/>
            <a:ext cx="12516962" cy="6858149"/>
          </a:xfrm>
          <a:custGeom>
            <a:avLst/>
            <a:gdLst>
              <a:gd name="connsiteX0" fmla="*/ 1430215 w 8385756"/>
              <a:gd name="connsiteY0" fmla="*/ 0 h 5035076"/>
              <a:gd name="connsiteX1" fmla="*/ 0 w 8385756"/>
              <a:gd name="connsiteY1" fmla="*/ 0 h 5035076"/>
              <a:gd name="connsiteX2" fmla="*/ 0 w 8385756"/>
              <a:gd name="connsiteY2" fmla="*/ 5028709 h 5035076"/>
              <a:gd name="connsiteX3" fmla="*/ 1007344 w 8385756"/>
              <a:gd name="connsiteY3" fmla="*/ 5028709 h 5035076"/>
              <a:gd name="connsiteX4" fmla="*/ 1007344 w 8385756"/>
              <a:gd name="connsiteY4" fmla="*/ 5035076 h 5035076"/>
              <a:gd name="connsiteX5" fmla="*/ 8385756 w 8385756"/>
              <a:gd name="connsiteY5" fmla="*/ 5035076 h 5035076"/>
              <a:gd name="connsiteX6" fmla="*/ 4222652 w 8385756"/>
              <a:gd name="connsiteY6" fmla="*/ 6367 h 5035076"/>
              <a:gd name="connsiteX7" fmla="*/ 1430215 w 8385756"/>
              <a:gd name="connsiteY7" fmla="*/ 6367 h 5035076"/>
              <a:gd name="connsiteX0" fmla="*/ 1430215 w 8468080"/>
              <a:gd name="connsiteY0" fmla="*/ 0 h 5035076"/>
              <a:gd name="connsiteX1" fmla="*/ 0 w 8468080"/>
              <a:gd name="connsiteY1" fmla="*/ 0 h 5035076"/>
              <a:gd name="connsiteX2" fmla="*/ 0 w 8468080"/>
              <a:gd name="connsiteY2" fmla="*/ 5028709 h 5035076"/>
              <a:gd name="connsiteX3" fmla="*/ 1007344 w 8468080"/>
              <a:gd name="connsiteY3" fmla="*/ 5028709 h 5035076"/>
              <a:gd name="connsiteX4" fmla="*/ 1007344 w 8468080"/>
              <a:gd name="connsiteY4" fmla="*/ 5035076 h 5035076"/>
              <a:gd name="connsiteX5" fmla="*/ 8385756 w 8468080"/>
              <a:gd name="connsiteY5" fmla="*/ 5035076 h 5035076"/>
              <a:gd name="connsiteX6" fmla="*/ 8468080 w 8468080"/>
              <a:gd name="connsiteY6" fmla="*/ 39024 h 5035076"/>
              <a:gd name="connsiteX7" fmla="*/ 1430215 w 8468080"/>
              <a:gd name="connsiteY7" fmla="*/ 6367 h 5035076"/>
              <a:gd name="connsiteX8" fmla="*/ 1430215 w 8468080"/>
              <a:gd name="connsiteY8" fmla="*/ 0 h 5035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8080" h="5035076">
                <a:moveTo>
                  <a:pt x="1430215" y="0"/>
                </a:moveTo>
                <a:lnTo>
                  <a:pt x="0" y="0"/>
                </a:lnTo>
                <a:lnTo>
                  <a:pt x="0" y="5028709"/>
                </a:lnTo>
                <a:lnTo>
                  <a:pt x="1007344" y="5028709"/>
                </a:lnTo>
                <a:lnTo>
                  <a:pt x="1007344" y="5035076"/>
                </a:lnTo>
                <a:lnTo>
                  <a:pt x="8385756" y="5035076"/>
                </a:lnTo>
                <a:lnTo>
                  <a:pt x="8468080" y="39024"/>
                </a:lnTo>
                <a:lnTo>
                  <a:pt x="1430215" y="6367"/>
                </a:lnTo>
                <a:lnTo>
                  <a:pt x="1430215" y="0"/>
                </a:lnTo>
                <a:close/>
              </a:path>
            </a:pathLst>
          </a:custGeom>
          <a:blipFill dpi="0" rotWithShape="0"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342900" indent="-342900" algn="ctr">
              <a:lnSpc>
                <a:spcPct val="150000"/>
              </a:lnSpc>
              <a:buFont typeface="+mj-lt"/>
              <a:buAutoNum type="arabicPeriod"/>
            </a:pPr>
            <a:endParaRPr lang="es-CO" sz="2400" b="1" dirty="0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AA5F8AC-5572-0CD4-43BD-9BE8B33A1529}"/>
              </a:ext>
            </a:extLst>
          </p:cNvPr>
          <p:cNvSpPr/>
          <p:nvPr/>
        </p:nvSpPr>
        <p:spPr>
          <a:xfrm>
            <a:off x="-5746618" y="4107970"/>
            <a:ext cx="23685038" cy="11478761"/>
          </a:xfrm>
          <a:custGeom>
            <a:avLst/>
            <a:gdLst>
              <a:gd name="connsiteX0" fmla="*/ 23685038 w 23685038"/>
              <a:gd name="connsiteY0" fmla="*/ 5739381 h 11478761"/>
              <a:gd name="connsiteX1" fmla="*/ 11842519 w 23685038"/>
              <a:gd name="connsiteY1" fmla="*/ 11478761 h 11478761"/>
              <a:gd name="connsiteX2" fmla="*/ 0 w 23685038"/>
              <a:gd name="connsiteY2" fmla="*/ 5739381 h 11478761"/>
              <a:gd name="connsiteX3" fmla="*/ 11842519 w 23685038"/>
              <a:gd name="connsiteY3" fmla="*/ 0 h 11478761"/>
              <a:gd name="connsiteX4" fmla="*/ 23685038 w 23685038"/>
              <a:gd name="connsiteY4" fmla="*/ 5739381 h 11478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685038" h="11478761">
                <a:moveTo>
                  <a:pt x="23685038" y="5739381"/>
                </a:moveTo>
                <a:cubicBezTo>
                  <a:pt x="23685038" y="8909153"/>
                  <a:pt x="18382962" y="11478761"/>
                  <a:pt x="11842519" y="11478761"/>
                </a:cubicBezTo>
                <a:cubicBezTo>
                  <a:pt x="5302077" y="11478761"/>
                  <a:pt x="0" y="8909153"/>
                  <a:pt x="0" y="5739381"/>
                </a:cubicBezTo>
                <a:cubicBezTo>
                  <a:pt x="0" y="2569608"/>
                  <a:pt x="5302076" y="0"/>
                  <a:pt x="11842519" y="0"/>
                </a:cubicBezTo>
                <a:cubicBezTo>
                  <a:pt x="18382962" y="0"/>
                  <a:pt x="23685038" y="2569609"/>
                  <a:pt x="23685038" y="5739381"/>
                </a:cubicBezTo>
                <a:close/>
              </a:path>
            </a:pathLst>
          </a:custGeom>
          <a:solidFill>
            <a:srgbClr val="EFF0F4"/>
          </a:solidFill>
          <a:ln w="495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EC4C8873-D6DB-C88A-03AC-A7CAC0669555}"/>
              </a:ext>
            </a:extLst>
          </p:cNvPr>
          <p:cNvSpPr/>
          <p:nvPr/>
        </p:nvSpPr>
        <p:spPr>
          <a:xfrm>
            <a:off x="0" y="0"/>
            <a:ext cx="12191752" cy="6858148"/>
          </a:xfrm>
          <a:custGeom>
            <a:avLst/>
            <a:gdLst>
              <a:gd name="connsiteX0" fmla="*/ 0 w 12191752"/>
              <a:gd name="connsiteY0" fmla="*/ 0 h 6858148"/>
              <a:gd name="connsiteX1" fmla="*/ 12191753 w 12191752"/>
              <a:gd name="connsiteY1" fmla="*/ 0 h 6858148"/>
              <a:gd name="connsiteX2" fmla="*/ 12191753 w 12191752"/>
              <a:gd name="connsiteY2" fmla="*/ 6858149 h 6858148"/>
              <a:gd name="connsiteX3" fmla="*/ 0 w 12191752"/>
              <a:gd name="connsiteY3" fmla="*/ 6858149 h 6858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752" h="6858148">
                <a:moveTo>
                  <a:pt x="0" y="0"/>
                </a:moveTo>
                <a:lnTo>
                  <a:pt x="12191753" y="0"/>
                </a:lnTo>
                <a:lnTo>
                  <a:pt x="12191753" y="6858149"/>
                </a:lnTo>
                <a:lnTo>
                  <a:pt x="0" y="6858149"/>
                </a:lnTo>
                <a:close/>
              </a:path>
            </a:pathLst>
          </a:custGeom>
          <a:noFill/>
          <a:ln w="495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248A09-E27B-DD63-B0A1-3BBE52AACC44}"/>
              </a:ext>
            </a:extLst>
          </p:cNvPr>
          <p:cNvSpPr txBox="1"/>
          <p:nvPr/>
        </p:nvSpPr>
        <p:spPr>
          <a:xfrm>
            <a:off x="3210667" y="208763"/>
            <a:ext cx="5445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>
                <a:solidFill>
                  <a:schemeClr val="bg1"/>
                </a:solidFill>
                <a:latin typeface="Alata" panose="00000500000000000000" pitchFamily="2" charset="0"/>
              </a:rPr>
              <a:t>Contenido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75C763-A235-4F99-BA9C-361924B50B2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465" y="4838918"/>
            <a:ext cx="1066822" cy="134610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8FFE9E3-5DD3-5F44-9C1E-7A7AC61DB829}"/>
              </a:ext>
            </a:extLst>
          </p:cNvPr>
          <p:cNvSpPr txBox="1"/>
          <p:nvPr/>
        </p:nvSpPr>
        <p:spPr>
          <a:xfrm>
            <a:off x="1521099" y="1426457"/>
            <a:ext cx="914955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ctr">
              <a:lnSpc>
                <a:spcPct val="150000"/>
              </a:lnSpc>
              <a:buFont typeface="+mj-lt"/>
              <a:buAutoNum type="arabicPeriod"/>
            </a:pPr>
            <a:r>
              <a:rPr lang="es-CO" sz="2400" b="1" dirty="0">
                <a:solidFill>
                  <a:schemeClr val="bg1"/>
                </a:solidFill>
              </a:rPr>
              <a:t>Estado d ejecución de Planes, Programas, Proyectos y Metas 2024</a:t>
            </a:r>
          </a:p>
          <a:p>
            <a:pPr marL="342900" indent="-342900" algn="ctr">
              <a:lnSpc>
                <a:spcPct val="150000"/>
              </a:lnSpc>
              <a:buFont typeface="+mj-lt"/>
              <a:buAutoNum type="arabicPeriod"/>
            </a:pPr>
            <a:r>
              <a:rPr lang="es-CO" sz="2400" b="1" dirty="0">
                <a:solidFill>
                  <a:schemeClr val="bg1"/>
                </a:solidFill>
              </a:rPr>
              <a:t>Estado de ejecución presupuestal detallado del Plan de Acción 2024</a:t>
            </a:r>
          </a:p>
          <a:p>
            <a:pPr marL="342900" indent="-342900" algn="ctr">
              <a:lnSpc>
                <a:spcPct val="150000"/>
              </a:lnSpc>
              <a:buFont typeface="+mj-lt"/>
              <a:buAutoNum type="arabicPeriod"/>
            </a:pPr>
            <a:r>
              <a:rPr lang="es-CO" sz="2400" b="1" dirty="0">
                <a:solidFill>
                  <a:schemeClr val="bg1"/>
                </a:solidFill>
              </a:rPr>
              <a:t>Asignación de otros recursos</a:t>
            </a:r>
          </a:p>
          <a:p>
            <a:pPr marL="342900" indent="-342900" algn="ctr">
              <a:lnSpc>
                <a:spcPct val="150000"/>
              </a:lnSpc>
              <a:buFont typeface="+mj-lt"/>
              <a:buAutoNum type="arabicPeriod"/>
            </a:pPr>
            <a:r>
              <a:rPr lang="es-CO" sz="2400" b="1" dirty="0">
                <a:solidFill>
                  <a:schemeClr val="bg1"/>
                </a:solidFill>
              </a:rPr>
              <a:t>Asignación presupuestal detallada de la vigencia 2025</a:t>
            </a:r>
          </a:p>
          <a:p>
            <a:endParaRPr lang="es-CO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24579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bre: forma 6">
            <a:extLst>
              <a:ext uri="{FF2B5EF4-FFF2-40B4-BE49-F238E27FC236}">
                <a16:creationId xmlns:a16="http://schemas.microsoft.com/office/drawing/2014/main" id="{7B770AAE-53BD-0049-BF7D-7651BC152532}"/>
              </a:ext>
            </a:extLst>
          </p:cNvPr>
          <p:cNvSpPr/>
          <p:nvPr/>
        </p:nvSpPr>
        <p:spPr>
          <a:xfrm flipV="1">
            <a:off x="10711720" y="1340525"/>
            <a:ext cx="1317524" cy="5517473"/>
          </a:xfrm>
          <a:custGeom>
            <a:avLst/>
            <a:gdLst>
              <a:gd name="connsiteX0" fmla="*/ 1251860 w 3057119"/>
              <a:gd name="connsiteY0" fmla="*/ 6334418 h 6850877"/>
              <a:gd name="connsiteX1" fmla="*/ 2207092 w 3057119"/>
              <a:gd name="connsiteY1" fmla="*/ 6850877 h 6850877"/>
              <a:gd name="connsiteX2" fmla="*/ 2138257 w 3057119"/>
              <a:gd name="connsiteY2" fmla="*/ 6850877 h 6850877"/>
              <a:gd name="connsiteX3" fmla="*/ 649258 w 3057119"/>
              <a:gd name="connsiteY3" fmla="*/ 6045794 h 6850877"/>
              <a:gd name="connsiteX4" fmla="*/ 149222 w 3057119"/>
              <a:gd name="connsiteY4" fmla="*/ 4368492 h 6850877"/>
              <a:gd name="connsiteX5" fmla="*/ 2511829 w 3057119"/>
              <a:gd name="connsiteY5" fmla="*/ 0 h 6850877"/>
              <a:gd name="connsiteX6" fmla="*/ 3057120 w 3057119"/>
              <a:gd name="connsiteY6" fmla="*/ 0 h 6850877"/>
              <a:gd name="connsiteX7" fmla="*/ 676010 w 3057119"/>
              <a:gd name="connsiteY7" fmla="*/ 4402749 h 6850877"/>
              <a:gd name="connsiteX8" fmla="*/ 1251862 w 3057119"/>
              <a:gd name="connsiteY8" fmla="*/ 6334420 h 6850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57119" h="6850877">
                <a:moveTo>
                  <a:pt x="1251860" y="6334418"/>
                </a:moveTo>
                <a:lnTo>
                  <a:pt x="2207092" y="6850877"/>
                </a:lnTo>
                <a:lnTo>
                  <a:pt x="2138257" y="6850877"/>
                </a:lnTo>
                <a:lnTo>
                  <a:pt x="649258" y="6045794"/>
                </a:lnTo>
                <a:cubicBezTo>
                  <a:pt x="47925" y="5720588"/>
                  <a:pt x="-175923" y="4969635"/>
                  <a:pt x="149222" y="4368492"/>
                </a:cubicBezTo>
                <a:lnTo>
                  <a:pt x="2511829" y="0"/>
                </a:lnTo>
                <a:lnTo>
                  <a:pt x="3057120" y="0"/>
                </a:lnTo>
                <a:lnTo>
                  <a:pt x="676010" y="4402749"/>
                </a:lnTo>
                <a:cubicBezTo>
                  <a:pt x="301593" y="5095132"/>
                  <a:pt x="559383" y="5959946"/>
                  <a:pt x="1251862" y="6334420"/>
                </a:cubicBezTo>
                <a:close/>
              </a:path>
            </a:pathLst>
          </a:custGeom>
          <a:gradFill>
            <a:gsLst>
              <a:gs pos="0">
                <a:srgbClr val="6EA6FF"/>
              </a:gs>
              <a:gs pos="56078">
                <a:srgbClr val="3566B5"/>
              </a:gs>
              <a:gs pos="100000">
                <a:srgbClr val="182961"/>
              </a:gs>
            </a:gsLst>
            <a:lin ang="3612072" scaled="1"/>
          </a:gradFill>
          <a:ln w="264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C9786343-6AA3-7520-00F0-F3CDDA95B76E}"/>
              </a:ext>
            </a:extLst>
          </p:cNvPr>
          <p:cNvSpPr/>
          <p:nvPr/>
        </p:nvSpPr>
        <p:spPr>
          <a:xfrm flipV="1">
            <a:off x="10525336" y="-9987"/>
            <a:ext cx="1677180" cy="1494527"/>
          </a:xfrm>
          <a:custGeom>
            <a:avLst/>
            <a:gdLst>
              <a:gd name="connsiteX0" fmla="*/ 1854469 w 1854468"/>
              <a:gd name="connsiteY0" fmla="*/ 129080 h 1410228"/>
              <a:gd name="connsiteX1" fmla="*/ 1854469 w 1854468"/>
              <a:gd name="connsiteY1" fmla="*/ 1410229 h 1410228"/>
              <a:gd name="connsiteX2" fmla="*/ 0 w 1854468"/>
              <a:gd name="connsiteY2" fmla="*/ 1410229 h 1410228"/>
              <a:gd name="connsiteX3" fmla="*/ 477483 w 1854468"/>
              <a:gd name="connsiteY3" fmla="*/ 527297 h 1410228"/>
              <a:gd name="connsiteX4" fmla="*/ 1840104 w 1854468"/>
              <a:gd name="connsiteY4" fmla="*/ 121207 h 1410228"/>
              <a:gd name="connsiteX5" fmla="*/ 1854469 w 1854468"/>
              <a:gd name="connsiteY5" fmla="*/ 129080 h 1410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54468" h="1410228">
                <a:moveTo>
                  <a:pt x="1854469" y="129080"/>
                </a:moveTo>
                <a:lnTo>
                  <a:pt x="1854469" y="1410229"/>
                </a:lnTo>
                <a:lnTo>
                  <a:pt x="0" y="1410229"/>
                </a:lnTo>
                <a:lnTo>
                  <a:pt x="477483" y="527297"/>
                </a:lnTo>
                <a:cubicBezTo>
                  <a:pt x="741532" y="38995"/>
                  <a:pt x="1351619" y="-142921"/>
                  <a:pt x="1840104" y="121207"/>
                </a:cubicBezTo>
                <a:lnTo>
                  <a:pt x="1854469" y="129080"/>
                </a:lnTo>
                <a:close/>
              </a:path>
            </a:pathLst>
          </a:custGeom>
          <a:gradFill>
            <a:gsLst>
              <a:gs pos="0">
                <a:srgbClr val="6EA6FF"/>
              </a:gs>
              <a:gs pos="56078">
                <a:srgbClr val="426DB3"/>
              </a:gs>
              <a:gs pos="100000">
                <a:srgbClr val="182961"/>
              </a:gs>
            </a:gsLst>
            <a:lin ang="2924133" scaled="1"/>
          </a:gradFill>
          <a:ln w="264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89" name="CuadroTexto 288">
            <a:extLst>
              <a:ext uri="{FF2B5EF4-FFF2-40B4-BE49-F238E27FC236}">
                <a16:creationId xmlns:a16="http://schemas.microsoft.com/office/drawing/2014/main" id="{0B5F1CDB-3B09-3FA7-9BBF-91E01E29F5C4}"/>
              </a:ext>
            </a:extLst>
          </p:cNvPr>
          <p:cNvSpPr txBox="1"/>
          <p:nvPr/>
        </p:nvSpPr>
        <p:spPr>
          <a:xfrm>
            <a:off x="831965" y="145679"/>
            <a:ext cx="8313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1. Estado de ejecución de los programas, proyectos, plan de acción y metas 2024 </a:t>
            </a:r>
            <a:endParaRPr lang="es-CO" sz="1200" b="1" dirty="0">
              <a:solidFill>
                <a:srgbClr val="182961"/>
              </a:solidFill>
              <a:latin typeface="Alata" panose="00000500000000000000" pitchFamily="2" charset="0"/>
            </a:endParaRPr>
          </a:p>
        </p:txBody>
      </p:sp>
      <p:pic>
        <p:nvPicPr>
          <p:cNvPr id="298" name="Imagen 297">
            <a:extLst>
              <a:ext uri="{FF2B5EF4-FFF2-40B4-BE49-F238E27FC236}">
                <a16:creationId xmlns:a16="http://schemas.microsoft.com/office/drawing/2014/main" id="{D981E72D-85F1-47E6-8255-8712C92B768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5816" y="196719"/>
            <a:ext cx="648892" cy="81876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E88D3E4-C6E5-8235-18ED-B43A742B4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381" y="737276"/>
            <a:ext cx="7208668" cy="58745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621010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BF7F8-F25B-01A0-8D02-9450AB964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bre: forma 6">
            <a:extLst>
              <a:ext uri="{FF2B5EF4-FFF2-40B4-BE49-F238E27FC236}">
                <a16:creationId xmlns:a16="http://schemas.microsoft.com/office/drawing/2014/main" id="{D1BE21C9-ACD5-B8DA-097B-F47B79D80986}"/>
              </a:ext>
            </a:extLst>
          </p:cNvPr>
          <p:cNvSpPr/>
          <p:nvPr/>
        </p:nvSpPr>
        <p:spPr>
          <a:xfrm flipV="1">
            <a:off x="10514820" y="1484540"/>
            <a:ext cx="1677180" cy="5244734"/>
          </a:xfrm>
          <a:custGeom>
            <a:avLst/>
            <a:gdLst>
              <a:gd name="connsiteX0" fmla="*/ 1251860 w 3057119"/>
              <a:gd name="connsiteY0" fmla="*/ 6334418 h 6850877"/>
              <a:gd name="connsiteX1" fmla="*/ 2207092 w 3057119"/>
              <a:gd name="connsiteY1" fmla="*/ 6850877 h 6850877"/>
              <a:gd name="connsiteX2" fmla="*/ 2138257 w 3057119"/>
              <a:gd name="connsiteY2" fmla="*/ 6850877 h 6850877"/>
              <a:gd name="connsiteX3" fmla="*/ 649258 w 3057119"/>
              <a:gd name="connsiteY3" fmla="*/ 6045794 h 6850877"/>
              <a:gd name="connsiteX4" fmla="*/ 149222 w 3057119"/>
              <a:gd name="connsiteY4" fmla="*/ 4368492 h 6850877"/>
              <a:gd name="connsiteX5" fmla="*/ 2511829 w 3057119"/>
              <a:gd name="connsiteY5" fmla="*/ 0 h 6850877"/>
              <a:gd name="connsiteX6" fmla="*/ 3057120 w 3057119"/>
              <a:gd name="connsiteY6" fmla="*/ 0 h 6850877"/>
              <a:gd name="connsiteX7" fmla="*/ 676010 w 3057119"/>
              <a:gd name="connsiteY7" fmla="*/ 4402749 h 6850877"/>
              <a:gd name="connsiteX8" fmla="*/ 1251862 w 3057119"/>
              <a:gd name="connsiteY8" fmla="*/ 6334420 h 6850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57119" h="6850877">
                <a:moveTo>
                  <a:pt x="1251860" y="6334418"/>
                </a:moveTo>
                <a:lnTo>
                  <a:pt x="2207092" y="6850877"/>
                </a:lnTo>
                <a:lnTo>
                  <a:pt x="2138257" y="6850877"/>
                </a:lnTo>
                <a:lnTo>
                  <a:pt x="649258" y="6045794"/>
                </a:lnTo>
                <a:cubicBezTo>
                  <a:pt x="47925" y="5720588"/>
                  <a:pt x="-175923" y="4969635"/>
                  <a:pt x="149222" y="4368492"/>
                </a:cubicBezTo>
                <a:lnTo>
                  <a:pt x="2511829" y="0"/>
                </a:lnTo>
                <a:lnTo>
                  <a:pt x="3057120" y="0"/>
                </a:lnTo>
                <a:lnTo>
                  <a:pt x="676010" y="4402749"/>
                </a:lnTo>
                <a:cubicBezTo>
                  <a:pt x="301593" y="5095132"/>
                  <a:pt x="559383" y="5959946"/>
                  <a:pt x="1251862" y="6334420"/>
                </a:cubicBezTo>
                <a:close/>
              </a:path>
            </a:pathLst>
          </a:custGeom>
          <a:gradFill>
            <a:gsLst>
              <a:gs pos="0">
                <a:srgbClr val="6EA6FF"/>
              </a:gs>
              <a:gs pos="56078">
                <a:srgbClr val="3566B5"/>
              </a:gs>
              <a:gs pos="100000">
                <a:srgbClr val="182961"/>
              </a:gs>
            </a:gsLst>
            <a:lin ang="3612072" scaled="1"/>
          </a:gradFill>
          <a:ln w="264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C140F877-7769-A792-E087-7C792E7B796A}"/>
              </a:ext>
            </a:extLst>
          </p:cNvPr>
          <p:cNvSpPr/>
          <p:nvPr/>
        </p:nvSpPr>
        <p:spPr>
          <a:xfrm flipV="1">
            <a:off x="10525336" y="-9987"/>
            <a:ext cx="1677180" cy="1494527"/>
          </a:xfrm>
          <a:custGeom>
            <a:avLst/>
            <a:gdLst>
              <a:gd name="connsiteX0" fmla="*/ 1854469 w 1854468"/>
              <a:gd name="connsiteY0" fmla="*/ 129080 h 1410228"/>
              <a:gd name="connsiteX1" fmla="*/ 1854469 w 1854468"/>
              <a:gd name="connsiteY1" fmla="*/ 1410229 h 1410228"/>
              <a:gd name="connsiteX2" fmla="*/ 0 w 1854468"/>
              <a:gd name="connsiteY2" fmla="*/ 1410229 h 1410228"/>
              <a:gd name="connsiteX3" fmla="*/ 477483 w 1854468"/>
              <a:gd name="connsiteY3" fmla="*/ 527297 h 1410228"/>
              <a:gd name="connsiteX4" fmla="*/ 1840104 w 1854468"/>
              <a:gd name="connsiteY4" fmla="*/ 121207 h 1410228"/>
              <a:gd name="connsiteX5" fmla="*/ 1854469 w 1854468"/>
              <a:gd name="connsiteY5" fmla="*/ 129080 h 1410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54468" h="1410228">
                <a:moveTo>
                  <a:pt x="1854469" y="129080"/>
                </a:moveTo>
                <a:lnTo>
                  <a:pt x="1854469" y="1410229"/>
                </a:lnTo>
                <a:lnTo>
                  <a:pt x="0" y="1410229"/>
                </a:lnTo>
                <a:lnTo>
                  <a:pt x="477483" y="527297"/>
                </a:lnTo>
                <a:cubicBezTo>
                  <a:pt x="741532" y="38995"/>
                  <a:pt x="1351619" y="-142921"/>
                  <a:pt x="1840104" y="121207"/>
                </a:cubicBezTo>
                <a:lnTo>
                  <a:pt x="1854469" y="129080"/>
                </a:lnTo>
                <a:close/>
              </a:path>
            </a:pathLst>
          </a:custGeom>
          <a:gradFill>
            <a:gsLst>
              <a:gs pos="0">
                <a:srgbClr val="6EA6FF"/>
              </a:gs>
              <a:gs pos="56078">
                <a:srgbClr val="426DB3"/>
              </a:gs>
              <a:gs pos="100000">
                <a:srgbClr val="182961"/>
              </a:gs>
            </a:gsLst>
            <a:lin ang="2924133" scaled="1"/>
          </a:gradFill>
          <a:ln w="264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89" name="CuadroTexto 288">
            <a:extLst>
              <a:ext uri="{FF2B5EF4-FFF2-40B4-BE49-F238E27FC236}">
                <a16:creationId xmlns:a16="http://schemas.microsoft.com/office/drawing/2014/main" id="{2BD4F481-1072-77A8-16D7-12F5C5A462FA}"/>
              </a:ext>
            </a:extLst>
          </p:cNvPr>
          <p:cNvSpPr txBox="1"/>
          <p:nvPr/>
        </p:nvSpPr>
        <p:spPr>
          <a:xfrm>
            <a:off x="831965" y="145679"/>
            <a:ext cx="8313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1. Estado de ejecución de los programas, proyectos, plan de acción y metas 2024 </a:t>
            </a:r>
            <a:endParaRPr lang="es-CO" sz="1200" b="1" dirty="0">
              <a:solidFill>
                <a:srgbClr val="182961"/>
              </a:solidFill>
              <a:latin typeface="Alata" panose="00000500000000000000" pitchFamily="2" charset="0"/>
            </a:endParaRPr>
          </a:p>
        </p:txBody>
      </p:sp>
      <p:pic>
        <p:nvPicPr>
          <p:cNvPr id="298" name="Imagen 297">
            <a:extLst>
              <a:ext uri="{FF2B5EF4-FFF2-40B4-BE49-F238E27FC236}">
                <a16:creationId xmlns:a16="http://schemas.microsoft.com/office/drawing/2014/main" id="{0231F896-6DDB-3DC1-2172-791313BA269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5816" y="196719"/>
            <a:ext cx="648892" cy="81876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DC58253-0084-E212-C014-3D0B0BF14D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42" y="907510"/>
            <a:ext cx="10039350" cy="5362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78837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88343-84FA-AEA2-1311-14EE148A2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bre: forma 6">
            <a:extLst>
              <a:ext uri="{FF2B5EF4-FFF2-40B4-BE49-F238E27FC236}">
                <a16:creationId xmlns:a16="http://schemas.microsoft.com/office/drawing/2014/main" id="{4054601B-0A13-A763-0441-C2C52C74F6FA}"/>
              </a:ext>
            </a:extLst>
          </p:cNvPr>
          <p:cNvSpPr/>
          <p:nvPr/>
        </p:nvSpPr>
        <p:spPr>
          <a:xfrm flipV="1">
            <a:off x="10431262" y="1484537"/>
            <a:ext cx="1771254" cy="5176741"/>
          </a:xfrm>
          <a:custGeom>
            <a:avLst/>
            <a:gdLst>
              <a:gd name="connsiteX0" fmla="*/ 1251860 w 3057119"/>
              <a:gd name="connsiteY0" fmla="*/ 6334418 h 6850877"/>
              <a:gd name="connsiteX1" fmla="*/ 2207092 w 3057119"/>
              <a:gd name="connsiteY1" fmla="*/ 6850877 h 6850877"/>
              <a:gd name="connsiteX2" fmla="*/ 2138257 w 3057119"/>
              <a:gd name="connsiteY2" fmla="*/ 6850877 h 6850877"/>
              <a:gd name="connsiteX3" fmla="*/ 649258 w 3057119"/>
              <a:gd name="connsiteY3" fmla="*/ 6045794 h 6850877"/>
              <a:gd name="connsiteX4" fmla="*/ 149222 w 3057119"/>
              <a:gd name="connsiteY4" fmla="*/ 4368492 h 6850877"/>
              <a:gd name="connsiteX5" fmla="*/ 2511829 w 3057119"/>
              <a:gd name="connsiteY5" fmla="*/ 0 h 6850877"/>
              <a:gd name="connsiteX6" fmla="*/ 3057120 w 3057119"/>
              <a:gd name="connsiteY6" fmla="*/ 0 h 6850877"/>
              <a:gd name="connsiteX7" fmla="*/ 676010 w 3057119"/>
              <a:gd name="connsiteY7" fmla="*/ 4402749 h 6850877"/>
              <a:gd name="connsiteX8" fmla="*/ 1251862 w 3057119"/>
              <a:gd name="connsiteY8" fmla="*/ 6334420 h 6850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57119" h="6850877">
                <a:moveTo>
                  <a:pt x="1251860" y="6334418"/>
                </a:moveTo>
                <a:lnTo>
                  <a:pt x="2207092" y="6850877"/>
                </a:lnTo>
                <a:lnTo>
                  <a:pt x="2138257" y="6850877"/>
                </a:lnTo>
                <a:lnTo>
                  <a:pt x="649258" y="6045794"/>
                </a:lnTo>
                <a:cubicBezTo>
                  <a:pt x="47925" y="5720588"/>
                  <a:pt x="-175923" y="4969635"/>
                  <a:pt x="149222" y="4368492"/>
                </a:cubicBezTo>
                <a:lnTo>
                  <a:pt x="2511829" y="0"/>
                </a:lnTo>
                <a:lnTo>
                  <a:pt x="3057120" y="0"/>
                </a:lnTo>
                <a:lnTo>
                  <a:pt x="676010" y="4402749"/>
                </a:lnTo>
                <a:cubicBezTo>
                  <a:pt x="301593" y="5095132"/>
                  <a:pt x="559383" y="5959946"/>
                  <a:pt x="1251862" y="6334420"/>
                </a:cubicBezTo>
                <a:close/>
              </a:path>
            </a:pathLst>
          </a:custGeom>
          <a:gradFill>
            <a:gsLst>
              <a:gs pos="0">
                <a:srgbClr val="6EA6FF"/>
              </a:gs>
              <a:gs pos="56078">
                <a:srgbClr val="3566B5"/>
              </a:gs>
              <a:gs pos="100000">
                <a:srgbClr val="182961"/>
              </a:gs>
            </a:gsLst>
            <a:lin ang="3612072" scaled="1"/>
          </a:gradFill>
          <a:ln w="264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9D8B8B14-1806-2C13-A01B-78ED075C31E5}"/>
              </a:ext>
            </a:extLst>
          </p:cNvPr>
          <p:cNvSpPr/>
          <p:nvPr/>
        </p:nvSpPr>
        <p:spPr>
          <a:xfrm flipV="1">
            <a:off x="10525336" y="-9987"/>
            <a:ext cx="1677180" cy="1494527"/>
          </a:xfrm>
          <a:custGeom>
            <a:avLst/>
            <a:gdLst>
              <a:gd name="connsiteX0" fmla="*/ 1854469 w 1854468"/>
              <a:gd name="connsiteY0" fmla="*/ 129080 h 1410228"/>
              <a:gd name="connsiteX1" fmla="*/ 1854469 w 1854468"/>
              <a:gd name="connsiteY1" fmla="*/ 1410229 h 1410228"/>
              <a:gd name="connsiteX2" fmla="*/ 0 w 1854468"/>
              <a:gd name="connsiteY2" fmla="*/ 1410229 h 1410228"/>
              <a:gd name="connsiteX3" fmla="*/ 477483 w 1854468"/>
              <a:gd name="connsiteY3" fmla="*/ 527297 h 1410228"/>
              <a:gd name="connsiteX4" fmla="*/ 1840104 w 1854468"/>
              <a:gd name="connsiteY4" fmla="*/ 121207 h 1410228"/>
              <a:gd name="connsiteX5" fmla="*/ 1854469 w 1854468"/>
              <a:gd name="connsiteY5" fmla="*/ 129080 h 1410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54468" h="1410228">
                <a:moveTo>
                  <a:pt x="1854469" y="129080"/>
                </a:moveTo>
                <a:lnTo>
                  <a:pt x="1854469" y="1410229"/>
                </a:lnTo>
                <a:lnTo>
                  <a:pt x="0" y="1410229"/>
                </a:lnTo>
                <a:lnTo>
                  <a:pt x="477483" y="527297"/>
                </a:lnTo>
                <a:cubicBezTo>
                  <a:pt x="741532" y="38995"/>
                  <a:pt x="1351619" y="-142921"/>
                  <a:pt x="1840104" y="121207"/>
                </a:cubicBezTo>
                <a:lnTo>
                  <a:pt x="1854469" y="129080"/>
                </a:lnTo>
                <a:close/>
              </a:path>
            </a:pathLst>
          </a:custGeom>
          <a:gradFill>
            <a:gsLst>
              <a:gs pos="0">
                <a:srgbClr val="6EA6FF"/>
              </a:gs>
              <a:gs pos="56078">
                <a:srgbClr val="426DB3"/>
              </a:gs>
              <a:gs pos="100000">
                <a:srgbClr val="182961"/>
              </a:gs>
            </a:gsLst>
            <a:lin ang="2924133" scaled="1"/>
          </a:gradFill>
          <a:ln w="264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89" name="CuadroTexto 288">
            <a:extLst>
              <a:ext uri="{FF2B5EF4-FFF2-40B4-BE49-F238E27FC236}">
                <a16:creationId xmlns:a16="http://schemas.microsoft.com/office/drawing/2014/main" id="{F0BB2BA4-D5FD-73F7-F4F5-07F212395FDC}"/>
              </a:ext>
            </a:extLst>
          </p:cNvPr>
          <p:cNvSpPr txBox="1"/>
          <p:nvPr/>
        </p:nvSpPr>
        <p:spPr>
          <a:xfrm>
            <a:off x="785831" y="121548"/>
            <a:ext cx="9486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2. Estado de ejecución presupuestal de los programas, proyectos, plan de acción y metas 2024</a:t>
            </a:r>
          </a:p>
          <a:p>
            <a:r>
              <a:rPr lang="es-CO" b="1" dirty="0"/>
              <a:t>     Continuación </a:t>
            </a:r>
            <a:endParaRPr lang="es-CO" b="1" dirty="0">
              <a:solidFill>
                <a:srgbClr val="182961"/>
              </a:solidFill>
              <a:latin typeface="Alata" panose="00000500000000000000" pitchFamily="2" charset="0"/>
            </a:endParaRPr>
          </a:p>
        </p:txBody>
      </p:sp>
      <p:pic>
        <p:nvPicPr>
          <p:cNvPr id="298" name="Imagen 297">
            <a:extLst>
              <a:ext uri="{FF2B5EF4-FFF2-40B4-BE49-F238E27FC236}">
                <a16:creationId xmlns:a16="http://schemas.microsoft.com/office/drawing/2014/main" id="{12EBEF49-72A8-9A8F-296F-879E900F211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5816" y="196719"/>
            <a:ext cx="648892" cy="81876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B485299-7C0E-8C07-3CC4-19EEB64A4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62" y="1331650"/>
            <a:ext cx="9405937" cy="3790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553645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bre: forma 1">
            <a:extLst>
              <a:ext uri="{FF2B5EF4-FFF2-40B4-BE49-F238E27FC236}">
                <a16:creationId xmlns:a16="http://schemas.microsoft.com/office/drawing/2014/main" id="{ADD25B14-DC2A-B88C-E3FD-C50A4A9CC3F1}"/>
              </a:ext>
            </a:extLst>
          </p:cNvPr>
          <p:cNvSpPr/>
          <p:nvPr/>
        </p:nvSpPr>
        <p:spPr>
          <a:xfrm>
            <a:off x="-248" y="3329"/>
            <a:ext cx="12191752" cy="6858148"/>
          </a:xfrm>
          <a:custGeom>
            <a:avLst/>
            <a:gdLst>
              <a:gd name="connsiteX0" fmla="*/ 12191753 w 12191752"/>
              <a:gd name="connsiteY0" fmla="*/ 6858149 h 6858148"/>
              <a:gd name="connsiteX1" fmla="*/ 12191753 w 12191752"/>
              <a:gd name="connsiteY1" fmla="*/ 0 h 6858148"/>
              <a:gd name="connsiteX2" fmla="*/ 0 w 12191752"/>
              <a:gd name="connsiteY2" fmla="*/ 0 h 6858148"/>
              <a:gd name="connsiteX3" fmla="*/ 0 w 12191752"/>
              <a:gd name="connsiteY3" fmla="*/ 6858149 h 6858148"/>
              <a:gd name="connsiteX4" fmla="*/ 12191753 w 12191752"/>
              <a:gd name="connsiteY4" fmla="*/ 6858149 h 6858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752" h="6858148">
                <a:moveTo>
                  <a:pt x="12191753" y="6858149"/>
                </a:moveTo>
                <a:lnTo>
                  <a:pt x="12191753" y="0"/>
                </a:lnTo>
                <a:lnTo>
                  <a:pt x="0" y="0"/>
                </a:lnTo>
                <a:cubicBezTo>
                  <a:pt x="0" y="1298220"/>
                  <a:pt x="0" y="4936202"/>
                  <a:pt x="0" y="6858149"/>
                </a:cubicBezTo>
                <a:lnTo>
                  <a:pt x="12191753" y="6858149"/>
                </a:lnTo>
                <a:close/>
              </a:path>
            </a:pathLst>
          </a:custGeom>
          <a:gradFill>
            <a:gsLst>
              <a:gs pos="0">
                <a:srgbClr val="3566B5"/>
              </a:gs>
              <a:gs pos="50000">
                <a:srgbClr val="26478B"/>
              </a:gs>
              <a:gs pos="100000">
                <a:srgbClr val="182961"/>
              </a:gs>
            </a:gsLst>
            <a:lin ang="13555056" scaled="1"/>
          </a:gradFill>
          <a:ln w="495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300" name="Forma libre: forma 299">
            <a:extLst>
              <a:ext uri="{FF2B5EF4-FFF2-40B4-BE49-F238E27FC236}">
                <a16:creationId xmlns:a16="http://schemas.microsoft.com/office/drawing/2014/main" id="{0C631E9D-2FCC-C989-9A49-3CADD058F5B3}"/>
              </a:ext>
            </a:extLst>
          </p:cNvPr>
          <p:cNvSpPr/>
          <p:nvPr/>
        </p:nvSpPr>
        <p:spPr>
          <a:xfrm>
            <a:off x="248" y="-148"/>
            <a:ext cx="12191752" cy="6858148"/>
          </a:xfrm>
          <a:custGeom>
            <a:avLst/>
            <a:gdLst>
              <a:gd name="connsiteX0" fmla="*/ 12191753 w 12191752"/>
              <a:gd name="connsiteY0" fmla="*/ 6858149 h 6858148"/>
              <a:gd name="connsiteX1" fmla="*/ 12191753 w 12191752"/>
              <a:gd name="connsiteY1" fmla="*/ 0 h 6858148"/>
              <a:gd name="connsiteX2" fmla="*/ 0 w 12191752"/>
              <a:gd name="connsiteY2" fmla="*/ 0 h 6858148"/>
              <a:gd name="connsiteX3" fmla="*/ 0 w 12191752"/>
              <a:gd name="connsiteY3" fmla="*/ 6858149 h 6858148"/>
              <a:gd name="connsiteX4" fmla="*/ 12191753 w 12191752"/>
              <a:gd name="connsiteY4" fmla="*/ 6858149 h 6858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752" h="6858148">
                <a:moveTo>
                  <a:pt x="12191753" y="6858149"/>
                </a:moveTo>
                <a:lnTo>
                  <a:pt x="12191753" y="0"/>
                </a:lnTo>
                <a:lnTo>
                  <a:pt x="0" y="0"/>
                </a:lnTo>
                <a:cubicBezTo>
                  <a:pt x="0" y="1298220"/>
                  <a:pt x="0" y="4936202"/>
                  <a:pt x="0" y="6858149"/>
                </a:cubicBezTo>
                <a:lnTo>
                  <a:pt x="12191753" y="6858149"/>
                </a:lnTo>
                <a:close/>
              </a:path>
            </a:pathLst>
          </a:custGeom>
          <a:gradFill>
            <a:gsLst>
              <a:gs pos="0">
                <a:srgbClr val="3566B5"/>
              </a:gs>
              <a:gs pos="50000">
                <a:srgbClr val="26478B"/>
              </a:gs>
              <a:gs pos="100000">
                <a:srgbClr val="182961"/>
              </a:gs>
            </a:gsLst>
            <a:lin ang="13555056" scaled="1"/>
          </a:gradFill>
          <a:ln w="495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EEAA4F13-7578-A610-8E04-0A86E98C4955}"/>
              </a:ext>
            </a:extLst>
          </p:cNvPr>
          <p:cNvSpPr/>
          <p:nvPr/>
        </p:nvSpPr>
        <p:spPr>
          <a:xfrm>
            <a:off x="248" y="-1342353"/>
            <a:ext cx="12191752" cy="6858148"/>
          </a:xfrm>
          <a:custGeom>
            <a:avLst/>
            <a:gdLst>
              <a:gd name="connsiteX0" fmla="*/ 12191753 w 12191752"/>
              <a:gd name="connsiteY0" fmla="*/ 6858149 h 6858148"/>
              <a:gd name="connsiteX1" fmla="*/ 12191753 w 12191752"/>
              <a:gd name="connsiteY1" fmla="*/ 0 h 6858148"/>
              <a:gd name="connsiteX2" fmla="*/ 0 w 12191752"/>
              <a:gd name="connsiteY2" fmla="*/ 0 h 6858148"/>
              <a:gd name="connsiteX3" fmla="*/ 0 w 12191752"/>
              <a:gd name="connsiteY3" fmla="*/ 6858149 h 6858148"/>
              <a:gd name="connsiteX4" fmla="*/ 12191753 w 12191752"/>
              <a:gd name="connsiteY4" fmla="*/ 6858149 h 6858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752" h="6858148">
                <a:moveTo>
                  <a:pt x="12191753" y="6858149"/>
                </a:moveTo>
                <a:lnTo>
                  <a:pt x="12191753" y="0"/>
                </a:lnTo>
                <a:lnTo>
                  <a:pt x="0" y="0"/>
                </a:lnTo>
                <a:cubicBezTo>
                  <a:pt x="0" y="1298220"/>
                  <a:pt x="0" y="4936202"/>
                  <a:pt x="0" y="6858149"/>
                </a:cubicBezTo>
                <a:lnTo>
                  <a:pt x="12191753" y="6858149"/>
                </a:lnTo>
                <a:close/>
              </a:path>
            </a:pathLst>
          </a:custGeom>
          <a:blipFill dpi="0" rotWithShape="1">
            <a:blip r:embed="rId2" cstate="print">
              <a:alphaModFix amt="2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495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grpSp>
        <p:nvGrpSpPr>
          <p:cNvPr id="9" name="Gráfico 2">
            <a:extLst>
              <a:ext uri="{FF2B5EF4-FFF2-40B4-BE49-F238E27FC236}">
                <a16:creationId xmlns:a16="http://schemas.microsoft.com/office/drawing/2014/main" id="{F8DD57B6-1C06-6931-436F-E67AEF33E569}"/>
              </a:ext>
            </a:extLst>
          </p:cNvPr>
          <p:cNvGrpSpPr/>
          <p:nvPr/>
        </p:nvGrpSpPr>
        <p:grpSpPr>
          <a:xfrm>
            <a:off x="-7484077" y="-21035274"/>
            <a:ext cx="27128189" cy="38566852"/>
            <a:chOff x="-7484077" y="-21035274"/>
            <a:chExt cx="27128189" cy="38566852"/>
          </a:xfrm>
        </p:grpSpPr>
        <p:sp>
          <p:nvSpPr>
            <p:cNvPr id="10" name="Forma libre: forma 9">
              <a:extLst>
                <a:ext uri="{FF2B5EF4-FFF2-40B4-BE49-F238E27FC236}">
                  <a16:creationId xmlns:a16="http://schemas.microsoft.com/office/drawing/2014/main" id="{8AA5F8AC-5572-0CD4-43BD-9BE8B33A1529}"/>
                </a:ext>
              </a:extLst>
            </p:cNvPr>
            <p:cNvSpPr/>
            <p:nvPr/>
          </p:nvSpPr>
          <p:spPr>
            <a:xfrm>
              <a:off x="-5746618" y="4107970"/>
              <a:ext cx="23685038" cy="11478761"/>
            </a:xfrm>
            <a:custGeom>
              <a:avLst/>
              <a:gdLst>
                <a:gd name="connsiteX0" fmla="*/ 23685038 w 23685038"/>
                <a:gd name="connsiteY0" fmla="*/ 5739381 h 11478761"/>
                <a:gd name="connsiteX1" fmla="*/ 11842519 w 23685038"/>
                <a:gd name="connsiteY1" fmla="*/ 11478761 h 11478761"/>
                <a:gd name="connsiteX2" fmla="*/ 0 w 23685038"/>
                <a:gd name="connsiteY2" fmla="*/ 5739381 h 11478761"/>
                <a:gd name="connsiteX3" fmla="*/ 11842519 w 23685038"/>
                <a:gd name="connsiteY3" fmla="*/ 0 h 11478761"/>
                <a:gd name="connsiteX4" fmla="*/ 23685038 w 23685038"/>
                <a:gd name="connsiteY4" fmla="*/ 5739381 h 11478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85038" h="11478761">
                  <a:moveTo>
                    <a:pt x="23685038" y="5739381"/>
                  </a:moveTo>
                  <a:cubicBezTo>
                    <a:pt x="23685038" y="8909153"/>
                    <a:pt x="18382962" y="11478761"/>
                    <a:pt x="11842519" y="11478761"/>
                  </a:cubicBezTo>
                  <a:cubicBezTo>
                    <a:pt x="5302077" y="11478761"/>
                    <a:pt x="0" y="8909153"/>
                    <a:pt x="0" y="5739381"/>
                  </a:cubicBezTo>
                  <a:cubicBezTo>
                    <a:pt x="0" y="2569608"/>
                    <a:pt x="5302076" y="0"/>
                    <a:pt x="11842519" y="0"/>
                  </a:cubicBezTo>
                  <a:cubicBezTo>
                    <a:pt x="18382962" y="0"/>
                    <a:pt x="23685038" y="2569609"/>
                    <a:pt x="23685038" y="5739381"/>
                  </a:cubicBezTo>
                  <a:close/>
                </a:path>
              </a:pathLst>
            </a:custGeom>
            <a:solidFill>
              <a:srgbClr val="EFF0F4"/>
            </a:solidFill>
            <a:ln w="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CO"/>
            </a:p>
          </p:txBody>
        </p:sp>
        <p:sp>
          <p:nvSpPr>
            <p:cNvPr id="11" name="Forma libre: forma 10">
              <a:extLst>
                <a:ext uri="{FF2B5EF4-FFF2-40B4-BE49-F238E27FC236}">
                  <a16:creationId xmlns:a16="http://schemas.microsoft.com/office/drawing/2014/main" id="{EBE51F37-3A66-77CE-1C23-5B54B21161E6}"/>
                </a:ext>
              </a:extLst>
            </p:cNvPr>
            <p:cNvSpPr/>
            <p:nvPr/>
          </p:nvSpPr>
          <p:spPr>
            <a:xfrm>
              <a:off x="-2682853" y="-21035274"/>
              <a:ext cx="1243722" cy="1145179"/>
            </a:xfrm>
            <a:custGeom>
              <a:avLst/>
              <a:gdLst>
                <a:gd name="connsiteX0" fmla="*/ 0 w 1243722"/>
                <a:gd name="connsiteY0" fmla="*/ -1 h 1145179"/>
                <a:gd name="connsiteX1" fmla="*/ 1243723 w 1243722"/>
                <a:gd name="connsiteY1" fmla="*/ -1 h 1145179"/>
                <a:gd name="connsiteX2" fmla="*/ 1243723 w 1243722"/>
                <a:gd name="connsiteY2" fmla="*/ 1145179 h 1145179"/>
                <a:gd name="connsiteX3" fmla="*/ 0 w 1243722"/>
                <a:gd name="connsiteY3" fmla="*/ 1145179 h 1145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3722" h="1145179">
                  <a:moveTo>
                    <a:pt x="0" y="-1"/>
                  </a:moveTo>
                  <a:lnTo>
                    <a:pt x="1243723" y="-1"/>
                  </a:lnTo>
                  <a:lnTo>
                    <a:pt x="1243723" y="1145179"/>
                  </a:lnTo>
                  <a:lnTo>
                    <a:pt x="0" y="1145179"/>
                  </a:lnTo>
                  <a:close/>
                </a:path>
              </a:pathLst>
            </a:custGeom>
            <a:solidFill>
              <a:srgbClr val="3566B5"/>
            </a:solidFill>
            <a:ln w="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CO"/>
            </a:p>
          </p:txBody>
        </p:sp>
        <p:sp>
          <p:nvSpPr>
            <p:cNvPr id="12" name="Forma libre: forma 11">
              <a:extLst>
                <a:ext uri="{FF2B5EF4-FFF2-40B4-BE49-F238E27FC236}">
                  <a16:creationId xmlns:a16="http://schemas.microsoft.com/office/drawing/2014/main" id="{6C9A055A-AD82-9C8D-D1E6-C4F80106B3A4}"/>
                </a:ext>
              </a:extLst>
            </p:cNvPr>
            <p:cNvSpPr/>
            <p:nvPr/>
          </p:nvSpPr>
          <p:spPr>
            <a:xfrm>
              <a:off x="-2682853" y="-17599742"/>
              <a:ext cx="1243722" cy="1145179"/>
            </a:xfrm>
            <a:custGeom>
              <a:avLst/>
              <a:gdLst>
                <a:gd name="connsiteX0" fmla="*/ 0 w 1243722"/>
                <a:gd name="connsiteY0" fmla="*/ 1 h 1145179"/>
                <a:gd name="connsiteX1" fmla="*/ 1243723 w 1243722"/>
                <a:gd name="connsiteY1" fmla="*/ 1 h 1145179"/>
                <a:gd name="connsiteX2" fmla="*/ 1243723 w 1243722"/>
                <a:gd name="connsiteY2" fmla="*/ 1145180 h 1145179"/>
                <a:gd name="connsiteX3" fmla="*/ 0 w 1243722"/>
                <a:gd name="connsiteY3" fmla="*/ 1145180 h 1145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3722" h="1145179">
                  <a:moveTo>
                    <a:pt x="0" y="1"/>
                  </a:moveTo>
                  <a:lnTo>
                    <a:pt x="1243723" y="1"/>
                  </a:lnTo>
                  <a:lnTo>
                    <a:pt x="1243723" y="1145180"/>
                  </a:lnTo>
                  <a:lnTo>
                    <a:pt x="0" y="1145180"/>
                  </a:lnTo>
                  <a:close/>
                </a:path>
              </a:pathLst>
            </a:custGeom>
            <a:solidFill>
              <a:srgbClr val="E93830"/>
            </a:solidFill>
            <a:ln w="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CO"/>
            </a:p>
          </p:txBody>
        </p:sp>
        <p:sp>
          <p:nvSpPr>
            <p:cNvPr id="13" name="Forma libre: forma 12">
              <a:extLst>
                <a:ext uri="{FF2B5EF4-FFF2-40B4-BE49-F238E27FC236}">
                  <a16:creationId xmlns:a16="http://schemas.microsoft.com/office/drawing/2014/main" id="{C6EBA64F-A4F7-9F22-85F4-D877DCD5A5AF}"/>
                </a:ext>
              </a:extLst>
            </p:cNvPr>
            <p:cNvSpPr/>
            <p:nvPr/>
          </p:nvSpPr>
          <p:spPr>
            <a:xfrm>
              <a:off x="-2682853" y="-14164209"/>
              <a:ext cx="1243722" cy="1145179"/>
            </a:xfrm>
            <a:custGeom>
              <a:avLst/>
              <a:gdLst>
                <a:gd name="connsiteX0" fmla="*/ 0 w 1243722"/>
                <a:gd name="connsiteY0" fmla="*/ 0 h 1145179"/>
                <a:gd name="connsiteX1" fmla="*/ 1243723 w 1243722"/>
                <a:gd name="connsiteY1" fmla="*/ 0 h 1145179"/>
                <a:gd name="connsiteX2" fmla="*/ 1243723 w 1243722"/>
                <a:gd name="connsiteY2" fmla="*/ 1145180 h 1145179"/>
                <a:gd name="connsiteX3" fmla="*/ 0 w 1243722"/>
                <a:gd name="connsiteY3" fmla="*/ 1145180 h 1145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3722" h="1145179">
                  <a:moveTo>
                    <a:pt x="0" y="0"/>
                  </a:moveTo>
                  <a:lnTo>
                    <a:pt x="1243723" y="0"/>
                  </a:lnTo>
                  <a:lnTo>
                    <a:pt x="1243723" y="1145180"/>
                  </a:lnTo>
                  <a:lnTo>
                    <a:pt x="0" y="1145180"/>
                  </a:lnTo>
                  <a:close/>
                </a:path>
              </a:pathLst>
            </a:custGeom>
            <a:solidFill>
              <a:srgbClr val="F4AE00"/>
            </a:solidFill>
            <a:ln w="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CO"/>
            </a:p>
          </p:txBody>
        </p:sp>
        <p:sp>
          <p:nvSpPr>
            <p:cNvPr id="14" name="Forma libre: forma 13">
              <a:extLst>
                <a:ext uri="{FF2B5EF4-FFF2-40B4-BE49-F238E27FC236}">
                  <a16:creationId xmlns:a16="http://schemas.microsoft.com/office/drawing/2014/main" id="{7408F6BC-9A82-0C58-1D4D-7477E9554D8F}"/>
                </a:ext>
              </a:extLst>
            </p:cNvPr>
            <p:cNvSpPr/>
            <p:nvPr/>
          </p:nvSpPr>
          <p:spPr>
            <a:xfrm>
              <a:off x="-2682853" y="-19890130"/>
              <a:ext cx="1243722" cy="1145179"/>
            </a:xfrm>
            <a:custGeom>
              <a:avLst/>
              <a:gdLst>
                <a:gd name="connsiteX0" fmla="*/ 0 w 1243722"/>
                <a:gd name="connsiteY0" fmla="*/ -1 h 1145179"/>
                <a:gd name="connsiteX1" fmla="*/ 1243723 w 1243722"/>
                <a:gd name="connsiteY1" fmla="*/ -1 h 1145179"/>
                <a:gd name="connsiteX2" fmla="*/ 1243723 w 1243722"/>
                <a:gd name="connsiteY2" fmla="*/ 1145179 h 1145179"/>
                <a:gd name="connsiteX3" fmla="*/ 0 w 1243722"/>
                <a:gd name="connsiteY3" fmla="*/ 1145179 h 1145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3722" h="1145179">
                  <a:moveTo>
                    <a:pt x="0" y="-1"/>
                  </a:moveTo>
                  <a:lnTo>
                    <a:pt x="1243723" y="-1"/>
                  </a:lnTo>
                  <a:lnTo>
                    <a:pt x="1243723" y="1145179"/>
                  </a:lnTo>
                  <a:lnTo>
                    <a:pt x="0" y="1145179"/>
                  </a:lnTo>
                  <a:close/>
                </a:path>
              </a:pathLst>
            </a:custGeom>
            <a:solidFill>
              <a:srgbClr val="182961"/>
            </a:solidFill>
            <a:ln w="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CO"/>
            </a:p>
          </p:txBody>
        </p:sp>
        <p:sp>
          <p:nvSpPr>
            <p:cNvPr id="15" name="Forma libre: forma 14">
              <a:extLst>
                <a:ext uri="{FF2B5EF4-FFF2-40B4-BE49-F238E27FC236}">
                  <a16:creationId xmlns:a16="http://schemas.microsoft.com/office/drawing/2014/main" id="{B463D5EC-B76F-DCE5-6EEF-6BC861BBA1A5}"/>
                </a:ext>
              </a:extLst>
            </p:cNvPr>
            <p:cNvSpPr/>
            <p:nvPr/>
          </p:nvSpPr>
          <p:spPr>
            <a:xfrm>
              <a:off x="-2682853" y="-16454548"/>
              <a:ext cx="1243722" cy="1145179"/>
            </a:xfrm>
            <a:custGeom>
              <a:avLst/>
              <a:gdLst>
                <a:gd name="connsiteX0" fmla="*/ 0 w 1243722"/>
                <a:gd name="connsiteY0" fmla="*/ 0 h 1145179"/>
                <a:gd name="connsiteX1" fmla="*/ 1243723 w 1243722"/>
                <a:gd name="connsiteY1" fmla="*/ 0 h 1145179"/>
                <a:gd name="connsiteX2" fmla="*/ 1243723 w 1243722"/>
                <a:gd name="connsiteY2" fmla="*/ 1145179 h 1145179"/>
                <a:gd name="connsiteX3" fmla="*/ 0 w 1243722"/>
                <a:gd name="connsiteY3" fmla="*/ 1145179 h 1145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3722" h="1145179">
                  <a:moveTo>
                    <a:pt x="0" y="0"/>
                  </a:moveTo>
                  <a:lnTo>
                    <a:pt x="1243723" y="0"/>
                  </a:lnTo>
                  <a:lnTo>
                    <a:pt x="1243723" y="1145179"/>
                  </a:lnTo>
                  <a:lnTo>
                    <a:pt x="0" y="1145179"/>
                  </a:lnTo>
                  <a:close/>
                </a:path>
              </a:pathLst>
            </a:custGeom>
            <a:solidFill>
              <a:srgbClr val="F24B1F"/>
            </a:solidFill>
            <a:ln w="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CO"/>
            </a:p>
          </p:txBody>
        </p:sp>
        <p:sp>
          <p:nvSpPr>
            <p:cNvPr id="16" name="Forma libre: forma 15">
              <a:extLst>
                <a:ext uri="{FF2B5EF4-FFF2-40B4-BE49-F238E27FC236}">
                  <a16:creationId xmlns:a16="http://schemas.microsoft.com/office/drawing/2014/main" id="{5974FD86-804E-C598-99BA-1ED28B9D4BA2}"/>
                </a:ext>
              </a:extLst>
            </p:cNvPr>
            <p:cNvSpPr/>
            <p:nvPr/>
          </p:nvSpPr>
          <p:spPr>
            <a:xfrm>
              <a:off x="-2682853" y="-13019015"/>
              <a:ext cx="1243722" cy="1145179"/>
            </a:xfrm>
            <a:custGeom>
              <a:avLst/>
              <a:gdLst>
                <a:gd name="connsiteX0" fmla="*/ 0 w 1243722"/>
                <a:gd name="connsiteY0" fmla="*/ 0 h 1145179"/>
                <a:gd name="connsiteX1" fmla="*/ 1243723 w 1243722"/>
                <a:gd name="connsiteY1" fmla="*/ 0 h 1145179"/>
                <a:gd name="connsiteX2" fmla="*/ 1243723 w 1243722"/>
                <a:gd name="connsiteY2" fmla="*/ 1145180 h 1145179"/>
                <a:gd name="connsiteX3" fmla="*/ 0 w 1243722"/>
                <a:gd name="connsiteY3" fmla="*/ 1145180 h 1145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3722" h="1145179">
                  <a:moveTo>
                    <a:pt x="0" y="0"/>
                  </a:moveTo>
                  <a:lnTo>
                    <a:pt x="1243723" y="0"/>
                  </a:lnTo>
                  <a:lnTo>
                    <a:pt x="1243723" y="1145180"/>
                  </a:lnTo>
                  <a:lnTo>
                    <a:pt x="0" y="1145180"/>
                  </a:lnTo>
                  <a:close/>
                </a:path>
              </a:pathLst>
            </a:custGeom>
            <a:solidFill>
              <a:srgbClr val="96C32A"/>
            </a:solidFill>
            <a:ln w="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CO"/>
            </a:p>
          </p:txBody>
        </p:sp>
        <p:sp>
          <p:nvSpPr>
            <p:cNvPr id="17" name="Forma libre: forma 16">
              <a:extLst>
                <a:ext uri="{FF2B5EF4-FFF2-40B4-BE49-F238E27FC236}">
                  <a16:creationId xmlns:a16="http://schemas.microsoft.com/office/drawing/2014/main" id="{CEB596FA-5306-B730-20B4-83EF743EF2C5}"/>
                </a:ext>
              </a:extLst>
            </p:cNvPr>
            <p:cNvSpPr/>
            <p:nvPr/>
          </p:nvSpPr>
          <p:spPr>
            <a:xfrm>
              <a:off x="-2682853" y="-18744936"/>
              <a:ext cx="1243722" cy="1145179"/>
            </a:xfrm>
            <a:custGeom>
              <a:avLst/>
              <a:gdLst>
                <a:gd name="connsiteX0" fmla="*/ 0 w 1243722"/>
                <a:gd name="connsiteY0" fmla="*/ 0 h 1145179"/>
                <a:gd name="connsiteX1" fmla="*/ 1243723 w 1243722"/>
                <a:gd name="connsiteY1" fmla="*/ 0 h 1145179"/>
                <a:gd name="connsiteX2" fmla="*/ 1243723 w 1243722"/>
                <a:gd name="connsiteY2" fmla="*/ 1145179 h 1145179"/>
                <a:gd name="connsiteX3" fmla="*/ 0 w 1243722"/>
                <a:gd name="connsiteY3" fmla="*/ 1145179 h 1145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3722" h="1145179">
                  <a:moveTo>
                    <a:pt x="0" y="0"/>
                  </a:moveTo>
                  <a:lnTo>
                    <a:pt x="1243723" y="0"/>
                  </a:lnTo>
                  <a:lnTo>
                    <a:pt x="1243723" y="1145179"/>
                  </a:lnTo>
                  <a:lnTo>
                    <a:pt x="0" y="1145179"/>
                  </a:lnTo>
                  <a:close/>
                </a:path>
              </a:pathLst>
            </a:custGeom>
            <a:solidFill>
              <a:srgbClr val="6EA6FF"/>
            </a:solidFill>
            <a:ln w="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CO"/>
            </a:p>
          </p:txBody>
        </p:sp>
        <p:sp>
          <p:nvSpPr>
            <p:cNvPr id="18" name="Forma libre: forma 17">
              <a:extLst>
                <a:ext uri="{FF2B5EF4-FFF2-40B4-BE49-F238E27FC236}">
                  <a16:creationId xmlns:a16="http://schemas.microsoft.com/office/drawing/2014/main" id="{BB517A22-F67F-7F4E-90CC-1726E254A35A}"/>
                </a:ext>
              </a:extLst>
            </p:cNvPr>
            <p:cNvSpPr/>
            <p:nvPr/>
          </p:nvSpPr>
          <p:spPr>
            <a:xfrm>
              <a:off x="-2682853" y="-15309403"/>
              <a:ext cx="1243722" cy="1145179"/>
            </a:xfrm>
            <a:custGeom>
              <a:avLst/>
              <a:gdLst>
                <a:gd name="connsiteX0" fmla="*/ 0 w 1243722"/>
                <a:gd name="connsiteY0" fmla="*/ 0 h 1145179"/>
                <a:gd name="connsiteX1" fmla="*/ 1243723 w 1243722"/>
                <a:gd name="connsiteY1" fmla="*/ 0 h 1145179"/>
                <a:gd name="connsiteX2" fmla="*/ 1243723 w 1243722"/>
                <a:gd name="connsiteY2" fmla="*/ 1145179 h 1145179"/>
                <a:gd name="connsiteX3" fmla="*/ 0 w 1243722"/>
                <a:gd name="connsiteY3" fmla="*/ 1145179 h 1145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3722" h="1145179">
                  <a:moveTo>
                    <a:pt x="0" y="0"/>
                  </a:moveTo>
                  <a:lnTo>
                    <a:pt x="1243723" y="0"/>
                  </a:lnTo>
                  <a:lnTo>
                    <a:pt x="1243723" y="1145179"/>
                  </a:lnTo>
                  <a:lnTo>
                    <a:pt x="0" y="1145179"/>
                  </a:lnTo>
                  <a:close/>
                </a:path>
              </a:pathLst>
            </a:custGeom>
            <a:solidFill>
              <a:srgbClr val="F0831A"/>
            </a:solidFill>
            <a:ln w="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CO"/>
            </a:p>
          </p:txBody>
        </p:sp>
        <p:sp>
          <p:nvSpPr>
            <p:cNvPr id="19" name="Forma libre: forma 18">
              <a:extLst>
                <a:ext uri="{FF2B5EF4-FFF2-40B4-BE49-F238E27FC236}">
                  <a16:creationId xmlns:a16="http://schemas.microsoft.com/office/drawing/2014/main" id="{BF2FC686-B2C5-FF8C-F968-A934BB0569C4}"/>
                </a:ext>
              </a:extLst>
            </p:cNvPr>
            <p:cNvSpPr/>
            <p:nvPr/>
          </p:nvSpPr>
          <p:spPr>
            <a:xfrm>
              <a:off x="-2682853" y="-11873871"/>
              <a:ext cx="1243722" cy="1145179"/>
            </a:xfrm>
            <a:custGeom>
              <a:avLst/>
              <a:gdLst>
                <a:gd name="connsiteX0" fmla="*/ 0 w 1243722"/>
                <a:gd name="connsiteY0" fmla="*/ 0 h 1145179"/>
                <a:gd name="connsiteX1" fmla="*/ 1243723 w 1243722"/>
                <a:gd name="connsiteY1" fmla="*/ 0 h 1145179"/>
                <a:gd name="connsiteX2" fmla="*/ 1243723 w 1243722"/>
                <a:gd name="connsiteY2" fmla="*/ 1145180 h 1145179"/>
                <a:gd name="connsiteX3" fmla="*/ 0 w 1243722"/>
                <a:gd name="connsiteY3" fmla="*/ 1145180 h 1145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3722" h="1145179">
                  <a:moveTo>
                    <a:pt x="0" y="0"/>
                  </a:moveTo>
                  <a:lnTo>
                    <a:pt x="1243723" y="0"/>
                  </a:lnTo>
                  <a:lnTo>
                    <a:pt x="1243723" y="1145180"/>
                  </a:lnTo>
                  <a:lnTo>
                    <a:pt x="0" y="1145180"/>
                  </a:lnTo>
                  <a:close/>
                </a:path>
              </a:pathLst>
            </a:custGeom>
            <a:solidFill>
              <a:srgbClr val="35A27B"/>
            </a:solidFill>
            <a:ln w="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CO"/>
            </a:p>
          </p:txBody>
        </p:sp>
        <p:sp>
          <p:nvSpPr>
            <p:cNvPr id="20" name="Forma libre: forma 19">
              <a:extLst>
                <a:ext uri="{FF2B5EF4-FFF2-40B4-BE49-F238E27FC236}">
                  <a16:creationId xmlns:a16="http://schemas.microsoft.com/office/drawing/2014/main" id="{50E00467-679F-0C32-649E-C42BDB7A7A72}"/>
                </a:ext>
              </a:extLst>
            </p:cNvPr>
            <p:cNvSpPr/>
            <p:nvPr/>
          </p:nvSpPr>
          <p:spPr>
            <a:xfrm>
              <a:off x="-2682853" y="-10728677"/>
              <a:ext cx="1243722" cy="1145179"/>
            </a:xfrm>
            <a:custGeom>
              <a:avLst/>
              <a:gdLst>
                <a:gd name="connsiteX0" fmla="*/ 0 w 1243722"/>
                <a:gd name="connsiteY0" fmla="*/ 0 h 1145179"/>
                <a:gd name="connsiteX1" fmla="*/ 1243723 w 1243722"/>
                <a:gd name="connsiteY1" fmla="*/ 0 h 1145179"/>
                <a:gd name="connsiteX2" fmla="*/ 1243723 w 1243722"/>
                <a:gd name="connsiteY2" fmla="*/ 1145179 h 1145179"/>
                <a:gd name="connsiteX3" fmla="*/ 0 w 1243722"/>
                <a:gd name="connsiteY3" fmla="*/ 1145179 h 1145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3722" h="1145179">
                  <a:moveTo>
                    <a:pt x="0" y="0"/>
                  </a:moveTo>
                  <a:lnTo>
                    <a:pt x="1243723" y="0"/>
                  </a:lnTo>
                  <a:lnTo>
                    <a:pt x="1243723" y="1145179"/>
                  </a:lnTo>
                  <a:lnTo>
                    <a:pt x="0" y="1145179"/>
                  </a:lnTo>
                  <a:close/>
                </a:path>
              </a:pathLst>
            </a:custGeom>
            <a:solidFill>
              <a:srgbClr val="094A34"/>
            </a:solidFill>
            <a:ln w="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CO"/>
            </a:p>
          </p:txBody>
        </p:sp>
        <p:sp>
          <p:nvSpPr>
            <p:cNvPr id="21" name="Forma libre: forma 20">
              <a:extLst>
                <a:ext uri="{FF2B5EF4-FFF2-40B4-BE49-F238E27FC236}">
                  <a16:creationId xmlns:a16="http://schemas.microsoft.com/office/drawing/2014/main" id="{DE20E13A-1B01-7412-B4E9-40BC8E5E7DCF}"/>
                </a:ext>
              </a:extLst>
            </p:cNvPr>
            <p:cNvSpPr/>
            <p:nvPr/>
          </p:nvSpPr>
          <p:spPr>
            <a:xfrm>
              <a:off x="-2682853" y="-9583483"/>
              <a:ext cx="1243722" cy="1145179"/>
            </a:xfrm>
            <a:custGeom>
              <a:avLst/>
              <a:gdLst>
                <a:gd name="connsiteX0" fmla="*/ 0 w 1243722"/>
                <a:gd name="connsiteY0" fmla="*/ 0 h 1145179"/>
                <a:gd name="connsiteX1" fmla="*/ 1243723 w 1243722"/>
                <a:gd name="connsiteY1" fmla="*/ 0 h 1145179"/>
                <a:gd name="connsiteX2" fmla="*/ 1243723 w 1243722"/>
                <a:gd name="connsiteY2" fmla="*/ 1145179 h 1145179"/>
                <a:gd name="connsiteX3" fmla="*/ 0 w 1243722"/>
                <a:gd name="connsiteY3" fmla="*/ 1145179 h 1145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3722" h="1145179">
                  <a:moveTo>
                    <a:pt x="0" y="0"/>
                  </a:moveTo>
                  <a:lnTo>
                    <a:pt x="1243723" y="0"/>
                  </a:lnTo>
                  <a:lnTo>
                    <a:pt x="1243723" y="1145179"/>
                  </a:lnTo>
                  <a:lnTo>
                    <a:pt x="0" y="1145179"/>
                  </a:lnTo>
                  <a:close/>
                </a:path>
              </a:pathLst>
            </a:custGeom>
            <a:solidFill>
              <a:srgbClr val="1E3851"/>
            </a:solidFill>
            <a:ln w="4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CO"/>
            </a:p>
          </p:txBody>
        </p:sp>
      </p:grp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EC4C8873-D6DB-C88A-03AC-A7CAC0669555}"/>
              </a:ext>
            </a:extLst>
          </p:cNvPr>
          <p:cNvSpPr/>
          <p:nvPr/>
        </p:nvSpPr>
        <p:spPr>
          <a:xfrm>
            <a:off x="0" y="0"/>
            <a:ext cx="12191752" cy="6858148"/>
          </a:xfrm>
          <a:custGeom>
            <a:avLst/>
            <a:gdLst>
              <a:gd name="connsiteX0" fmla="*/ 0 w 12191752"/>
              <a:gd name="connsiteY0" fmla="*/ 0 h 6858148"/>
              <a:gd name="connsiteX1" fmla="*/ 12191753 w 12191752"/>
              <a:gd name="connsiteY1" fmla="*/ 0 h 6858148"/>
              <a:gd name="connsiteX2" fmla="*/ 12191753 w 12191752"/>
              <a:gd name="connsiteY2" fmla="*/ 6858149 h 6858148"/>
              <a:gd name="connsiteX3" fmla="*/ 0 w 12191752"/>
              <a:gd name="connsiteY3" fmla="*/ 6858149 h 6858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752" h="6858148">
                <a:moveTo>
                  <a:pt x="0" y="0"/>
                </a:moveTo>
                <a:lnTo>
                  <a:pt x="12191753" y="0"/>
                </a:lnTo>
                <a:lnTo>
                  <a:pt x="12191753" y="6858149"/>
                </a:lnTo>
                <a:lnTo>
                  <a:pt x="0" y="6858149"/>
                </a:lnTo>
                <a:close/>
              </a:path>
            </a:pathLst>
          </a:custGeom>
          <a:noFill/>
          <a:ln w="495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248A09-E27B-DD63-B0A1-3BBE52AACC44}"/>
              </a:ext>
            </a:extLst>
          </p:cNvPr>
          <p:cNvSpPr txBox="1"/>
          <p:nvPr/>
        </p:nvSpPr>
        <p:spPr>
          <a:xfrm>
            <a:off x="1980271" y="331638"/>
            <a:ext cx="75798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dirty="0">
                <a:solidFill>
                  <a:schemeClr val="bg1"/>
                </a:solidFill>
                <a:latin typeface="Alata" panose="00000500000000000000" pitchFamily="2" charset="0"/>
              </a:rPr>
              <a:t>3. H</a:t>
            </a:r>
            <a:r>
              <a:rPr lang="es-CO" sz="4000" dirty="0">
                <a:solidFill>
                  <a:schemeClr val="bg1"/>
                </a:solidFill>
              </a:rPr>
              <a:t>a ejecutado recursos de regalías o de asignaciones diferentes</a:t>
            </a:r>
            <a:r>
              <a:rPr lang="es-CO" sz="4000" b="1" dirty="0">
                <a:solidFill>
                  <a:schemeClr val="bg1"/>
                </a:solidFill>
                <a:latin typeface="Alata" panose="00000500000000000000" pitchFamily="2" charset="0"/>
              </a:rPr>
              <a:t> ? </a:t>
            </a:r>
          </a:p>
        </p:txBody>
      </p:sp>
      <p:pic>
        <p:nvPicPr>
          <p:cNvPr id="301" name="Imagen 300">
            <a:extLst>
              <a:ext uri="{FF2B5EF4-FFF2-40B4-BE49-F238E27FC236}">
                <a16:creationId xmlns:a16="http://schemas.microsoft.com/office/drawing/2014/main" id="{CD721A03-9F57-4831-B11F-FE2CDD8968D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465" y="4838918"/>
            <a:ext cx="1066822" cy="134610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3B4D093-0B96-DC22-4397-6096101AA753}"/>
              </a:ext>
            </a:extLst>
          </p:cNvPr>
          <p:cNvSpPr txBox="1"/>
          <p:nvPr/>
        </p:nvSpPr>
        <p:spPr>
          <a:xfrm>
            <a:off x="3148322" y="2111690"/>
            <a:ext cx="573822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8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la fecha la Secretaría de Movilidad no ha ejecutado recursos de regalías, ni de asignaciones diferentes.</a:t>
            </a:r>
            <a:endParaRPr lang="es-CO" sz="1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s-CO" sz="3200" dirty="0">
              <a:solidFill>
                <a:schemeClr val="bg1"/>
              </a:solidFill>
              <a:latin typeface="Alata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0898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D5ABF2F0-946E-D3B8-C0F0-320D0C4963D3}"/>
              </a:ext>
            </a:extLst>
          </p:cNvPr>
          <p:cNvSpPr/>
          <p:nvPr/>
        </p:nvSpPr>
        <p:spPr>
          <a:xfrm flipH="1">
            <a:off x="11000" y="-7121"/>
            <a:ext cx="12181000" cy="6850879"/>
          </a:xfrm>
          <a:custGeom>
            <a:avLst/>
            <a:gdLst>
              <a:gd name="connsiteX0" fmla="*/ 12181001 w 12181000"/>
              <a:gd name="connsiteY0" fmla="*/ 0 h 6850879"/>
              <a:gd name="connsiteX1" fmla="*/ 12181001 w 12181000"/>
              <a:gd name="connsiteY1" fmla="*/ 6850880 h 6850879"/>
              <a:gd name="connsiteX2" fmla="*/ 0 w 12181000"/>
              <a:gd name="connsiteY2" fmla="*/ 6850880 h 6850879"/>
              <a:gd name="connsiteX3" fmla="*/ 0 w 12181000"/>
              <a:gd name="connsiteY3" fmla="*/ 0 h 685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1000" h="6850879">
                <a:moveTo>
                  <a:pt x="12181001" y="0"/>
                </a:moveTo>
                <a:lnTo>
                  <a:pt x="12181001" y="6850880"/>
                </a:lnTo>
                <a:lnTo>
                  <a:pt x="0" y="6850880"/>
                </a:lnTo>
                <a:lnTo>
                  <a:pt x="0" y="0"/>
                </a:lnTo>
                <a:close/>
              </a:path>
            </a:pathLst>
          </a:custGeom>
          <a:solidFill>
            <a:srgbClr val="EFF0F4"/>
          </a:solidFill>
          <a:ln w="264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6" name="Forma libre: forma 5">
            <a:extLst>
              <a:ext uri="{FF2B5EF4-FFF2-40B4-BE49-F238E27FC236}">
                <a16:creationId xmlns:a16="http://schemas.microsoft.com/office/drawing/2014/main" id="{B6381088-C2EE-CD4B-C513-071D96D5DFE9}"/>
              </a:ext>
            </a:extLst>
          </p:cNvPr>
          <p:cNvSpPr/>
          <p:nvPr/>
        </p:nvSpPr>
        <p:spPr>
          <a:xfrm flipH="1">
            <a:off x="6554517" y="34082"/>
            <a:ext cx="5668844" cy="6850879"/>
          </a:xfrm>
          <a:custGeom>
            <a:avLst/>
            <a:gdLst>
              <a:gd name="connsiteX0" fmla="*/ 5519623 w 5668844"/>
              <a:gd name="connsiteY0" fmla="*/ 3196234 h 6850879"/>
              <a:gd name="connsiteX1" fmla="*/ 3593079 w 5668844"/>
              <a:gd name="connsiteY1" fmla="*/ 6758268 h 6850879"/>
              <a:gd name="connsiteX2" fmla="*/ 3537669 w 5668844"/>
              <a:gd name="connsiteY2" fmla="*/ 6850880 h 6850879"/>
              <a:gd name="connsiteX3" fmla="*/ 0 w 5668844"/>
              <a:gd name="connsiteY3" fmla="*/ 6850880 h 6850879"/>
              <a:gd name="connsiteX4" fmla="*/ 0 w 5668844"/>
              <a:gd name="connsiteY4" fmla="*/ 0 h 6850879"/>
              <a:gd name="connsiteX5" fmla="*/ 2210239 w 5668844"/>
              <a:gd name="connsiteY5" fmla="*/ 0 h 6850879"/>
              <a:gd name="connsiteX6" fmla="*/ 5019587 w 5668844"/>
              <a:gd name="connsiteY6" fmla="*/ 1518925 h 6850879"/>
              <a:gd name="connsiteX7" fmla="*/ 5519623 w 5668844"/>
              <a:gd name="connsiteY7" fmla="*/ 3196229 h 685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68844" h="6850879">
                <a:moveTo>
                  <a:pt x="5519623" y="3196234"/>
                </a:moveTo>
                <a:lnTo>
                  <a:pt x="3593079" y="6758268"/>
                </a:lnTo>
                <a:cubicBezTo>
                  <a:pt x="3575844" y="6790196"/>
                  <a:pt x="3557337" y="6821068"/>
                  <a:pt x="3537669" y="6850880"/>
                </a:cubicBezTo>
                <a:lnTo>
                  <a:pt x="0" y="6850880"/>
                </a:lnTo>
                <a:lnTo>
                  <a:pt x="0" y="0"/>
                </a:lnTo>
                <a:lnTo>
                  <a:pt x="2210239" y="0"/>
                </a:lnTo>
                <a:lnTo>
                  <a:pt x="5019587" y="1518925"/>
                </a:lnTo>
                <a:cubicBezTo>
                  <a:pt x="5620920" y="1844025"/>
                  <a:pt x="5844767" y="2594978"/>
                  <a:pt x="5519623" y="3196229"/>
                </a:cubicBezTo>
                <a:close/>
              </a:path>
            </a:pathLst>
          </a:custGeom>
          <a:solidFill>
            <a:srgbClr val="FEFEFE"/>
          </a:solidFill>
          <a:ln w="264" cap="flat">
            <a:noFill/>
            <a:prstDash val="solid"/>
            <a:miter/>
          </a:ln>
        </p:spPr>
        <p:txBody>
          <a:bodyPr rtlCol="0" anchor="ctr"/>
          <a:lstStyle/>
          <a:p>
            <a:endParaRPr lang="es-CO" dirty="0"/>
          </a:p>
        </p:txBody>
      </p:sp>
      <p:sp>
        <p:nvSpPr>
          <p:cNvPr id="7" name="Forma libre: forma 6">
            <a:extLst>
              <a:ext uri="{FF2B5EF4-FFF2-40B4-BE49-F238E27FC236}">
                <a16:creationId xmlns:a16="http://schemas.microsoft.com/office/drawing/2014/main" id="{7B770AAE-53BD-0049-BF7D-7651BC152532}"/>
              </a:ext>
            </a:extLst>
          </p:cNvPr>
          <p:cNvSpPr/>
          <p:nvPr/>
        </p:nvSpPr>
        <p:spPr>
          <a:xfrm flipH="1">
            <a:off x="177969" y="14242"/>
            <a:ext cx="3170751" cy="7105522"/>
          </a:xfrm>
          <a:custGeom>
            <a:avLst/>
            <a:gdLst>
              <a:gd name="connsiteX0" fmla="*/ 1251860 w 3057119"/>
              <a:gd name="connsiteY0" fmla="*/ 6334418 h 6850877"/>
              <a:gd name="connsiteX1" fmla="*/ 2207092 w 3057119"/>
              <a:gd name="connsiteY1" fmla="*/ 6850877 h 6850877"/>
              <a:gd name="connsiteX2" fmla="*/ 2138257 w 3057119"/>
              <a:gd name="connsiteY2" fmla="*/ 6850877 h 6850877"/>
              <a:gd name="connsiteX3" fmla="*/ 649258 w 3057119"/>
              <a:gd name="connsiteY3" fmla="*/ 6045794 h 6850877"/>
              <a:gd name="connsiteX4" fmla="*/ 149222 w 3057119"/>
              <a:gd name="connsiteY4" fmla="*/ 4368492 h 6850877"/>
              <a:gd name="connsiteX5" fmla="*/ 2511829 w 3057119"/>
              <a:gd name="connsiteY5" fmla="*/ 0 h 6850877"/>
              <a:gd name="connsiteX6" fmla="*/ 3057120 w 3057119"/>
              <a:gd name="connsiteY6" fmla="*/ 0 h 6850877"/>
              <a:gd name="connsiteX7" fmla="*/ 676010 w 3057119"/>
              <a:gd name="connsiteY7" fmla="*/ 4402749 h 6850877"/>
              <a:gd name="connsiteX8" fmla="*/ 1251862 w 3057119"/>
              <a:gd name="connsiteY8" fmla="*/ 6334420 h 6850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57119" h="6850877">
                <a:moveTo>
                  <a:pt x="1251860" y="6334418"/>
                </a:moveTo>
                <a:lnTo>
                  <a:pt x="2207092" y="6850877"/>
                </a:lnTo>
                <a:lnTo>
                  <a:pt x="2138257" y="6850877"/>
                </a:lnTo>
                <a:lnTo>
                  <a:pt x="649258" y="6045794"/>
                </a:lnTo>
                <a:cubicBezTo>
                  <a:pt x="47925" y="5720588"/>
                  <a:pt x="-175923" y="4969635"/>
                  <a:pt x="149222" y="4368492"/>
                </a:cubicBezTo>
                <a:lnTo>
                  <a:pt x="2511829" y="0"/>
                </a:lnTo>
                <a:lnTo>
                  <a:pt x="3057120" y="0"/>
                </a:lnTo>
                <a:lnTo>
                  <a:pt x="676010" y="4402749"/>
                </a:lnTo>
                <a:cubicBezTo>
                  <a:pt x="301593" y="5095132"/>
                  <a:pt x="559383" y="5959946"/>
                  <a:pt x="1251862" y="6334420"/>
                </a:cubicBezTo>
                <a:close/>
              </a:path>
            </a:pathLst>
          </a:custGeom>
          <a:gradFill>
            <a:gsLst>
              <a:gs pos="0">
                <a:srgbClr val="6EA6FF"/>
              </a:gs>
              <a:gs pos="56078">
                <a:srgbClr val="3566B5"/>
              </a:gs>
              <a:gs pos="100000">
                <a:srgbClr val="182961"/>
              </a:gs>
            </a:gsLst>
            <a:lin ang="3612072" scaled="1"/>
          </a:gradFill>
          <a:ln w="264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C9786343-6AA3-7520-00F0-F3CDDA95B76E}"/>
              </a:ext>
            </a:extLst>
          </p:cNvPr>
          <p:cNvSpPr/>
          <p:nvPr/>
        </p:nvSpPr>
        <p:spPr>
          <a:xfrm flipH="1">
            <a:off x="-29031" y="5530362"/>
            <a:ext cx="1854468" cy="1410228"/>
          </a:xfrm>
          <a:custGeom>
            <a:avLst/>
            <a:gdLst>
              <a:gd name="connsiteX0" fmla="*/ 1854469 w 1854468"/>
              <a:gd name="connsiteY0" fmla="*/ 129080 h 1410228"/>
              <a:gd name="connsiteX1" fmla="*/ 1854469 w 1854468"/>
              <a:gd name="connsiteY1" fmla="*/ 1410229 h 1410228"/>
              <a:gd name="connsiteX2" fmla="*/ 0 w 1854468"/>
              <a:gd name="connsiteY2" fmla="*/ 1410229 h 1410228"/>
              <a:gd name="connsiteX3" fmla="*/ 477483 w 1854468"/>
              <a:gd name="connsiteY3" fmla="*/ 527297 h 1410228"/>
              <a:gd name="connsiteX4" fmla="*/ 1840104 w 1854468"/>
              <a:gd name="connsiteY4" fmla="*/ 121207 h 1410228"/>
              <a:gd name="connsiteX5" fmla="*/ 1854469 w 1854468"/>
              <a:gd name="connsiteY5" fmla="*/ 129080 h 1410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54468" h="1410228">
                <a:moveTo>
                  <a:pt x="1854469" y="129080"/>
                </a:moveTo>
                <a:lnTo>
                  <a:pt x="1854469" y="1410229"/>
                </a:lnTo>
                <a:lnTo>
                  <a:pt x="0" y="1410229"/>
                </a:lnTo>
                <a:lnTo>
                  <a:pt x="477483" y="527297"/>
                </a:lnTo>
                <a:cubicBezTo>
                  <a:pt x="741532" y="38995"/>
                  <a:pt x="1351619" y="-142921"/>
                  <a:pt x="1840104" y="121207"/>
                </a:cubicBezTo>
                <a:lnTo>
                  <a:pt x="1854469" y="129080"/>
                </a:lnTo>
                <a:close/>
              </a:path>
            </a:pathLst>
          </a:custGeom>
          <a:gradFill>
            <a:gsLst>
              <a:gs pos="0">
                <a:srgbClr val="6EA6FF"/>
              </a:gs>
              <a:gs pos="56078">
                <a:srgbClr val="426DB3"/>
              </a:gs>
              <a:gs pos="100000">
                <a:srgbClr val="182961"/>
              </a:gs>
            </a:gsLst>
            <a:lin ang="2924133" scaled="1"/>
          </a:gradFill>
          <a:ln w="264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88" name="CuadroTexto 287">
            <a:extLst>
              <a:ext uri="{FF2B5EF4-FFF2-40B4-BE49-F238E27FC236}">
                <a16:creationId xmlns:a16="http://schemas.microsoft.com/office/drawing/2014/main" id="{8729E794-C879-9A5C-4B83-6A3ADDA148CF}"/>
              </a:ext>
            </a:extLst>
          </p:cNvPr>
          <p:cNvSpPr txBox="1"/>
          <p:nvPr/>
        </p:nvSpPr>
        <p:spPr>
          <a:xfrm>
            <a:off x="6232185" y="957568"/>
            <a:ext cx="5791379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s-CO" dirty="0">
              <a:solidFill>
                <a:schemeClr val="accent1">
                  <a:lumMod val="50000"/>
                </a:schemeClr>
              </a:solidFill>
              <a:latin typeface="Alata" panose="00000500000000000000" pitchFamily="2" charset="0"/>
            </a:endParaRPr>
          </a:p>
        </p:txBody>
      </p:sp>
      <p:sp>
        <p:nvSpPr>
          <p:cNvPr id="289" name="CuadroTexto 288">
            <a:extLst>
              <a:ext uri="{FF2B5EF4-FFF2-40B4-BE49-F238E27FC236}">
                <a16:creationId xmlns:a16="http://schemas.microsoft.com/office/drawing/2014/main" id="{0B5F1CDB-3B09-3FA7-9BBF-91E01E29F5C4}"/>
              </a:ext>
            </a:extLst>
          </p:cNvPr>
          <p:cNvSpPr txBox="1"/>
          <p:nvPr/>
        </p:nvSpPr>
        <p:spPr>
          <a:xfrm flipH="1">
            <a:off x="2646218" y="203914"/>
            <a:ext cx="6899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800" b="1" dirty="0">
                <a:solidFill>
                  <a:schemeClr val="accent1">
                    <a:lumMod val="50000"/>
                  </a:schemeClr>
                </a:solidFill>
              </a:rPr>
              <a:t>4. </a:t>
            </a:r>
            <a:r>
              <a:rPr lang="es-CO" sz="2800" dirty="0">
                <a:solidFill>
                  <a:schemeClr val="accent1">
                    <a:lumMod val="50000"/>
                  </a:schemeClr>
                </a:solidFill>
              </a:rPr>
              <a:t>Asignación presupuestal para el año 2025</a:t>
            </a:r>
            <a:endParaRPr lang="es-CO" sz="2800" dirty="0">
              <a:solidFill>
                <a:schemeClr val="accent1">
                  <a:lumMod val="50000"/>
                </a:schemeClr>
              </a:solidFill>
              <a:latin typeface="Alata" panose="00000500000000000000" pitchFamily="2" charset="0"/>
            </a:endParaRPr>
          </a:p>
        </p:txBody>
      </p:sp>
      <p:sp>
        <p:nvSpPr>
          <p:cNvPr id="291" name="Forma libre: forma 290">
            <a:extLst>
              <a:ext uri="{FF2B5EF4-FFF2-40B4-BE49-F238E27FC236}">
                <a16:creationId xmlns:a16="http://schemas.microsoft.com/office/drawing/2014/main" id="{8DB33D24-A5F6-FD81-0111-82A12C43A6B1}"/>
              </a:ext>
            </a:extLst>
          </p:cNvPr>
          <p:cNvSpPr/>
          <p:nvPr/>
        </p:nvSpPr>
        <p:spPr>
          <a:xfrm>
            <a:off x="10938505" y="2733157"/>
            <a:ext cx="262378" cy="198600"/>
          </a:xfrm>
          <a:custGeom>
            <a:avLst/>
            <a:gdLst>
              <a:gd name="connsiteX0" fmla="*/ 258860 w 262378"/>
              <a:gd name="connsiteY0" fmla="*/ 23610 h 198600"/>
              <a:gd name="connsiteX1" fmla="*/ 262378 w 262378"/>
              <a:gd name="connsiteY1" fmla="*/ 31815 h 198600"/>
              <a:gd name="connsiteX2" fmla="*/ 258860 w 262378"/>
              <a:gd name="connsiteY2" fmla="*/ 39185 h 198600"/>
              <a:gd name="connsiteX3" fmla="*/ 102137 w 262378"/>
              <a:gd name="connsiteY3" fmla="*/ 194914 h 198600"/>
              <a:gd name="connsiteX4" fmla="*/ 93937 w 262378"/>
              <a:gd name="connsiteY4" fmla="*/ 198601 h 198600"/>
              <a:gd name="connsiteX5" fmla="*/ 86564 w 262378"/>
              <a:gd name="connsiteY5" fmla="*/ 194914 h 198600"/>
              <a:gd name="connsiteX6" fmla="*/ 3683 w 262378"/>
              <a:gd name="connsiteY6" fmla="*/ 112030 h 198600"/>
              <a:gd name="connsiteX7" fmla="*/ 0 w 262378"/>
              <a:gd name="connsiteY7" fmla="*/ 103822 h 198600"/>
              <a:gd name="connsiteX8" fmla="*/ 3683 w 262378"/>
              <a:gd name="connsiteY8" fmla="*/ 96456 h 198600"/>
              <a:gd name="connsiteX9" fmla="*/ 24615 w 262378"/>
              <a:gd name="connsiteY9" fmla="*/ 75521 h 198600"/>
              <a:gd name="connsiteX10" fmla="*/ 31985 w 262378"/>
              <a:gd name="connsiteY10" fmla="*/ 72842 h 198600"/>
              <a:gd name="connsiteX11" fmla="*/ 40185 w 262378"/>
              <a:gd name="connsiteY11" fmla="*/ 75521 h 198600"/>
              <a:gd name="connsiteX12" fmla="*/ 93937 w 262378"/>
              <a:gd name="connsiteY12" fmla="*/ 131115 h 198600"/>
              <a:gd name="connsiteX13" fmla="*/ 223197 w 262378"/>
              <a:gd name="connsiteY13" fmla="*/ 2676 h 198600"/>
              <a:gd name="connsiteX14" fmla="*/ 230562 w 262378"/>
              <a:gd name="connsiteY14" fmla="*/ 0 h 198600"/>
              <a:gd name="connsiteX15" fmla="*/ 238770 w 262378"/>
              <a:gd name="connsiteY15" fmla="*/ 3518 h 198600"/>
              <a:gd name="connsiteX16" fmla="*/ 258864 w 262378"/>
              <a:gd name="connsiteY16" fmla="*/ 23610 h 1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62378" h="198600">
                <a:moveTo>
                  <a:pt x="258860" y="23610"/>
                </a:moveTo>
                <a:cubicBezTo>
                  <a:pt x="261203" y="26122"/>
                  <a:pt x="262378" y="28798"/>
                  <a:pt x="262378" y="31815"/>
                </a:cubicBezTo>
                <a:cubicBezTo>
                  <a:pt x="262378" y="34828"/>
                  <a:pt x="261203" y="37343"/>
                  <a:pt x="258860" y="39185"/>
                </a:cubicBezTo>
                <a:lnTo>
                  <a:pt x="102137" y="194914"/>
                </a:lnTo>
                <a:cubicBezTo>
                  <a:pt x="99629" y="197425"/>
                  <a:pt x="96950" y="198601"/>
                  <a:pt x="93937" y="198601"/>
                </a:cubicBezTo>
                <a:cubicBezTo>
                  <a:pt x="90920" y="198601"/>
                  <a:pt x="88405" y="197425"/>
                  <a:pt x="86564" y="194914"/>
                </a:cubicBezTo>
                <a:lnTo>
                  <a:pt x="3683" y="112030"/>
                </a:lnTo>
                <a:cubicBezTo>
                  <a:pt x="1340" y="109515"/>
                  <a:pt x="0" y="106835"/>
                  <a:pt x="0" y="103822"/>
                </a:cubicBezTo>
                <a:cubicBezTo>
                  <a:pt x="0" y="100809"/>
                  <a:pt x="1340" y="98297"/>
                  <a:pt x="3683" y="96456"/>
                </a:cubicBezTo>
                <a:lnTo>
                  <a:pt x="24615" y="75521"/>
                </a:lnTo>
                <a:cubicBezTo>
                  <a:pt x="26457" y="73680"/>
                  <a:pt x="28968" y="72842"/>
                  <a:pt x="31985" y="72842"/>
                </a:cubicBezTo>
                <a:cubicBezTo>
                  <a:pt x="34997" y="72842"/>
                  <a:pt x="37674" y="73676"/>
                  <a:pt x="40185" y="75521"/>
                </a:cubicBezTo>
                <a:lnTo>
                  <a:pt x="93937" y="131115"/>
                </a:lnTo>
                <a:lnTo>
                  <a:pt x="223197" y="2676"/>
                </a:lnTo>
                <a:cubicBezTo>
                  <a:pt x="225038" y="838"/>
                  <a:pt x="227549" y="0"/>
                  <a:pt x="230562" y="0"/>
                </a:cubicBezTo>
                <a:cubicBezTo>
                  <a:pt x="233579" y="0"/>
                  <a:pt x="236262" y="1172"/>
                  <a:pt x="238770" y="3518"/>
                </a:cubicBezTo>
                <a:lnTo>
                  <a:pt x="258864" y="23610"/>
                </a:lnTo>
                <a:close/>
              </a:path>
            </a:pathLst>
          </a:custGeom>
          <a:solidFill>
            <a:srgbClr val="FEFEFE"/>
          </a:solidFill>
          <a:ln w="366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93" name="Forma libre: forma 292">
            <a:extLst>
              <a:ext uri="{FF2B5EF4-FFF2-40B4-BE49-F238E27FC236}">
                <a16:creationId xmlns:a16="http://schemas.microsoft.com/office/drawing/2014/main" id="{D08CD88A-7277-73E7-DD73-38FD89DAFB28}"/>
              </a:ext>
            </a:extLst>
          </p:cNvPr>
          <p:cNvSpPr/>
          <p:nvPr/>
        </p:nvSpPr>
        <p:spPr>
          <a:xfrm>
            <a:off x="10938505" y="3470712"/>
            <a:ext cx="262378" cy="198600"/>
          </a:xfrm>
          <a:custGeom>
            <a:avLst/>
            <a:gdLst>
              <a:gd name="connsiteX0" fmla="*/ 258860 w 262378"/>
              <a:gd name="connsiteY0" fmla="*/ 23610 h 198600"/>
              <a:gd name="connsiteX1" fmla="*/ 262378 w 262378"/>
              <a:gd name="connsiteY1" fmla="*/ 31815 h 198600"/>
              <a:gd name="connsiteX2" fmla="*/ 258860 w 262378"/>
              <a:gd name="connsiteY2" fmla="*/ 39185 h 198600"/>
              <a:gd name="connsiteX3" fmla="*/ 102137 w 262378"/>
              <a:gd name="connsiteY3" fmla="*/ 194914 h 198600"/>
              <a:gd name="connsiteX4" fmla="*/ 93937 w 262378"/>
              <a:gd name="connsiteY4" fmla="*/ 198601 h 198600"/>
              <a:gd name="connsiteX5" fmla="*/ 86564 w 262378"/>
              <a:gd name="connsiteY5" fmla="*/ 194914 h 198600"/>
              <a:gd name="connsiteX6" fmla="*/ 3683 w 262378"/>
              <a:gd name="connsiteY6" fmla="*/ 112030 h 198600"/>
              <a:gd name="connsiteX7" fmla="*/ 0 w 262378"/>
              <a:gd name="connsiteY7" fmla="*/ 103822 h 198600"/>
              <a:gd name="connsiteX8" fmla="*/ 3683 w 262378"/>
              <a:gd name="connsiteY8" fmla="*/ 96456 h 198600"/>
              <a:gd name="connsiteX9" fmla="*/ 24615 w 262378"/>
              <a:gd name="connsiteY9" fmla="*/ 75521 h 198600"/>
              <a:gd name="connsiteX10" fmla="*/ 31985 w 262378"/>
              <a:gd name="connsiteY10" fmla="*/ 72842 h 198600"/>
              <a:gd name="connsiteX11" fmla="*/ 40185 w 262378"/>
              <a:gd name="connsiteY11" fmla="*/ 75521 h 198600"/>
              <a:gd name="connsiteX12" fmla="*/ 93937 w 262378"/>
              <a:gd name="connsiteY12" fmla="*/ 131115 h 198600"/>
              <a:gd name="connsiteX13" fmla="*/ 223197 w 262378"/>
              <a:gd name="connsiteY13" fmla="*/ 2676 h 198600"/>
              <a:gd name="connsiteX14" fmla="*/ 230562 w 262378"/>
              <a:gd name="connsiteY14" fmla="*/ 0 h 198600"/>
              <a:gd name="connsiteX15" fmla="*/ 238770 w 262378"/>
              <a:gd name="connsiteY15" fmla="*/ 3518 h 198600"/>
              <a:gd name="connsiteX16" fmla="*/ 258864 w 262378"/>
              <a:gd name="connsiteY16" fmla="*/ 23610 h 1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62378" h="198600">
                <a:moveTo>
                  <a:pt x="258860" y="23610"/>
                </a:moveTo>
                <a:cubicBezTo>
                  <a:pt x="261203" y="26122"/>
                  <a:pt x="262378" y="28798"/>
                  <a:pt x="262378" y="31815"/>
                </a:cubicBezTo>
                <a:cubicBezTo>
                  <a:pt x="262378" y="34828"/>
                  <a:pt x="261203" y="37343"/>
                  <a:pt x="258860" y="39185"/>
                </a:cubicBezTo>
                <a:lnTo>
                  <a:pt x="102137" y="194914"/>
                </a:lnTo>
                <a:cubicBezTo>
                  <a:pt x="99629" y="197425"/>
                  <a:pt x="96950" y="198601"/>
                  <a:pt x="93937" y="198601"/>
                </a:cubicBezTo>
                <a:cubicBezTo>
                  <a:pt x="90920" y="198601"/>
                  <a:pt x="88405" y="197425"/>
                  <a:pt x="86564" y="194914"/>
                </a:cubicBezTo>
                <a:lnTo>
                  <a:pt x="3683" y="112030"/>
                </a:lnTo>
                <a:cubicBezTo>
                  <a:pt x="1340" y="109515"/>
                  <a:pt x="0" y="106835"/>
                  <a:pt x="0" y="103822"/>
                </a:cubicBezTo>
                <a:cubicBezTo>
                  <a:pt x="0" y="100809"/>
                  <a:pt x="1340" y="98297"/>
                  <a:pt x="3683" y="96456"/>
                </a:cubicBezTo>
                <a:lnTo>
                  <a:pt x="24615" y="75521"/>
                </a:lnTo>
                <a:cubicBezTo>
                  <a:pt x="26457" y="73680"/>
                  <a:pt x="28968" y="72842"/>
                  <a:pt x="31985" y="72842"/>
                </a:cubicBezTo>
                <a:cubicBezTo>
                  <a:pt x="34997" y="72842"/>
                  <a:pt x="37674" y="73676"/>
                  <a:pt x="40185" y="75521"/>
                </a:cubicBezTo>
                <a:lnTo>
                  <a:pt x="93937" y="131115"/>
                </a:lnTo>
                <a:lnTo>
                  <a:pt x="223197" y="2676"/>
                </a:lnTo>
                <a:cubicBezTo>
                  <a:pt x="225038" y="838"/>
                  <a:pt x="227549" y="0"/>
                  <a:pt x="230562" y="0"/>
                </a:cubicBezTo>
                <a:cubicBezTo>
                  <a:pt x="233579" y="0"/>
                  <a:pt x="236262" y="1172"/>
                  <a:pt x="238770" y="3518"/>
                </a:cubicBezTo>
                <a:lnTo>
                  <a:pt x="258864" y="23610"/>
                </a:lnTo>
                <a:close/>
              </a:path>
            </a:pathLst>
          </a:custGeom>
          <a:solidFill>
            <a:srgbClr val="FEFEFE"/>
          </a:solidFill>
          <a:ln w="366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95" name="Forma libre: forma 294">
            <a:extLst>
              <a:ext uri="{FF2B5EF4-FFF2-40B4-BE49-F238E27FC236}">
                <a16:creationId xmlns:a16="http://schemas.microsoft.com/office/drawing/2014/main" id="{0ABC23FF-AEB0-3AE2-F08B-B796BA0904FB}"/>
              </a:ext>
            </a:extLst>
          </p:cNvPr>
          <p:cNvSpPr/>
          <p:nvPr/>
        </p:nvSpPr>
        <p:spPr>
          <a:xfrm>
            <a:off x="10938505" y="4407813"/>
            <a:ext cx="262378" cy="198600"/>
          </a:xfrm>
          <a:custGeom>
            <a:avLst/>
            <a:gdLst>
              <a:gd name="connsiteX0" fmla="*/ 258860 w 262378"/>
              <a:gd name="connsiteY0" fmla="*/ 23610 h 198600"/>
              <a:gd name="connsiteX1" fmla="*/ 262378 w 262378"/>
              <a:gd name="connsiteY1" fmla="*/ 31815 h 198600"/>
              <a:gd name="connsiteX2" fmla="*/ 258860 w 262378"/>
              <a:gd name="connsiteY2" fmla="*/ 39185 h 198600"/>
              <a:gd name="connsiteX3" fmla="*/ 102137 w 262378"/>
              <a:gd name="connsiteY3" fmla="*/ 194914 h 198600"/>
              <a:gd name="connsiteX4" fmla="*/ 93937 w 262378"/>
              <a:gd name="connsiteY4" fmla="*/ 198601 h 198600"/>
              <a:gd name="connsiteX5" fmla="*/ 86564 w 262378"/>
              <a:gd name="connsiteY5" fmla="*/ 194914 h 198600"/>
              <a:gd name="connsiteX6" fmla="*/ 3683 w 262378"/>
              <a:gd name="connsiteY6" fmla="*/ 112030 h 198600"/>
              <a:gd name="connsiteX7" fmla="*/ 0 w 262378"/>
              <a:gd name="connsiteY7" fmla="*/ 103822 h 198600"/>
              <a:gd name="connsiteX8" fmla="*/ 3683 w 262378"/>
              <a:gd name="connsiteY8" fmla="*/ 96456 h 198600"/>
              <a:gd name="connsiteX9" fmla="*/ 24615 w 262378"/>
              <a:gd name="connsiteY9" fmla="*/ 75521 h 198600"/>
              <a:gd name="connsiteX10" fmla="*/ 31985 w 262378"/>
              <a:gd name="connsiteY10" fmla="*/ 72842 h 198600"/>
              <a:gd name="connsiteX11" fmla="*/ 40185 w 262378"/>
              <a:gd name="connsiteY11" fmla="*/ 75521 h 198600"/>
              <a:gd name="connsiteX12" fmla="*/ 93937 w 262378"/>
              <a:gd name="connsiteY12" fmla="*/ 131115 h 198600"/>
              <a:gd name="connsiteX13" fmla="*/ 223197 w 262378"/>
              <a:gd name="connsiteY13" fmla="*/ 2676 h 198600"/>
              <a:gd name="connsiteX14" fmla="*/ 230562 w 262378"/>
              <a:gd name="connsiteY14" fmla="*/ 0 h 198600"/>
              <a:gd name="connsiteX15" fmla="*/ 238770 w 262378"/>
              <a:gd name="connsiteY15" fmla="*/ 3518 h 198600"/>
              <a:gd name="connsiteX16" fmla="*/ 258864 w 262378"/>
              <a:gd name="connsiteY16" fmla="*/ 23610 h 1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62378" h="198600">
                <a:moveTo>
                  <a:pt x="258860" y="23610"/>
                </a:moveTo>
                <a:cubicBezTo>
                  <a:pt x="261203" y="26122"/>
                  <a:pt x="262378" y="28798"/>
                  <a:pt x="262378" y="31815"/>
                </a:cubicBezTo>
                <a:cubicBezTo>
                  <a:pt x="262378" y="34828"/>
                  <a:pt x="261203" y="37343"/>
                  <a:pt x="258860" y="39185"/>
                </a:cubicBezTo>
                <a:lnTo>
                  <a:pt x="102137" y="194914"/>
                </a:lnTo>
                <a:cubicBezTo>
                  <a:pt x="99629" y="197425"/>
                  <a:pt x="96950" y="198601"/>
                  <a:pt x="93937" y="198601"/>
                </a:cubicBezTo>
                <a:cubicBezTo>
                  <a:pt x="90920" y="198601"/>
                  <a:pt x="88405" y="197425"/>
                  <a:pt x="86564" y="194914"/>
                </a:cubicBezTo>
                <a:lnTo>
                  <a:pt x="3683" y="112030"/>
                </a:lnTo>
                <a:cubicBezTo>
                  <a:pt x="1340" y="109515"/>
                  <a:pt x="0" y="106835"/>
                  <a:pt x="0" y="103822"/>
                </a:cubicBezTo>
                <a:cubicBezTo>
                  <a:pt x="0" y="100809"/>
                  <a:pt x="1340" y="98297"/>
                  <a:pt x="3683" y="96456"/>
                </a:cubicBezTo>
                <a:lnTo>
                  <a:pt x="24615" y="75521"/>
                </a:lnTo>
                <a:cubicBezTo>
                  <a:pt x="26457" y="73680"/>
                  <a:pt x="28968" y="72842"/>
                  <a:pt x="31985" y="72842"/>
                </a:cubicBezTo>
                <a:cubicBezTo>
                  <a:pt x="34997" y="72842"/>
                  <a:pt x="37674" y="73676"/>
                  <a:pt x="40185" y="75521"/>
                </a:cubicBezTo>
                <a:lnTo>
                  <a:pt x="93937" y="131115"/>
                </a:lnTo>
                <a:lnTo>
                  <a:pt x="223197" y="2676"/>
                </a:lnTo>
                <a:cubicBezTo>
                  <a:pt x="225038" y="838"/>
                  <a:pt x="227549" y="0"/>
                  <a:pt x="230562" y="0"/>
                </a:cubicBezTo>
                <a:cubicBezTo>
                  <a:pt x="233579" y="0"/>
                  <a:pt x="236262" y="1172"/>
                  <a:pt x="238770" y="3518"/>
                </a:cubicBezTo>
                <a:lnTo>
                  <a:pt x="258864" y="23610"/>
                </a:lnTo>
                <a:close/>
              </a:path>
            </a:pathLst>
          </a:custGeom>
          <a:solidFill>
            <a:srgbClr val="FEFEFE"/>
          </a:solidFill>
          <a:ln w="366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97" name="Forma libre: forma 296">
            <a:extLst>
              <a:ext uri="{FF2B5EF4-FFF2-40B4-BE49-F238E27FC236}">
                <a16:creationId xmlns:a16="http://schemas.microsoft.com/office/drawing/2014/main" id="{F03AD7C6-544D-658B-C86B-DBFBB3541304}"/>
              </a:ext>
            </a:extLst>
          </p:cNvPr>
          <p:cNvSpPr/>
          <p:nvPr/>
        </p:nvSpPr>
        <p:spPr>
          <a:xfrm>
            <a:off x="10938505" y="4359831"/>
            <a:ext cx="262378" cy="198600"/>
          </a:xfrm>
          <a:custGeom>
            <a:avLst/>
            <a:gdLst>
              <a:gd name="connsiteX0" fmla="*/ 258860 w 262378"/>
              <a:gd name="connsiteY0" fmla="*/ 23610 h 198600"/>
              <a:gd name="connsiteX1" fmla="*/ 262378 w 262378"/>
              <a:gd name="connsiteY1" fmla="*/ 31815 h 198600"/>
              <a:gd name="connsiteX2" fmla="*/ 258860 w 262378"/>
              <a:gd name="connsiteY2" fmla="*/ 39185 h 198600"/>
              <a:gd name="connsiteX3" fmla="*/ 102137 w 262378"/>
              <a:gd name="connsiteY3" fmla="*/ 194914 h 198600"/>
              <a:gd name="connsiteX4" fmla="*/ 93937 w 262378"/>
              <a:gd name="connsiteY4" fmla="*/ 198601 h 198600"/>
              <a:gd name="connsiteX5" fmla="*/ 86564 w 262378"/>
              <a:gd name="connsiteY5" fmla="*/ 194914 h 198600"/>
              <a:gd name="connsiteX6" fmla="*/ 3683 w 262378"/>
              <a:gd name="connsiteY6" fmla="*/ 112030 h 198600"/>
              <a:gd name="connsiteX7" fmla="*/ 0 w 262378"/>
              <a:gd name="connsiteY7" fmla="*/ 103822 h 198600"/>
              <a:gd name="connsiteX8" fmla="*/ 3683 w 262378"/>
              <a:gd name="connsiteY8" fmla="*/ 96456 h 198600"/>
              <a:gd name="connsiteX9" fmla="*/ 24615 w 262378"/>
              <a:gd name="connsiteY9" fmla="*/ 75521 h 198600"/>
              <a:gd name="connsiteX10" fmla="*/ 31985 w 262378"/>
              <a:gd name="connsiteY10" fmla="*/ 72842 h 198600"/>
              <a:gd name="connsiteX11" fmla="*/ 40185 w 262378"/>
              <a:gd name="connsiteY11" fmla="*/ 75521 h 198600"/>
              <a:gd name="connsiteX12" fmla="*/ 93937 w 262378"/>
              <a:gd name="connsiteY12" fmla="*/ 131115 h 198600"/>
              <a:gd name="connsiteX13" fmla="*/ 223197 w 262378"/>
              <a:gd name="connsiteY13" fmla="*/ 2676 h 198600"/>
              <a:gd name="connsiteX14" fmla="*/ 230562 w 262378"/>
              <a:gd name="connsiteY14" fmla="*/ 0 h 198600"/>
              <a:gd name="connsiteX15" fmla="*/ 238770 w 262378"/>
              <a:gd name="connsiteY15" fmla="*/ 3518 h 198600"/>
              <a:gd name="connsiteX16" fmla="*/ 258864 w 262378"/>
              <a:gd name="connsiteY16" fmla="*/ 23610 h 1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62378" h="198600">
                <a:moveTo>
                  <a:pt x="258860" y="23610"/>
                </a:moveTo>
                <a:cubicBezTo>
                  <a:pt x="261203" y="26122"/>
                  <a:pt x="262378" y="28798"/>
                  <a:pt x="262378" y="31815"/>
                </a:cubicBezTo>
                <a:cubicBezTo>
                  <a:pt x="262378" y="34828"/>
                  <a:pt x="261203" y="37343"/>
                  <a:pt x="258860" y="39185"/>
                </a:cubicBezTo>
                <a:lnTo>
                  <a:pt x="102137" y="194914"/>
                </a:lnTo>
                <a:cubicBezTo>
                  <a:pt x="99629" y="197425"/>
                  <a:pt x="96950" y="198601"/>
                  <a:pt x="93937" y="198601"/>
                </a:cubicBezTo>
                <a:cubicBezTo>
                  <a:pt x="90920" y="198601"/>
                  <a:pt x="88405" y="197425"/>
                  <a:pt x="86564" y="194914"/>
                </a:cubicBezTo>
                <a:lnTo>
                  <a:pt x="3683" y="112030"/>
                </a:lnTo>
                <a:cubicBezTo>
                  <a:pt x="1340" y="109515"/>
                  <a:pt x="0" y="106835"/>
                  <a:pt x="0" y="103822"/>
                </a:cubicBezTo>
                <a:cubicBezTo>
                  <a:pt x="0" y="100809"/>
                  <a:pt x="1340" y="98297"/>
                  <a:pt x="3683" y="96456"/>
                </a:cubicBezTo>
                <a:lnTo>
                  <a:pt x="24615" y="75521"/>
                </a:lnTo>
                <a:cubicBezTo>
                  <a:pt x="26457" y="73680"/>
                  <a:pt x="28968" y="72842"/>
                  <a:pt x="31985" y="72842"/>
                </a:cubicBezTo>
                <a:cubicBezTo>
                  <a:pt x="34997" y="72842"/>
                  <a:pt x="37674" y="73676"/>
                  <a:pt x="40185" y="75521"/>
                </a:cubicBezTo>
                <a:lnTo>
                  <a:pt x="93937" y="131115"/>
                </a:lnTo>
                <a:lnTo>
                  <a:pt x="223197" y="2676"/>
                </a:lnTo>
                <a:cubicBezTo>
                  <a:pt x="225038" y="838"/>
                  <a:pt x="227549" y="0"/>
                  <a:pt x="230562" y="0"/>
                </a:cubicBezTo>
                <a:cubicBezTo>
                  <a:pt x="233579" y="0"/>
                  <a:pt x="236262" y="1172"/>
                  <a:pt x="238770" y="3518"/>
                </a:cubicBezTo>
                <a:lnTo>
                  <a:pt x="258864" y="23610"/>
                </a:lnTo>
                <a:close/>
              </a:path>
            </a:pathLst>
          </a:custGeom>
          <a:solidFill>
            <a:srgbClr val="FEFEFE"/>
          </a:solidFill>
          <a:ln w="366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pic>
        <p:nvPicPr>
          <p:cNvPr id="298" name="Imagen 297">
            <a:extLst>
              <a:ext uri="{FF2B5EF4-FFF2-40B4-BE49-F238E27FC236}">
                <a16:creationId xmlns:a16="http://schemas.microsoft.com/office/drawing/2014/main" id="{6254E6B7-3A5E-4A99-8C78-20C82E9BFB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92" y="5832008"/>
            <a:ext cx="648892" cy="81876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BEA8AA5-50EB-7A97-B67C-8F6DCD45F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2182" y="1236831"/>
            <a:ext cx="5466323" cy="184997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70A10E58-C421-9A0C-3C2F-56267AB97E00}"/>
              </a:ext>
            </a:extLst>
          </p:cNvPr>
          <p:cNvSpPr/>
          <p:nvPr/>
        </p:nvSpPr>
        <p:spPr>
          <a:xfrm>
            <a:off x="3091791" y="3352125"/>
            <a:ext cx="4226943" cy="123068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r>
              <a:rPr lang="es-CO" sz="2800" dirty="0">
                <a:solidFill>
                  <a:schemeClr val="accent5">
                    <a:lumMod val="50000"/>
                  </a:schemeClr>
                </a:solidFill>
              </a:rPr>
              <a:t>4.1 Cual es el Origen de los recursos?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65C5D8C-1293-FA71-C613-9D98C24DFE07}"/>
              </a:ext>
            </a:extLst>
          </p:cNvPr>
          <p:cNvSpPr/>
          <p:nvPr/>
        </p:nvSpPr>
        <p:spPr>
          <a:xfrm>
            <a:off x="7168551" y="4407813"/>
            <a:ext cx="4845480" cy="14926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s-CO" dirty="0">
                <a:solidFill>
                  <a:schemeClr val="accent5">
                    <a:lumMod val="50000"/>
                  </a:schemeClr>
                </a:solidFill>
              </a:rPr>
              <a:t>Ingresos corrientes de libre destinación (ICLD)</a:t>
            </a:r>
          </a:p>
        </p:txBody>
      </p:sp>
    </p:spTree>
    <p:extLst>
      <p:ext uri="{BB962C8B-B14F-4D97-AF65-F5344CB8AC3E}">
        <p14:creationId xmlns:p14="http://schemas.microsoft.com/office/powerpoint/2010/main" val="52623483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30D0D-BAEE-64BF-7967-39E2FF8BB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1EF5E50F-E09A-93C0-33AF-95DCAA3E7DAD}"/>
              </a:ext>
            </a:extLst>
          </p:cNvPr>
          <p:cNvSpPr/>
          <p:nvPr/>
        </p:nvSpPr>
        <p:spPr>
          <a:xfrm flipH="1">
            <a:off x="-18818" y="34082"/>
            <a:ext cx="12181000" cy="6850879"/>
          </a:xfrm>
          <a:custGeom>
            <a:avLst/>
            <a:gdLst>
              <a:gd name="connsiteX0" fmla="*/ 12181001 w 12181000"/>
              <a:gd name="connsiteY0" fmla="*/ 0 h 6850879"/>
              <a:gd name="connsiteX1" fmla="*/ 12181001 w 12181000"/>
              <a:gd name="connsiteY1" fmla="*/ 6850880 h 6850879"/>
              <a:gd name="connsiteX2" fmla="*/ 0 w 12181000"/>
              <a:gd name="connsiteY2" fmla="*/ 6850880 h 6850879"/>
              <a:gd name="connsiteX3" fmla="*/ 0 w 12181000"/>
              <a:gd name="connsiteY3" fmla="*/ 0 h 685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1000" h="6850879">
                <a:moveTo>
                  <a:pt x="12181001" y="0"/>
                </a:moveTo>
                <a:lnTo>
                  <a:pt x="12181001" y="6850880"/>
                </a:lnTo>
                <a:lnTo>
                  <a:pt x="0" y="685088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endParaRPr lang="es-CO"/>
          </a:p>
        </p:txBody>
      </p:sp>
      <p:sp>
        <p:nvSpPr>
          <p:cNvPr id="6" name="Forma libre: forma 5">
            <a:extLst>
              <a:ext uri="{FF2B5EF4-FFF2-40B4-BE49-F238E27FC236}">
                <a16:creationId xmlns:a16="http://schemas.microsoft.com/office/drawing/2014/main" id="{7D6EC55B-43F3-1929-7057-BC06FEA005CD}"/>
              </a:ext>
            </a:extLst>
          </p:cNvPr>
          <p:cNvSpPr/>
          <p:nvPr/>
        </p:nvSpPr>
        <p:spPr>
          <a:xfrm flipH="1">
            <a:off x="5709128" y="14242"/>
            <a:ext cx="5668844" cy="6692839"/>
          </a:xfrm>
          <a:custGeom>
            <a:avLst/>
            <a:gdLst>
              <a:gd name="connsiteX0" fmla="*/ 5519623 w 5668844"/>
              <a:gd name="connsiteY0" fmla="*/ 3196234 h 6850879"/>
              <a:gd name="connsiteX1" fmla="*/ 3593079 w 5668844"/>
              <a:gd name="connsiteY1" fmla="*/ 6758268 h 6850879"/>
              <a:gd name="connsiteX2" fmla="*/ 3537669 w 5668844"/>
              <a:gd name="connsiteY2" fmla="*/ 6850880 h 6850879"/>
              <a:gd name="connsiteX3" fmla="*/ 0 w 5668844"/>
              <a:gd name="connsiteY3" fmla="*/ 6850880 h 6850879"/>
              <a:gd name="connsiteX4" fmla="*/ 0 w 5668844"/>
              <a:gd name="connsiteY4" fmla="*/ 0 h 6850879"/>
              <a:gd name="connsiteX5" fmla="*/ 2210239 w 5668844"/>
              <a:gd name="connsiteY5" fmla="*/ 0 h 6850879"/>
              <a:gd name="connsiteX6" fmla="*/ 5019587 w 5668844"/>
              <a:gd name="connsiteY6" fmla="*/ 1518925 h 6850879"/>
              <a:gd name="connsiteX7" fmla="*/ 5519623 w 5668844"/>
              <a:gd name="connsiteY7" fmla="*/ 3196229 h 685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68844" h="6850879">
                <a:moveTo>
                  <a:pt x="5519623" y="3196234"/>
                </a:moveTo>
                <a:lnTo>
                  <a:pt x="3593079" y="6758268"/>
                </a:lnTo>
                <a:cubicBezTo>
                  <a:pt x="3575844" y="6790196"/>
                  <a:pt x="3557337" y="6821068"/>
                  <a:pt x="3537669" y="6850880"/>
                </a:cubicBezTo>
                <a:lnTo>
                  <a:pt x="0" y="6850880"/>
                </a:lnTo>
                <a:lnTo>
                  <a:pt x="0" y="0"/>
                </a:lnTo>
                <a:lnTo>
                  <a:pt x="2210239" y="0"/>
                </a:lnTo>
                <a:lnTo>
                  <a:pt x="5019587" y="1518925"/>
                </a:lnTo>
                <a:cubicBezTo>
                  <a:pt x="5620920" y="1844025"/>
                  <a:pt x="5844767" y="2594978"/>
                  <a:pt x="5519623" y="3196229"/>
                </a:cubicBezTo>
                <a:close/>
              </a:path>
            </a:pathLst>
          </a:custGeom>
          <a:solidFill>
            <a:srgbClr val="FEFEFE"/>
          </a:solidFill>
          <a:ln w="264" cap="flat">
            <a:noFill/>
            <a:prstDash val="solid"/>
            <a:miter/>
          </a:ln>
        </p:spPr>
        <p:txBody>
          <a:bodyPr rtlCol="0" anchor="ctr"/>
          <a:lstStyle/>
          <a:p>
            <a:endParaRPr lang="es-CO" dirty="0"/>
          </a:p>
        </p:txBody>
      </p:sp>
      <p:sp>
        <p:nvSpPr>
          <p:cNvPr id="7" name="Forma libre: forma 6">
            <a:extLst>
              <a:ext uri="{FF2B5EF4-FFF2-40B4-BE49-F238E27FC236}">
                <a16:creationId xmlns:a16="http://schemas.microsoft.com/office/drawing/2014/main" id="{25F7EB71-2CC8-C3B9-EBB1-B2AC8E0C47DE}"/>
              </a:ext>
            </a:extLst>
          </p:cNvPr>
          <p:cNvSpPr/>
          <p:nvPr/>
        </p:nvSpPr>
        <p:spPr>
          <a:xfrm flipH="1">
            <a:off x="177969" y="14242"/>
            <a:ext cx="3170751" cy="7105522"/>
          </a:xfrm>
          <a:custGeom>
            <a:avLst/>
            <a:gdLst>
              <a:gd name="connsiteX0" fmla="*/ 1251860 w 3057119"/>
              <a:gd name="connsiteY0" fmla="*/ 6334418 h 6850877"/>
              <a:gd name="connsiteX1" fmla="*/ 2207092 w 3057119"/>
              <a:gd name="connsiteY1" fmla="*/ 6850877 h 6850877"/>
              <a:gd name="connsiteX2" fmla="*/ 2138257 w 3057119"/>
              <a:gd name="connsiteY2" fmla="*/ 6850877 h 6850877"/>
              <a:gd name="connsiteX3" fmla="*/ 649258 w 3057119"/>
              <a:gd name="connsiteY3" fmla="*/ 6045794 h 6850877"/>
              <a:gd name="connsiteX4" fmla="*/ 149222 w 3057119"/>
              <a:gd name="connsiteY4" fmla="*/ 4368492 h 6850877"/>
              <a:gd name="connsiteX5" fmla="*/ 2511829 w 3057119"/>
              <a:gd name="connsiteY5" fmla="*/ 0 h 6850877"/>
              <a:gd name="connsiteX6" fmla="*/ 3057120 w 3057119"/>
              <a:gd name="connsiteY6" fmla="*/ 0 h 6850877"/>
              <a:gd name="connsiteX7" fmla="*/ 676010 w 3057119"/>
              <a:gd name="connsiteY7" fmla="*/ 4402749 h 6850877"/>
              <a:gd name="connsiteX8" fmla="*/ 1251862 w 3057119"/>
              <a:gd name="connsiteY8" fmla="*/ 6334420 h 6850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57119" h="6850877">
                <a:moveTo>
                  <a:pt x="1251860" y="6334418"/>
                </a:moveTo>
                <a:lnTo>
                  <a:pt x="2207092" y="6850877"/>
                </a:lnTo>
                <a:lnTo>
                  <a:pt x="2138257" y="6850877"/>
                </a:lnTo>
                <a:lnTo>
                  <a:pt x="649258" y="6045794"/>
                </a:lnTo>
                <a:cubicBezTo>
                  <a:pt x="47925" y="5720588"/>
                  <a:pt x="-175923" y="4969635"/>
                  <a:pt x="149222" y="4368492"/>
                </a:cubicBezTo>
                <a:lnTo>
                  <a:pt x="2511829" y="0"/>
                </a:lnTo>
                <a:lnTo>
                  <a:pt x="3057120" y="0"/>
                </a:lnTo>
                <a:lnTo>
                  <a:pt x="676010" y="4402749"/>
                </a:lnTo>
                <a:cubicBezTo>
                  <a:pt x="301593" y="5095132"/>
                  <a:pt x="559383" y="5959946"/>
                  <a:pt x="1251862" y="6334420"/>
                </a:cubicBezTo>
                <a:close/>
              </a:path>
            </a:pathLst>
          </a:custGeom>
          <a:gradFill>
            <a:gsLst>
              <a:gs pos="0">
                <a:srgbClr val="6EA6FF"/>
              </a:gs>
              <a:gs pos="56078">
                <a:srgbClr val="3566B5"/>
              </a:gs>
              <a:gs pos="100000">
                <a:srgbClr val="182961"/>
              </a:gs>
            </a:gsLst>
            <a:lin ang="3612072" scaled="1"/>
          </a:gradFill>
          <a:ln w="264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B940DACC-2B84-FDBA-27C5-A68FD1164C38}"/>
              </a:ext>
            </a:extLst>
          </p:cNvPr>
          <p:cNvSpPr/>
          <p:nvPr/>
        </p:nvSpPr>
        <p:spPr>
          <a:xfrm flipH="1">
            <a:off x="-29031" y="5530362"/>
            <a:ext cx="1854468" cy="1410228"/>
          </a:xfrm>
          <a:custGeom>
            <a:avLst/>
            <a:gdLst>
              <a:gd name="connsiteX0" fmla="*/ 1854469 w 1854468"/>
              <a:gd name="connsiteY0" fmla="*/ 129080 h 1410228"/>
              <a:gd name="connsiteX1" fmla="*/ 1854469 w 1854468"/>
              <a:gd name="connsiteY1" fmla="*/ 1410229 h 1410228"/>
              <a:gd name="connsiteX2" fmla="*/ 0 w 1854468"/>
              <a:gd name="connsiteY2" fmla="*/ 1410229 h 1410228"/>
              <a:gd name="connsiteX3" fmla="*/ 477483 w 1854468"/>
              <a:gd name="connsiteY3" fmla="*/ 527297 h 1410228"/>
              <a:gd name="connsiteX4" fmla="*/ 1840104 w 1854468"/>
              <a:gd name="connsiteY4" fmla="*/ 121207 h 1410228"/>
              <a:gd name="connsiteX5" fmla="*/ 1854469 w 1854468"/>
              <a:gd name="connsiteY5" fmla="*/ 129080 h 1410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54468" h="1410228">
                <a:moveTo>
                  <a:pt x="1854469" y="129080"/>
                </a:moveTo>
                <a:lnTo>
                  <a:pt x="1854469" y="1410229"/>
                </a:lnTo>
                <a:lnTo>
                  <a:pt x="0" y="1410229"/>
                </a:lnTo>
                <a:lnTo>
                  <a:pt x="477483" y="527297"/>
                </a:lnTo>
                <a:cubicBezTo>
                  <a:pt x="741532" y="38995"/>
                  <a:pt x="1351619" y="-142921"/>
                  <a:pt x="1840104" y="121207"/>
                </a:cubicBezTo>
                <a:lnTo>
                  <a:pt x="1854469" y="129080"/>
                </a:lnTo>
                <a:close/>
              </a:path>
            </a:pathLst>
          </a:custGeom>
          <a:gradFill>
            <a:gsLst>
              <a:gs pos="0">
                <a:srgbClr val="6EA6FF"/>
              </a:gs>
              <a:gs pos="56078">
                <a:srgbClr val="426DB3"/>
              </a:gs>
              <a:gs pos="100000">
                <a:srgbClr val="182961"/>
              </a:gs>
            </a:gsLst>
            <a:lin ang="2924133" scaled="1"/>
          </a:gradFill>
          <a:ln w="264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88" name="CuadroTexto 287">
            <a:extLst>
              <a:ext uri="{FF2B5EF4-FFF2-40B4-BE49-F238E27FC236}">
                <a16:creationId xmlns:a16="http://schemas.microsoft.com/office/drawing/2014/main" id="{101157CF-2948-0657-C288-BE14E75C48EF}"/>
              </a:ext>
            </a:extLst>
          </p:cNvPr>
          <p:cNvSpPr txBox="1"/>
          <p:nvPr/>
        </p:nvSpPr>
        <p:spPr>
          <a:xfrm>
            <a:off x="6232185" y="957568"/>
            <a:ext cx="5791379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s-CO" dirty="0">
              <a:solidFill>
                <a:schemeClr val="accent1">
                  <a:lumMod val="50000"/>
                </a:schemeClr>
              </a:solidFill>
              <a:latin typeface="Alata" panose="00000500000000000000" pitchFamily="2" charset="0"/>
            </a:endParaRPr>
          </a:p>
        </p:txBody>
      </p:sp>
      <p:sp>
        <p:nvSpPr>
          <p:cNvPr id="289" name="CuadroTexto 288">
            <a:extLst>
              <a:ext uri="{FF2B5EF4-FFF2-40B4-BE49-F238E27FC236}">
                <a16:creationId xmlns:a16="http://schemas.microsoft.com/office/drawing/2014/main" id="{69438EDA-DC13-AE3C-0E3C-23351A4C2595}"/>
              </a:ext>
            </a:extLst>
          </p:cNvPr>
          <p:cNvSpPr txBox="1"/>
          <p:nvPr/>
        </p:nvSpPr>
        <p:spPr>
          <a:xfrm flipH="1">
            <a:off x="2646218" y="203914"/>
            <a:ext cx="68995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4.2 Cual es el total de gasto de funcionamiento y que porcentaje representa sobre el total de los recursos disponibles? </a:t>
            </a:r>
            <a:endParaRPr lang="es-CO" sz="2000" dirty="0">
              <a:solidFill>
                <a:schemeClr val="accent1">
                  <a:lumMod val="50000"/>
                </a:schemeClr>
              </a:solidFill>
              <a:latin typeface="Alata" panose="00000500000000000000" pitchFamily="2" charset="0"/>
            </a:endParaRPr>
          </a:p>
        </p:txBody>
      </p:sp>
      <p:sp>
        <p:nvSpPr>
          <p:cNvPr id="291" name="Forma libre: forma 290">
            <a:extLst>
              <a:ext uri="{FF2B5EF4-FFF2-40B4-BE49-F238E27FC236}">
                <a16:creationId xmlns:a16="http://schemas.microsoft.com/office/drawing/2014/main" id="{77B2B8AC-7317-55D8-ED5F-FE6426BB4440}"/>
              </a:ext>
            </a:extLst>
          </p:cNvPr>
          <p:cNvSpPr/>
          <p:nvPr/>
        </p:nvSpPr>
        <p:spPr>
          <a:xfrm>
            <a:off x="10938505" y="2733157"/>
            <a:ext cx="262378" cy="198600"/>
          </a:xfrm>
          <a:custGeom>
            <a:avLst/>
            <a:gdLst>
              <a:gd name="connsiteX0" fmla="*/ 258860 w 262378"/>
              <a:gd name="connsiteY0" fmla="*/ 23610 h 198600"/>
              <a:gd name="connsiteX1" fmla="*/ 262378 w 262378"/>
              <a:gd name="connsiteY1" fmla="*/ 31815 h 198600"/>
              <a:gd name="connsiteX2" fmla="*/ 258860 w 262378"/>
              <a:gd name="connsiteY2" fmla="*/ 39185 h 198600"/>
              <a:gd name="connsiteX3" fmla="*/ 102137 w 262378"/>
              <a:gd name="connsiteY3" fmla="*/ 194914 h 198600"/>
              <a:gd name="connsiteX4" fmla="*/ 93937 w 262378"/>
              <a:gd name="connsiteY4" fmla="*/ 198601 h 198600"/>
              <a:gd name="connsiteX5" fmla="*/ 86564 w 262378"/>
              <a:gd name="connsiteY5" fmla="*/ 194914 h 198600"/>
              <a:gd name="connsiteX6" fmla="*/ 3683 w 262378"/>
              <a:gd name="connsiteY6" fmla="*/ 112030 h 198600"/>
              <a:gd name="connsiteX7" fmla="*/ 0 w 262378"/>
              <a:gd name="connsiteY7" fmla="*/ 103822 h 198600"/>
              <a:gd name="connsiteX8" fmla="*/ 3683 w 262378"/>
              <a:gd name="connsiteY8" fmla="*/ 96456 h 198600"/>
              <a:gd name="connsiteX9" fmla="*/ 24615 w 262378"/>
              <a:gd name="connsiteY9" fmla="*/ 75521 h 198600"/>
              <a:gd name="connsiteX10" fmla="*/ 31985 w 262378"/>
              <a:gd name="connsiteY10" fmla="*/ 72842 h 198600"/>
              <a:gd name="connsiteX11" fmla="*/ 40185 w 262378"/>
              <a:gd name="connsiteY11" fmla="*/ 75521 h 198600"/>
              <a:gd name="connsiteX12" fmla="*/ 93937 w 262378"/>
              <a:gd name="connsiteY12" fmla="*/ 131115 h 198600"/>
              <a:gd name="connsiteX13" fmla="*/ 223197 w 262378"/>
              <a:gd name="connsiteY13" fmla="*/ 2676 h 198600"/>
              <a:gd name="connsiteX14" fmla="*/ 230562 w 262378"/>
              <a:gd name="connsiteY14" fmla="*/ 0 h 198600"/>
              <a:gd name="connsiteX15" fmla="*/ 238770 w 262378"/>
              <a:gd name="connsiteY15" fmla="*/ 3518 h 198600"/>
              <a:gd name="connsiteX16" fmla="*/ 258864 w 262378"/>
              <a:gd name="connsiteY16" fmla="*/ 23610 h 1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62378" h="198600">
                <a:moveTo>
                  <a:pt x="258860" y="23610"/>
                </a:moveTo>
                <a:cubicBezTo>
                  <a:pt x="261203" y="26122"/>
                  <a:pt x="262378" y="28798"/>
                  <a:pt x="262378" y="31815"/>
                </a:cubicBezTo>
                <a:cubicBezTo>
                  <a:pt x="262378" y="34828"/>
                  <a:pt x="261203" y="37343"/>
                  <a:pt x="258860" y="39185"/>
                </a:cubicBezTo>
                <a:lnTo>
                  <a:pt x="102137" y="194914"/>
                </a:lnTo>
                <a:cubicBezTo>
                  <a:pt x="99629" y="197425"/>
                  <a:pt x="96950" y="198601"/>
                  <a:pt x="93937" y="198601"/>
                </a:cubicBezTo>
                <a:cubicBezTo>
                  <a:pt x="90920" y="198601"/>
                  <a:pt x="88405" y="197425"/>
                  <a:pt x="86564" y="194914"/>
                </a:cubicBezTo>
                <a:lnTo>
                  <a:pt x="3683" y="112030"/>
                </a:lnTo>
                <a:cubicBezTo>
                  <a:pt x="1340" y="109515"/>
                  <a:pt x="0" y="106835"/>
                  <a:pt x="0" y="103822"/>
                </a:cubicBezTo>
                <a:cubicBezTo>
                  <a:pt x="0" y="100809"/>
                  <a:pt x="1340" y="98297"/>
                  <a:pt x="3683" y="96456"/>
                </a:cubicBezTo>
                <a:lnTo>
                  <a:pt x="24615" y="75521"/>
                </a:lnTo>
                <a:cubicBezTo>
                  <a:pt x="26457" y="73680"/>
                  <a:pt x="28968" y="72842"/>
                  <a:pt x="31985" y="72842"/>
                </a:cubicBezTo>
                <a:cubicBezTo>
                  <a:pt x="34997" y="72842"/>
                  <a:pt x="37674" y="73676"/>
                  <a:pt x="40185" y="75521"/>
                </a:cubicBezTo>
                <a:lnTo>
                  <a:pt x="93937" y="131115"/>
                </a:lnTo>
                <a:lnTo>
                  <a:pt x="223197" y="2676"/>
                </a:lnTo>
                <a:cubicBezTo>
                  <a:pt x="225038" y="838"/>
                  <a:pt x="227549" y="0"/>
                  <a:pt x="230562" y="0"/>
                </a:cubicBezTo>
                <a:cubicBezTo>
                  <a:pt x="233579" y="0"/>
                  <a:pt x="236262" y="1172"/>
                  <a:pt x="238770" y="3518"/>
                </a:cubicBezTo>
                <a:lnTo>
                  <a:pt x="258864" y="23610"/>
                </a:lnTo>
                <a:close/>
              </a:path>
            </a:pathLst>
          </a:custGeom>
          <a:solidFill>
            <a:srgbClr val="FEFEFE"/>
          </a:solidFill>
          <a:ln w="366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93" name="Forma libre: forma 292">
            <a:extLst>
              <a:ext uri="{FF2B5EF4-FFF2-40B4-BE49-F238E27FC236}">
                <a16:creationId xmlns:a16="http://schemas.microsoft.com/office/drawing/2014/main" id="{C13BE88D-FFF7-A841-ED78-8CFE319E3F85}"/>
              </a:ext>
            </a:extLst>
          </p:cNvPr>
          <p:cNvSpPr/>
          <p:nvPr/>
        </p:nvSpPr>
        <p:spPr>
          <a:xfrm>
            <a:off x="10938505" y="3470712"/>
            <a:ext cx="262378" cy="198600"/>
          </a:xfrm>
          <a:custGeom>
            <a:avLst/>
            <a:gdLst>
              <a:gd name="connsiteX0" fmla="*/ 258860 w 262378"/>
              <a:gd name="connsiteY0" fmla="*/ 23610 h 198600"/>
              <a:gd name="connsiteX1" fmla="*/ 262378 w 262378"/>
              <a:gd name="connsiteY1" fmla="*/ 31815 h 198600"/>
              <a:gd name="connsiteX2" fmla="*/ 258860 w 262378"/>
              <a:gd name="connsiteY2" fmla="*/ 39185 h 198600"/>
              <a:gd name="connsiteX3" fmla="*/ 102137 w 262378"/>
              <a:gd name="connsiteY3" fmla="*/ 194914 h 198600"/>
              <a:gd name="connsiteX4" fmla="*/ 93937 w 262378"/>
              <a:gd name="connsiteY4" fmla="*/ 198601 h 198600"/>
              <a:gd name="connsiteX5" fmla="*/ 86564 w 262378"/>
              <a:gd name="connsiteY5" fmla="*/ 194914 h 198600"/>
              <a:gd name="connsiteX6" fmla="*/ 3683 w 262378"/>
              <a:gd name="connsiteY6" fmla="*/ 112030 h 198600"/>
              <a:gd name="connsiteX7" fmla="*/ 0 w 262378"/>
              <a:gd name="connsiteY7" fmla="*/ 103822 h 198600"/>
              <a:gd name="connsiteX8" fmla="*/ 3683 w 262378"/>
              <a:gd name="connsiteY8" fmla="*/ 96456 h 198600"/>
              <a:gd name="connsiteX9" fmla="*/ 24615 w 262378"/>
              <a:gd name="connsiteY9" fmla="*/ 75521 h 198600"/>
              <a:gd name="connsiteX10" fmla="*/ 31985 w 262378"/>
              <a:gd name="connsiteY10" fmla="*/ 72842 h 198600"/>
              <a:gd name="connsiteX11" fmla="*/ 40185 w 262378"/>
              <a:gd name="connsiteY11" fmla="*/ 75521 h 198600"/>
              <a:gd name="connsiteX12" fmla="*/ 93937 w 262378"/>
              <a:gd name="connsiteY12" fmla="*/ 131115 h 198600"/>
              <a:gd name="connsiteX13" fmla="*/ 223197 w 262378"/>
              <a:gd name="connsiteY13" fmla="*/ 2676 h 198600"/>
              <a:gd name="connsiteX14" fmla="*/ 230562 w 262378"/>
              <a:gd name="connsiteY14" fmla="*/ 0 h 198600"/>
              <a:gd name="connsiteX15" fmla="*/ 238770 w 262378"/>
              <a:gd name="connsiteY15" fmla="*/ 3518 h 198600"/>
              <a:gd name="connsiteX16" fmla="*/ 258864 w 262378"/>
              <a:gd name="connsiteY16" fmla="*/ 23610 h 1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62378" h="198600">
                <a:moveTo>
                  <a:pt x="258860" y="23610"/>
                </a:moveTo>
                <a:cubicBezTo>
                  <a:pt x="261203" y="26122"/>
                  <a:pt x="262378" y="28798"/>
                  <a:pt x="262378" y="31815"/>
                </a:cubicBezTo>
                <a:cubicBezTo>
                  <a:pt x="262378" y="34828"/>
                  <a:pt x="261203" y="37343"/>
                  <a:pt x="258860" y="39185"/>
                </a:cubicBezTo>
                <a:lnTo>
                  <a:pt x="102137" y="194914"/>
                </a:lnTo>
                <a:cubicBezTo>
                  <a:pt x="99629" y="197425"/>
                  <a:pt x="96950" y="198601"/>
                  <a:pt x="93937" y="198601"/>
                </a:cubicBezTo>
                <a:cubicBezTo>
                  <a:pt x="90920" y="198601"/>
                  <a:pt x="88405" y="197425"/>
                  <a:pt x="86564" y="194914"/>
                </a:cubicBezTo>
                <a:lnTo>
                  <a:pt x="3683" y="112030"/>
                </a:lnTo>
                <a:cubicBezTo>
                  <a:pt x="1340" y="109515"/>
                  <a:pt x="0" y="106835"/>
                  <a:pt x="0" y="103822"/>
                </a:cubicBezTo>
                <a:cubicBezTo>
                  <a:pt x="0" y="100809"/>
                  <a:pt x="1340" y="98297"/>
                  <a:pt x="3683" y="96456"/>
                </a:cubicBezTo>
                <a:lnTo>
                  <a:pt x="24615" y="75521"/>
                </a:lnTo>
                <a:cubicBezTo>
                  <a:pt x="26457" y="73680"/>
                  <a:pt x="28968" y="72842"/>
                  <a:pt x="31985" y="72842"/>
                </a:cubicBezTo>
                <a:cubicBezTo>
                  <a:pt x="34997" y="72842"/>
                  <a:pt x="37674" y="73676"/>
                  <a:pt x="40185" y="75521"/>
                </a:cubicBezTo>
                <a:lnTo>
                  <a:pt x="93937" y="131115"/>
                </a:lnTo>
                <a:lnTo>
                  <a:pt x="223197" y="2676"/>
                </a:lnTo>
                <a:cubicBezTo>
                  <a:pt x="225038" y="838"/>
                  <a:pt x="227549" y="0"/>
                  <a:pt x="230562" y="0"/>
                </a:cubicBezTo>
                <a:cubicBezTo>
                  <a:pt x="233579" y="0"/>
                  <a:pt x="236262" y="1172"/>
                  <a:pt x="238770" y="3518"/>
                </a:cubicBezTo>
                <a:lnTo>
                  <a:pt x="258864" y="23610"/>
                </a:lnTo>
                <a:close/>
              </a:path>
            </a:pathLst>
          </a:custGeom>
          <a:solidFill>
            <a:srgbClr val="FEFEFE"/>
          </a:solidFill>
          <a:ln w="366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95" name="Forma libre: forma 294">
            <a:extLst>
              <a:ext uri="{FF2B5EF4-FFF2-40B4-BE49-F238E27FC236}">
                <a16:creationId xmlns:a16="http://schemas.microsoft.com/office/drawing/2014/main" id="{05BD247D-67F4-1D6C-739B-5CF4519378A8}"/>
              </a:ext>
            </a:extLst>
          </p:cNvPr>
          <p:cNvSpPr/>
          <p:nvPr/>
        </p:nvSpPr>
        <p:spPr>
          <a:xfrm>
            <a:off x="10938505" y="4407813"/>
            <a:ext cx="262378" cy="198600"/>
          </a:xfrm>
          <a:custGeom>
            <a:avLst/>
            <a:gdLst>
              <a:gd name="connsiteX0" fmla="*/ 258860 w 262378"/>
              <a:gd name="connsiteY0" fmla="*/ 23610 h 198600"/>
              <a:gd name="connsiteX1" fmla="*/ 262378 w 262378"/>
              <a:gd name="connsiteY1" fmla="*/ 31815 h 198600"/>
              <a:gd name="connsiteX2" fmla="*/ 258860 w 262378"/>
              <a:gd name="connsiteY2" fmla="*/ 39185 h 198600"/>
              <a:gd name="connsiteX3" fmla="*/ 102137 w 262378"/>
              <a:gd name="connsiteY3" fmla="*/ 194914 h 198600"/>
              <a:gd name="connsiteX4" fmla="*/ 93937 w 262378"/>
              <a:gd name="connsiteY4" fmla="*/ 198601 h 198600"/>
              <a:gd name="connsiteX5" fmla="*/ 86564 w 262378"/>
              <a:gd name="connsiteY5" fmla="*/ 194914 h 198600"/>
              <a:gd name="connsiteX6" fmla="*/ 3683 w 262378"/>
              <a:gd name="connsiteY6" fmla="*/ 112030 h 198600"/>
              <a:gd name="connsiteX7" fmla="*/ 0 w 262378"/>
              <a:gd name="connsiteY7" fmla="*/ 103822 h 198600"/>
              <a:gd name="connsiteX8" fmla="*/ 3683 w 262378"/>
              <a:gd name="connsiteY8" fmla="*/ 96456 h 198600"/>
              <a:gd name="connsiteX9" fmla="*/ 24615 w 262378"/>
              <a:gd name="connsiteY9" fmla="*/ 75521 h 198600"/>
              <a:gd name="connsiteX10" fmla="*/ 31985 w 262378"/>
              <a:gd name="connsiteY10" fmla="*/ 72842 h 198600"/>
              <a:gd name="connsiteX11" fmla="*/ 40185 w 262378"/>
              <a:gd name="connsiteY11" fmla="*/ 75521 h 198600"/>
              <a:gd name="connsiteX12" fmla="*/ 93937 w 262378"/>
              <a:gd name="connsiteY12" fmla="*/ 131115 h 198600"/>
              <a:gd name="connsiteX13" fmla="*/ 223197 w 262378"/>
              <a:gd name="connsiteY13" fmla="*/ 2676 h 198600"/>
              <a:gd name="connsiteX14" fmla="*/ 230562 w 262378"/>
              <a:gd name="connsiteY14" fmla="*/ 0 h 198600"/>
              <a:gd name="connsiteX15" fmla="*/ 238770 w 262378"/>
              <a:gd name="connsiteY15" fmla="*/ 3518 h 198600"/>
              <a:gd name="connsiteX16" fmla="*/ 258864 w 262378"/>
              <a:gd name="connsiteY16" fmla="*/ 23610 h 1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62378" h="198600">
                <a:moveTo>
                  <a:pt x="258860" y="23610"/>
                </a:moveTo>
                <a:cubicBezTo>
                  <a:pt x="261203" y="26122"/>
                  <a:pt x="262378" y="28798"/>
                  <a:pt x="262378" y="31815"/>
                </a:cubicBezTo>
                <a:cubicBezTo>
                  <a:pt x="262378" y="34828"/>
                  <a:pt x="261203" y="37343"/>
                  <a:pt x="258860" y="39185"/>
                </a:cubicBezTo>
                <a:lnTo>
                  <a:pt x="102137" y="194914"/>
                </a:lnTo>
                <a:cubicBezTo>
                  <a:pt x="99629" y="197425"/>
                  <a:pt x="96950" y="198601"/>
                  <a:pt x="93937" y="198601"/>
                </a:cubicBezTo>
                <a:cubicBezTo>
                  <a:pt x="90920" y="198601"/>
                  <a:pt x="88405" y="197425"/>
                  <a:pt x="86564" y="194914"/>
                </a:cubicBezTo>
                <a:lnTo>
                  <a:pt x="3683" y="112030"/>
                </a:lnTo>
                <a:cubicBezTo>
                  <a:pt x="1340" y="109515"/>
                  <a:pt x="0" y="106835"/>
                  <a:pt x="0" y="103822"/>
                </a:cubicBezTo>
                <a:cubicBezTo>
                  <a:pt x="0" y="100809"/>
                  <a:pt x="1340" y="98297"/>
                  <a:pt x="3683" y="96456"/>
                </a:cubicBezTo>
                <a:lnTo>
                  <a:pt x="24615" y="75521"/>
                </a:lnTo>
                <a:cubicBezTo>
                  <a:pt x="26457" y="73680"/>
                  <a:pt x="28968" y="72842"/>
                  <a:pt x="31985" y="72842"/>
                </a:cubicBezTo>
                <a:cubicBezTo>
                  <a:pt x="34997" y="72842"/>
                  <a:pt x="37674" y="73676"/>
                  <a:pt x="40185" y="75521"/>
                </a:cubicBezTo>
                <a:lnTo>
                  <a:pt x="93937" y="131115"/>
                </a:lnTo>
                <a:lnTo>
                  <a:pt x="223197" y="2676"/>
                </a:lnTo>
                <a:cubicBezTo>
                  <a:pt x="225038" y="838"/>
                  <a:pt x="227549" y="0"/>
                  <a:pt x="230562" y="0"/>
                </a:cubicBezTo>
                <a:cubicBezTo>
                  <a:pt x="233579" y="0"/>
                  <a:pt x="236262" y="1172"/>
                  <a:pt x="238770" y="3518"/>
                </a:cubicBezTo>
                <a:lnTo>
                  <a:pt x="258864" y="23610"/>
                </a:lnTo>
                <a:close/>
              </a:path>
            </a:pathLst>
          </a:custGeom>
          <a:solidFill>
            <a:srgbClr val="FEFEFE"/>
          </a:solidFill>
          <a:ln w="366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97" name="Forma libre: forma 296">
            <a:extLst>
              <a:ext uri="{FF2B5EF4-FFF2-40B4-BE49-F238E27FC236}">
                <a16:creationId xmlns:a16="http://schemas.microsoft.com/office/drawing/2014/main" id="{31BE8BC3-BE54-E69A-E388-E5F908F0F581}"/>
              </a:ext>
            </a:extLst>
          </p:cNvPr>
          <p:cNvSpPr/>
          <p:nvPr/>
        </p:nvSpPr>
        <p:spPr>
          <a:xfrm>
            <a:off x="10938505" y="4359831"/>
            <a:ext cx="262378" cy="198600"/>
          </a:xfrm>
          <a:custGeom>
            <a:avLst/>
            <a:gdLst>
              <a:gd name="connsiteX0" fmla="*/ 258860 w 262378"/>
              <a:gd name="connsiteY0" fmla="*/ 23610 h 198600"/>
              <a:gd name="connsiteX1" fmla="*/ 262378 w 262378"/>
              <a:gd name="connsiteY1" fmla="*/ 31815 h 198600"/>
              <a:gd name="connsiteX2" fmla="*/ 258860 w 262378"/>
              <a:gd name="connsiteY2" fmla="*/ 39185 h 198600"/>
              <a:gd name="connsiteX3" fmla="*/ 102137 w 262378"/>
              <a:gd name="connsiteY3" fmla="*/ 194914 h 198600"/>
              <a:gd name="connsiteX4" fmla="*/ 93937 w 262378"/>
              <a:gd name="connsiteY4" fmla="*/ 198601 h 198600"/>
              <a:gd name="connsiteX5" fmla="*/ 86564 w 262378"/>
              <a:gd name="connsiteY5" fmla="*/ 194914 h 198600"/>
              <a:gd name="connsiteX6" fmla="*/ 3683 w 262378"/>
              <a:gd name="connsiteY6" fmla="*/ 112030 h 198600"/>
              <a:gd name="connsiteX7" fmla="*/ 0 w 262378"/>
              <a:gd name="connsiteY7" fmla="*/ 103822 h 198600"/>
              <a:gd name="connsiteX8" fmla="*/ 3683 w 262378"/>
              <a:gd name="connsiteY8" fmla="*/ 96456 h 198600"/>
              <a:gd name="connsiteX9" fmla="*/ 24615 w 262378"/>
              <a:gd name="connsiteY9" fmla="*/ 75521 h 198600"/>
              <a:gd name="connsiteX10" fmla="*/ 31985 w 262378"/>
              <a:gd name="connsiteY10" fmla="*/ 72842 h 198600"/>
              <a:gd name="connsiteX11" fmla="*/ 40185 w 262378"/>
              <a:gd name="connsiteY11" fmla="*/ 75521 h 198600"/>
              <a:gd name="connsiteX12" fmla="*/ 93937 w 262378"/>
              <a:gd name="connsiteY12" fmla="*/ 131115 h 198600"/>
              <a:gd name="connsiteX13" fmla="*/ 223197 w 262378"/>
              <a:gd name="connsiteY13" fmla="*/ 2676 h 198600"/>
              <a:gd name="connsiteX14" fmla="*/ 230562 w 262378"/>
              <a:gd name="connsiteY14" fmla="*/ 0 h 198600"/>
              <a:gd name="connsiteX15" fmla="*/ 238770 w 262378"/>
              <a:gd name="connsiteY15" fmla="*/ 3518 h 198600"/>
              <a:gd name="connsiteX16" fmla="*/ 258864 w 262378"/>
              <a:gd name="connsiteY16" fmla="*/ 23610 h 1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62378" h="198600">
                <a:moveTo>
                  <a:pt x="258860" y="23610"/>
                </a:moveTo>
                <a:cubicBezTo>
                  <a:pt x="261203" y="26122"/>
                  <a:pt x="262378" y="28798"/>
                  <a:pt x="262378" y="31815"/>
                </a:cubicBezTo>
                <a:cubicBezTo>
                  <a:pt x="262378" y="34828"/>
                  <a:pt x="261203" y="37343"/>
                  <a:pt x="258860" y="39185"/>
                </a:cubicBezTo>
                <a:lnTo>
                  <a:pt x="102137" y="194914"/>
                </a:lnTo>
                <a:cubicBezTo>
                  <a:pt x="99629" y="197425"/>
                  <a:pt x="96950" y="198601"/>
                  <a:pt x="93937" y="198601"/>
                </a:cubicBezTo>
                <a:cubicBezTo>
                  <a:pt x="90920" y="198601"/>
                  <a:pt x="88405" y="197425"/>
                  <a:pt x="86564" y="194914"/>
                </a:cubicBezTo>
                <a:lnTo>
                  <a:pt x="3683" y="112030"/>
                </a:lnTo>
                <a:cubicBezTo>
                  <a:pt x="1340" y="109515"/>
                  <a:pt x="0" y="106835"/>
                  <a:pt x="0" y="103822"/>
                </a:cubicBezTo>
                <a:cubicBezTo>
                  <a:pt x="0" y="100809"/>
                  <a:pt x="1340" y="98297"/>
                  <a:pt x="3683" y="96456"/>
                </a:cubicBezTo>
                <a:lnTo>
                  <a:pt x="24615" y="75521"/>
                </a:lnTo>
                <a:cubicBezTo>
                  <a:pt x="26457" y="73680"/>
                  <a:pt x="28968" y="72842"/>
                  <a:pt x="31985" y="72842"/>
                </a:cubicBezTo>
                <a:cubicBezTo>
                  <a:pt x="34997" y="72842"/>
                  <a:pt x="37674" y="73676"/>
                  <a:pt x="40185" y="75521"/>
                </a:cubicBezTo>
                <a:lnTo>
                  <a:pt x="93937" y="131115"/>
                </a:lnTo>
                <a:lnTo>
                  <a:pt x="223197" y="2676"/>
                </a:lnTo>
                <a:cubicBezTo>
                  <a:pt x="225038" y="838"/>
                  <a:pt x="227549" y="0"/>
                  <a:pt x="230562" y="0"/>
                </a:cubicBezTo>
                <a:cubicBezTo>
                  <a:pt x="233579" y="0"/>
                  <a:pt x="236262" y="1172"/>
                  <a:pt x="238770" y="3518"/>
                </a:cubicBezTo>
                <a:lnTo>
                  <a:pt x="258864" y="23610"/>
                </a:lnTo>
                <a:close/>
              </a:path>
            </a:pathLst>
          </a:custGeom>
          <a:solidFill>
            <a:srgbClr val="FEFEFE"/>
          </a:solidFill>
          <a:ln w="366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pic>
        <p:nvPicPr>
          <p:cNvPr id="298" name="Imagen 297">
            <a:extLst>
              <a:ext uri="{FF2B5EF4-FFF2-40B4-BE49-F238E27FC236}">
                <a16:creationId xmlns:a16="http://schemas.microsoft.com/office/drawing/2014/main" id="{4A6BDA64-748D-7D6A-CC28-9C7CBE3F69B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92" y="5832008"/>
            <a:ext cx="648892" cy="818765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7E972BC2-50D3-E7B4-A6C1-58DC8242F670}"/>
              </a:ext>
            </a:extLst>
          </p:cNvPr>
          <p:cNvSpPr/>
          <p:nvPr/>
        </p:nvSpPr>
        <p:spPr>
          <a:xfrm>
            <a:off x="3281359" y="1642893"/>
            <a:ext cx="7737894" cy="108941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Secretaría de Movilidad no tiene asignado recursos para gasto de Funcionamiento, solo son recursos de Inversión.</a:t>
            </a:r>
          </a:p>
          <a:p>
            <a:pPr algn="ctr"/>
            <a:endParaRPr lang="es-CO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3480428B-CD29-9423-852B-2DC00014BE4E}"/>
              </a:ext>
            </a:extLst>
          </p:cNvPr>
          <p:cNvSpPr/>
          <p:nvPr/>
        </p:nvSpPr>
        <p:spPr>
          <a:xfrm>
            <a:off x="3975344" y="4464724"/>
            <a:ext cx="7737894" cy="18584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La asignación final del presupuesto para inversión de la Secretaría de Movilidad correspondiente al año 2024, asciende a $1000.000.000, lo que en termino porcentuales representa el 0.05% del total de presupuesto de ingresos de la administración Central.</a:t>
            </a:r>
          </a:p>
          <a:p>
            <a:pPr algn="ctr"/>
            <a:endParaRPr lang="es-CO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08CD3FD-3F4E-D4A3-F31F-7EF12BD3C7B1}"/>
              </a:ext>
            </a:extLst>
          </p:cNvPr>
          <p:cNvSpPr txBox="1"/>
          <p:nvPr/>
        </p:nvSpPr>
        <p:spPr>
          <a:xfrm flipH="1">
            <a:off x="3861853" y="3173778"/>
            <a:ext cx="6899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4.3 cual es el total de inversión y que porcentaje representa sobre el total de recursos?</a:t>
            </a:r>
            <a:endParaRPr lang="es-CO" sz="2000" dirty="0">
              <a:solidFill>
                <a:schemeClr val="accent1">
                  <a:lumMod val="50000"/>
                </a:schemeClr>
              </a:solidFill>
              <a:latin typeface="Alata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6073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30DCB-10BC-E661-1EAE-7FE5DC32E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0BC242F7-9D06-618E-5D69-C1A6652B6F17}"/>
              </a:ext>
            </a:extLst>
          </p:cNvPr>
          <p:cNvSpPr/>
          <p:nvPr/>
        </p:nvSpPr>
        <p:spPr>
          <a:xfrm flipH="1">
            <a:off x="-18818" y="34082"/>
            <a:ext cx="12181000" cy="6850879"/>
          </a:xfrm>
          <a:custGeom>
            <a:avLst/>
            <a:gdLst>
              <a:gd name="connsiteX0" fmla="*/ 12181001 w 12181000"/>
              <a:gd name="connsiteY0" fmla="*/ 0 h 6850879"/>
              <a:gd name="connsiteX1" fmla="*/ 12181001 w 12181000"/>
              <a:gd name="connsiteY1" fmla="*/ 6850880 h 6850879"/>
              <a:gd name="connsiteX2" fmla="*/ 0 w 12181000"/>
              <a:gd name="connsiteY2" fmla="*/ 6850880 h 6850879"/>
              <a:gd name="connsiteX3" fmla="*/ 0 w 12181000"/>
              <a:gd name="connsiteY3" fmla="*/ 0 h 685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1000" h="6850879">
                <a:moveTo>
                  <a:pt x="12181001" y="0"/>
                </a:moveTo>
                <a:lnTo>
                  <a:pt x="12181001" y="6850880"/>
                </a:lnTo>
                <a:lnTo>
                  <a:pt x="0" y="685088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endParaRPr lang="es-CO"/>
          </a:p>
        </p:txBody>
      </p:sp>
      <p:sp>
        <p:nvSpPr>
          <p:cNvPr id="6" name="Forma libre: forma 5">
            <a:extLst>
              <a:ext uri="{FF2B5EF4-FFF2-40B4-BE49-F238E27FC236}">
                <a16:creationId xmlns:a16="http://schemas.microsoft.com/office/drawing/2014/main" id="{1F009519-37A1-5B63-0EA8-7BEBC999AB72}"/>
              </a:ext>
            </a:extLst>
          </p:cNvPr>
          <p:cNvSpPr/>
          <p:nvPr/>
        </p:nvSpPr>
        <p:spPr>
          <a:xfrm flipH="1">
            <a:off x="5709128" y="14242"/>
            <a:ext cx="5668844" cy="6692839"/>
          </a:xfrm>
          <a:custGeom>
            <a:avLst/>
            <a:gdLst>
              <a:gd name="connsiteX0" fmla="*/ 5519623 w 5668844"/>
              <a:gd name="connsiteY0" fmla="*/ 3196234 h 6850879"/>
              <a:gd name="connsiteX1" fmla="*/ 3593079 w 5668844"/>
              <a:gd name="connsiteY1" fmla="*/ 6758268 h 6850879"/>
              <a:gd name="connsiteX2" fmla="*/ 3537669 w 5668844"/>
              <a:gd name="connsiteY2" fmla="*/ 6850880 h 6850879"/>
              <a:gd name="connsiteX3" fmla="*/ 0 w 5668844"/>
              <a:gd name="connsiteY3" fmla="*/ 6850880 h 6850879"/>
              <a:gd name="connsiteX4" fmla="*/ 0 w 5668844"/>
              <a:gd name="connsiteY4" fmla="*/ 0 h 6850879"/>
              <a:gd name="connsiteX5" fmla="*/ 2210239 w 5668844"/>
              <a:gd name="connsiteY5" fmla="*/ 0 h 6850879"/>
              <a:gd name="connsiteX6" fmla="*/ 5019587 w 5668844"/>
              <a:gd name="connsiteY6" fmla="*/ 1518925 h 6850879"/>
              <a:gd name="connsiteX7" fmla="*/ 5519623 w 5668844"/>
              <a:gd name="connsiteY7" fmla="*/ 3196229 h 6850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68844" h="6850879">
                <a:moveTo>
                  <a:pt x="5519623" y="3196234"/>
                </a:moveTo>
                <a:lnTo>
                  <a:pt x="3593079" y="6758268"/>
                </a:lnTo>
                <a:cubicBezTo>
                  <a:pt x="3575844" y="6790196"/>
                  <a:pt x="3557337" y="6821068"/>
                  <a:pt x="3537669" y="6850880"/>
                </a:cubicBezTo>
                <a:lnTo>
                  <a:pt x="0" y="6850880"/>
                </a:lnTo>
                <a:lnTo>
                  <a:pt x="0" y="0"/>
                </a:lnTo>
                <a:lnTo>
                  <a:pt x="2210239" y="0"/>
                </a:lnTo>
                <a:lnTo>
                  <a:pt x="5019587" y="1518925"/>
                </a:lnTo>
                <a:cubicBezTo>
                  <a:pt x="5620920" y="1844025"/>
                  <a:pt x="5844767" y="2594978"/>
                  <a:pt x="5519623" y="3196229"/>
                </a:cubicBezTo>
                <a:close/>
              </a:path>
            </a:pathLst>
          </a:custGeom>
          <a:solidFill>
            <a:srgbClr val="FEFEFE"/>
          </a:solidFill>
          <a:ln w="264" cap="flat">
            <a:noFill/>
            <a:prstDash val="solid"/>
            <a:miter/>
          </a:ln>
        </p:spPr>
        <p:txBody>
          <a:bodyPr rtlCol="0" anchor="ctr"/>
          <a:lstStyle/>
          <a:p>
            <a:endParaRPr lang="es-CO" dirty="0"/>
          </a:p>
        </p:txBody>
      </p:sp>
      <p:sp>
        <p:nvSpPr>
          <p:cNvPr id="7" name="Forma libre: forma 6">
            <a:extLst>
              <a:ext uri="{FF2B5EF4-FFF2-40B4-BE49-F238E27FC236}">
                <a16:creationId xmlns:a16="http://schemas.microsoft.com/office/drawing/2014/main" id="{3799A8CE-26E4-1344-BF9C-F4D83F73D536}"/>
              </a:ext>
            </a:extLst>
          </p:cNvPr>
          <p:cNvSpPr/>
          <p:nvPr/>
        </p:nvSpPr>
        <p:spPr>
          <a:xfrm flipH="1">
            <a:off x="177969" y="14242"/>
            <a:ext cx="3170751" cy="7105522"/>
          </a:xfrm>
          <a:custGeom>
            <a:avLst/>
            <a:gdLst>
              <a:gd name="connsiteX0" fmla="*/ 1251860 w 3057119"/>
              <a:gd name="connsiteY0" fmla="*/ 6334418 h 6850877"/>
              <a:gd name="connsiteX1" fmla="*/ 2207092 w 3057119"/>
              <a:gd name="connsiteY1" fmla="*/ 6850877 h 6850877"/>
              <a:gd name="connsiteX2" fmla="*/ 2138257 w 3057119"/>
              <a:gd name="connsiteY2" fmla="*/ 6850877 h 6850877"/>
              <a:gd name="connsiteX3" fmla="*/ 649258 w 3057119"/>
              <a:gd name="connsiteY3" fmla="*/ 6045794 h 6850877"/>
              <a:gd name="connsiteX4" fmla="*/ 149222 w 3057119"/>
              <a:gd name="connsiteY4" fmla="*/ 4368492 h 6850877"/>
              <a:gd name="connsiteX5" fmla="*/ 2511829 w 3057119"/>
              <a:gd name="connsiteY5" fmla="*/ 0 h 6850877"/>
              <a:gd name="connsiteX6" fmla="*/ 3057120 w 3057119"/>
              <a:gd name="connsiteY6" fmla="*/ 0 h 6850877"/>
              <a:gd name="connsiteX7" fmla="*/ 676010 w 3057119"/>
              <a:gd name="connsiteY7" fmla="*/ 4402749 h 6850877"/>
              <a:gd name="connsiteX8" fmla="*/ 1251862 w 3057119"/>
              <a:gd name="connsiteY8" fmla="*/ 6334420 h 6850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57119" h="6850877">
                <a:moveTo>
                  <a:pt x="1251860" y="6334418"/>
                </a:moveTo>
                <a:lnTo>
                  <a:pt x="2207092" y="6850877"/>
                </a:lnTo>
                <a:lnTo>
                  <a:pt x="2138257" y="6850877"/>
                </a:lnTo>
                <a:lnTo>
                  <a:pt x="649258" y="6045794"/>
                </a:lnTo>
                <a:cubicBezTo>
                  <a:pt x="47925" y="5720588"/>
                  <a:pt x="-175923" y="4969635"/>
                  <a:pt x="149222" y="4368492"/>
                </a:cubicBezTo>
                <a:lnTo>
                  <a:pt x="2511829" y="0"/>
                </a:lnTo>
                <a:lnTo>
                  <a:pt x="3057120" y="0"/>
                </a:lnTo>
                <a:lnTo>
                  <a:pt x="676010" y="4402749"/>
                </a:lnTo>
                <a:cubicBezTo>
                  <a:pt x="301593" y="5095132"/>
                  <a:pt x="559383" y="5959946"/>
                  <a:pt x="1251862" y="6334420"/>
                </a:cubicBezTo>
                <a:close/>
              </a:path>
            </a:pathLst>
          </a:custGeom>
          <a:gradFill>
            <a:gsLst>
              <a:gs pos="0">
                <a:srgbClr val="6EA6FF"/>
              </a:gs>
              <a:gs pos="56078">
                <a:srgbClr val="3566B5"/>
              </a:gs>
              <a:gs pos="100000">
                <a:srgbClr val="182961"/>
              </a:gs>
            </a:gsLst>
            <a:lin ang="3612072" scaled="1"/>
          </a:gradFill>
          <a:ln w="264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AC468EC1-7C1F-38D2-6A8D-BA8FCFE91886}"/>
              </a:ext>
            </a:extLst>
          </p:cNvPr>
          <p:cNvSpPr/>
          <p:nvPr/>
        </p:nvSpPr>
        <p:spPr>
          <a:xfrm flipH="1">
            <a:off x="-29031" y="5530362"/>
            <a:ext cx="1854468" cy="1410228"/>
          </a:xfrm>
          <a:custGeom>
            <a:avLst/>
            <a:gdLst>
              <a:gd name="connsiteX0" fmla="*/ 1854469 w 1854468"/>
              <a:gd name="connsiteY0" fmla="*/ 129080 h 1410228"/>
              <a:gd name="connsiteX1" fmla="*/ 1854469 w 1854468"/>
              <a:gd name="connsiteY1" fmla="*/ 1410229 h 1410228"/>
              <a:gd name="connsiteX2" fmla="*/ 0 w 1854468"/>
              <a:gd name="connsiteY2" fmla="*/ 1410229 h 1410228"/>
              <a:gd name="connsiteX3" fmla="*/ 477483 w 1854468"/>
              <a:gd name="connsiteY3" fmla="*/ 527297 h 1410228"/>
              <a:gd name="connsiteX4" fmla="*/ 1840104 w 1854468"/>
              <a:gd name="connsiteY4" fmla="*/ 121207 h 1410228"/>
              <a:gd name="connsiteX5" fmla="*/ 1854469 w 1854468"/>
              <a:gd name="connsiteY5" fmla="*/ 129080 h 1410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54468" h="1410228">
                <a:moveTo>
                  <a:pt x="1854469" y="129080"/>
                </a:moveTo>
                <a:lnTo>
                  <a:pt x="1854469" y="1410229"/>
                </a:lnTo>
                <a:lnTo>
                  <a:pt x="0" y="1410229"/>
                </a:lnTo>
                <a:lnTo>
                  <a:pt x="477483" y="527297"/>
                </a:lnTo>
                <a:cubicBezTo>
                  <a:pt x="741532" y="38995"/>
                  <a:pt x="1351619" y="-142921"/>
                  <a:pt x="1840104" y="121207"/>
                </a:cubicBezTo>
                <a:lnTo>
                  <a:pt x="1854469" y="129080"/>
                </a:lnTo>
                <a:close/>
              </a:path>
            </a:pathLst>
          </a:custGeom>
          <a:gradFill>
            <a:gsLst>
              <a:gs pos="0">
                <a:srgbClr val="6EA6FF"/>
              </a:gs>
              <a:gs pos="56078">
                <a:srgbClr val="426DB3"/>
              </a:gs>
              <a:gs pos="100000">
                <a:srgbClr val="182961"/>
              </a:gs>
            </a:gsLst>
            <a:lin ang="2924133" scaled="1"/>
          </a:gradFill>
          <a:ln w="264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88" name="CuadroTexto 287">
            <a:extLst>
              <a:ext uri="{FF2B5EF4-FFF2-40B4-BE49-F238E27FC236}">
                <a16:creationId xmlns:a16="http://schemas.microsoft.com/office/drawing/2014/main" id="{AEC058BC-4260-9F7F-56CA-57D5A0E1C80F}"/>
              </a:ext>
            </a:extLst>
          </p:cNvPr>
          <p:cNvSpPr txBox="1"/>
          <p:nvPr/>
        </p:nvSpPr>
        <p:spPr>
          <a:xfrm>
            <a:off x="6232185" y="957568"/>
            <a:ext cx="5791379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s-CO" dirty="0">
              <a:solidFill>
                <a:schemeClr val="accent1">
                  <a:lumMod val="50000"/>
                </a:schemeClr>
              </a:solidFill>
              <a:latin typeface="Alata" panose="00000500000000000000" pitchFamily="2" charset="0"/>
            </a:endParaRPr>
          </a:p>
        </p:txBody>
      </p:sp>
      <p:sp>
        <p:nvSpPr>
          <p:cNvPr id="289" name="CuadroTexto 288">
            <a:extLst>
              <a:ext uri="{FF2B5EF4-FFF2-40B4-BE49-F238E27FC236}">
                <a16:creationId xmlns:a16="http://schemas.microsoft.com/office/drawing/2014/main" id="{B426E20C-2BDC-53F2-0E60-6C69BB8C77B4}"/>
              </a:ext>
            </a:extLst>
          </p:cNvPr>
          <p:cNvSpPr txBox="1"/>
          <p:nvPr/>
        </p:nvSpPr>
        <p:spPr>
          <a:xfrm flipH="1">
            <a:off x="2646218" y="203914"/>
            <a:ext cx="6899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4.4 cuales son las principales líneas o proyectos de inversión y como se desagrega el presupuesto de inversión ?</a:t>
            </a:r>
            <a:endParaRPr lang="es-CO" sz="2000" dirty="0">
              <a:solidFill>
                <a:schemeClr val="accent1">
                  <a:lumMod val="50000"/>
                </a:schemeClr>
              </a:solidFill>
              <a:latin typeface="Alata" panose="00000500000000000000" pitchFamily="2" charset="0"/>
            </a:endParaRPr>
          </a:p>
        </p:txBody>
      </p:sp>
      <p:sp>
        <p:nvSpPr>
          <p:cNvPr id="291" name="Forma libre: forma 290">
            <a:extLst>
              <a:ext uri="{FF2B5EF4-FFF2-40B4-BE49-F238E27FC236}">
                <a16:creationId xmlns:a16="http://schemas.microsoft.com/office/drawing/2014/main" id="{62E66FEF-DE38-BF00-374B-0CC852132C6F}"/>
              </a:ext>
            </a:extLst>
          </p:cNvPr>
          <p:cNvSpPr/>
          <p:nvPr/>
        </p:nvSpPr>
        <p:spPr>
          <a:xfrm>
            <a:off x="10938505" y="2733157"/>
            <a:ext cx="262378" cy="198600"/>
          </a:xfrm>
          <a:custGeom>
            <a:avLst/>
            <a:gdLst>
              <a:gd name="connsiteX0" fmla="*/ 258860 w 262378"/>
              <a:gd name="connsiteY0" fmla="*/ 23610 h 198600"/>
              <a:gd name="connsiteX1" fmla="*/ 262378 w 262378"/>
              <a:gd name="connsiteY1" fmla="*/ 31815 h 198600"/>
              <a:gd name="connsiteX2" fmla="*/ 258860 w 262378"/>
              <a:gd name="connsiteY2" fmla="*/ 39185 h 198600"/>
              <a:gd name="connsiteX3" fmla="*/ 102137 w 262378"/>
              <a:gd name="connsiteY3" fmla="*/ 194914 h 198600"/>
              <a:gd name="connsiteX4" fmla="*/ 93937 w 262378"/>
              <a:gd name="connsiteY4" fmla="*/ 198601 h 198600"/>
              <a:gd name="connsiteX5" fmla="*/ 86564 w 262378"/>
              <a:gd name="connsiteY5" fmla="*/ 194914 h 198600"/>
              <a:gd name="connsiteX6" fmla="*/ 3683 w 262378"/>
              <a:gd name="connsiteY6" fmla="*/ 112030 h 198600"/>
              <a:gd name="connsiteX7" fmla="*/ 0 w 262378"/>
              <a:gd name="connsiteY7" fmla="*/ 103822 h 198600"/>
              <a:gd name="connsiteX8" fmla="*/ 3683 w 262378"/>
              <a:gd name="connsiteY8" fmla="*/ 96456 h 198600"/>
              <a:gd name="connsiteX9" fmla="*/ 24615 w 262378"/>
              <a:gd name="connsiteY9" fmla="*/ 75521 h 198600"/>
              <a:gd name="connsiteX10" fmla="*/ 31985 w 262378"/>
              <a:gd name="connsiteY10" fmla="*/ 72842 h 198600"/>
              <a:gd name="connsiteX11" fmla="*/ 40185 w 262378"/>
              <a:gd name="connsiteY11" fmla="*/ 75521 h 198600"/>
              <a:gd name="connsiteX12" fmla="*/ 93937 w 262378"/>
              <a:gd name="connsiteY12" fmla="*/ 131115 h 198600"/>
              <a:gd name="connsiteX13" fmla="*/ 223197 w 262378"/>
              <a:gd name="connsiteY13" fmla="*/ 2676 h 198600"/>
              <a:gd name="connsiteX14" fmla="*/ 230562 w 262378"/>
              <a:gd name="connsiteY14" fmla="*/ 0 h 198600"/>
              <a:gd name="connsiteX15" fmla="*/ 238770 w 262378"/>
              <a:gd name="connsiteY15" fmla="*/ 3518 h 198600"/>
              <a:gd name="connsiteX16" fmla="*/ 258864 w 262378"/>
              <a:gd name="connsiteY16" fmla="*/ 23610 h 1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62378" h="198600">
                <a:moveTo>
                  <a:pt x="258860" y="23610"/>
                </a:moveTo>
                <a:cubicBezTo>
                  <a:pt x="261203" y="26122"/>
                  <a:pt x="262378" y="28798"/>
                  <a:pt x="262378" y="31815"/>
                </a:cubicBezTo>
                <a:cubicBezTo>
                  <a:pt x="262378" y="34828"/>
                  <a:pt x="261203" y="37343"/>
                  <a:pt x="258860" y="39185"/>
                </a:cubicBezTo>
                <a:lnTo>
                  <a:pt x="102137" y="194914"/>
                </a:lnTo>
                <a:cubicBezTo>
                  <a:pt x="99629" y="197425"/>
                  <a:pt x="96950" y="198601"/>
                  <a:pt x="93937" y="198601"/>
                </a:cubicBezTo>
                <a:cubicBezTo>
                  <a:pt x="90920" y="198601"/>
                  <a:pt x="88405" y="197425"/>
                  <a:pt x="86564" y="194914"/>
                </a:cubicBezTo>
                <a:lnTo>
                  <a:pt x="3683" y="112030"/>
                </a:lnTo>
                <a:cubicBezTo>
                  <a:pt x="1340" y="109515"/>
                  <a:pt x="0" y="106835"/>
                  <a:pt x="0" y="103822"/>
                </a:cubicBezTo>
                <a:cubicBezTo>
                  <a:pt x="0" y="100809"/>
                  <a:pt x="1340" y="98297"/>
                  <a:pt x="3683" y="96456"/>
                </a:cubicBezTo>
                <a:lnTo>
                  <a:pt x="24615" y="75521"/>
                </a:lnTo>
                <a:cubicBezTo>
                  <a:pt x="26457" y="73680"/>
                  <a:pt x="28968" y="72842"/>
                  <a:pt x="31985" y="72842"/>
                </a:cubicBezTo>
                <a:cubicBezTo>
                  <a:pt x="34997" y="72842"/>
                  <a:pt x="37674" y="73676"/>
                  <a:pt x="40185" y="75521"/>
                </a:cubicBezTo>
                <a:lnTo>
                  <a:pt x="93937" y="131115"/>
                </a:lnTo>
                <a:lnTo>
                  <a:pt x="223197" y="2676"/>
                </a:lnTo>
                <a:cubicBezTo>
                  <a:pt x="225038" y="838"/>
                  <a:pt x="227549" y="0"/>
                  <a:pt x="230562" y="0"/>
                </a:cubicBezTo>
                <a:cubicBezTo>
                  <a:pt x="233579" y="0"/>
                  <a:pt x="236262" y="1172"/>
                  <a:pt x="238770" y="3518"/>
                </a:cubicBezTo>
                <a:lnTo>
                  <a:pt x="258864" y="23610"/>
                </a:lnTo>
                <a:close/>
              </a:path>
            </a:pathLst>
          </a:custGeom>
          <a:solidFill>
            <a:srgbClr val="FEFEFE"/>
          </a:solidFill>
          <a:ln w="366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93" name="Forma libre: forma 292">
            <a:extLst>
              <a:ext uri="{FF2B5EF4-FFF2-40B4-BE49-F238E27FC236}">
                <a16:creationId xmlns:a16="http://schemas.microsoft.com/office/drawing/2014/main" id="{586BDA54-28AC-C99E-9B37-824CD2B91F55}"/>
              </a:ext>
            </a:extLst>
          </p:cNvPr>
          <p:cNvSpPr/>
          <p:nvPr/>
        </p:nvSpPr>
        <p:spPr>
          <a:xfrm>
            <a:off x="10938505" y="3470712"/>
            <a:ext cx="262378" cy="198600"/>
          </a:xfrm>
          <a:custGeom>
            <a:avLst/>
            <a:gdLst>
              <a:gd name="connsiteX0" fmla="*/ 258860 w 262378"/>
              <a:gd name="connsiteY0" fmla="*/ 23610 h 198600"/>
              <a:gd name="connsiteX1" fmla="*/ 262378 w 262378"/>
              <a:gd name="connsiteY1" fmla="*/ 31815 h 198600"/>
              <a:gd name="connsiteX2" fmla="*/ 258860 w 262378"/>
              <a:gd name="connsiteY2" fmla="*/ 39185 h 198600"/>
              <a:gd name="connsiteX3" fmla="*/ 102137 w 262378"/>
              <a:gd name="connsiteY3" fmla="*/ 194914 h 198600"/>
              <a:gd name="connsiteX4" fmla="*/ 93937 w 262378"/>
              <a:gd name="connsiteY4" fmla="*/ 198601 h 198600"/>
              <a:gd name="connsiteX5" fmla="*/ 86564 w 262378"/>
              <a:gd name="connsiteY5" fmla="*/ 194914 h 198600"/>
              <a:gd name="connsiteX6" fmla="*/ 3683 w 262378"/>
              <a:gd name="connsiteY6" fmla="*/ 112030 h 198600"/>
              <a:gd name="connsiteX7" fmla="*/ 0 w 262378"/>
              <a:gd name="connsiteY7" fmla="*/ 103822 h 198600"/>
              <a:gd name="connsiteX8" fmla="*/ 3683 w 262378"/>
              <a:gd name="connsiteY8" fmla="*/ 96456 h 198600"/>
              <a:gd name="connsiteX9" fmla="*/ 24615 w 262378"/>
              <a:gd name="connsiteY9" fmla="*/ 75521 h 198600"/>
              <a:gd name="connsiteX10" fmla="*/ 31985 w 262378"/>
              <a:gd name="connsiteY10" fmla="*/ 72842 h 198600"/>
              <a:gd name="connsiteX11" fmla="*/ 40185 w 262378"/>
              <a:gd name="connsiteY11" fmla="*/ 75521 h 198600"/>
              <a:gd name="connsiteX12" fmla="*/ 93937 w 262378"/>
              <a:gd name="connsiteY12" fmla="*/ 131115 h 198600"/>
              <a:gd name="connsiteX13" fmla="*/ 223197 w 262378"/>
              <a:gd name="connsiteY13" fmla="*/ 2676 h 198600"/>
              <a:gd name="connsiteX14" fmla="*/ 230562 w 262378"/>
              <a:gd name="connsiteY14" fmla="*/ 0 h 198600"/>
              <a:gd name="connsiteX15" fmla="*/ 238770 w 262378"/>
              <a:gd name="connsiteY15" fmla="*/ 3518 h 198600"/>
              <a:gd name="connsiteX16" fmla="*/ 258864 w 262378"/>
              <a:gd name="connsiteY16" fmla="*/ 23610 h 1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62378" h="198600">
                <a:moveTo>
                  <a:pt x="258860" y="23610"/>
                </a:moveTo>
                <a:cubicBezTo>
                  <a:pt x="261203" y="26122"/>
                  <a:pt x="262378" y="28798"/>
                  <a:pt x="262378" y="31815"/>
                </a:cubicBezTo>
                <a:cubicBezTo>
                  <a:pt x="262378" y="34828"/>
                  <a:pt x="261203" y="37343"/>
                  <a:pt x="258860" y="39185"/>
                </a:cubicBezTo>
                <a:lnTo>
                  <a:pt x="102137" y="194914"/>
                </a:lnTo>
                <a:cubicBezTo>
                  <a:pt x="99629" y="197425"/>
                  <a:pt x="96950" y="198601"/>
                  <a:pt x="93937" y="198601"/>
                </a:cubicBezTo>
                <a:cubicBezTo>
                  <a:pt x="90920" y="198601"/>
                  <a:pt x="88405" y="197425"/>
                  <a:pt x="86564" y="194914"/>
                </a:cubicBezTo>
                <a:lnTo>
                  <a:pt x="3683" y="112030"/>
                </a:lnTo>
                <a:cubicBezTo>
                  <a:pt x="1340" y="109515"/>
                  <a:pt x="0" y="106835"/>
                  <a:pt x="0" y="103822"/>
                </a:cubicBezTo>
                <a:cubicBezTo>
                  <a:pt x="0" y="100809"/>
                  <a:pt x="1340" y="98297"/>
                  <a:pt x="3683" y="96456"/>
                </a:cubicBezTo>
                <a:lnTo>
                  <a:pt x="24615" y="75521"/>
                </a:lnTo>
                <a:cubicBezTo>
                  <a:pt x="26457" y="73680"/>
                  <a:pt x="28968" y="72842"/>
                  <a:pt x="31985" y="72842"/>
                </a:cubicBezTo>
                <a:cubicBezTo>
                  <a:pt x="34997" y="72842"/>
                  <a:pt x="37674" y="73676"/>
                  <a:pt x="40185" y="75521"/>
                </a:cubicBezTo>
                <a:lnTo>
                  <a:pt x="93937" y="131115"/>
                </a:lnTo>
                <a:lnTo>
                  <a:pt x="223197" y="2676"/>
                </a:lnTo>
                <a:cubicBezTo>
                  <a:pt x="225038" y="838"/>
                  <a:pt x="227549" y="0"/>
                  <a:pt x="230562" y="0"/>
                </a:cubicBezTo>
                <a:cubicBezTo>
                  <a:pt x="233579" y="0"/>
                  <a:pt x="236262" y="1172"/>
                  <a:pt x="238770" y="3518"/>
                </a:cubicBezTo>
                <a:lnTo>
                  <a:pt x="258864" y="23610"/>
                </a:lnTo>
                <a:close/>
              </a:path>
            </a:pathLst>
          </a:custGeom>
          <a:solidFill>
            <a:srgbClr val="FEFEFE"/>
          </a:solidFill>
          <a:ln w="366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95" name="Forma libre: forma 294">
            <a:extLst>
              <a:ext uri="{FF2B5EF4-FFF2-40B4-BE49-F238E27FC236}">
                <a16:creationId xmlns:a16="http://schemas.microsoft.com/office/drawing/2014/main" id="{FA50968B-EF34-2AAE-5CC3-F09F101F9AED}"/>
              </a:ext>
            </a:extLst>
          </p:cNvPr>
          <p:cNvSpPr/>
          <p:nvPr/>
        </p:nvSpPr>
        <p:spPr>
          <a:xfrm>
            <a:off x="10938505" y="4407813"/>
            <a:ext cx="262378" cy="198600"/>
          </a:xfrm>
          <a:custGeom>
            <a:avLst/>
            <a:gdLst>
              <a:gd name="connsiteX0" fmla="*/ 258860 w 262378"/>
              <a:gd name="connsiteY0" fmla="*/ 23610 h 198600"/>
              <a:gd name="connsiteX1" fmla="*/ 262378 w 262378"/>
              <a:gd name="connsiteY1" fmla="*/ 31815 h 198600"/>
              <a:gd name="connsiteX2" fmla="*/ 258860 w 262378"/>
              <a:gd name="connsiteY2" fmla="*/ 39185 h 198600"/>
              <a:gd name="connsiteX3" fmla="*/ 102137 w 262378"/>
              <a:gd name="connsiteY3" fmla="*/ 194914 h 198600"/>
              <a:gd name="connsiteX4" fmla="*/ 93937 w 262378"/>
              <a:gd name="connsiteY4" fmla="*/ 198601 h 198600"/>
              <a:gd name="connsiteX5" fmla="*/ 86564 w 262378"/>
              <a:gd name="connsiteY5" fmla="*/ 194914 h 198600"/>
              <a:gd name="connsiteX6" fmla="*/ 3683 w 262378"/>
              <a:gd name="connsiteY6" fmla="*/ 112030 h 198600"/>
              <a:gd name="connsiteX7" fmla="*/ 0 w 262378"/>
              <a:gd name="connsiteY7" fmla="*/ 103822 h 198600"/>
              <a:gd name="connsiteX8" fmla="*/ 3683 w 262378"/>
              <a:gd name="connsiteY8" fmla="*/ 96456 h 198600"/>
              <a:gd name="connsiteX9" fmla="*/ 24615 w 262378"/>
              <a:gd name="connsiteY9" fmla="*/ 75521 h 198600"/>
              <a:gd name="connsiteX10" fmla="*/ 31985 w 262378"/>
              <a:gd name="connsiteY10" fmla="*/ 72842 h 198600"/>
              <a:gd name="connsiteX11" fmla="*/ 40185 w 262378"/>
              <a:gd name="connsiteY11" fmla="*/ 75521 h 198600"/>
              <a:gd name="connsiteX12" fmla="*/ 93937 w 262378"/>
              <a:gd name="connsiteY12" fmla="*/ 131115 h 198600"/>
              <a:gd name="connsiteX13" fmla="*/ 223197 w 262378"/>
              <a:gd name="connsiteY13" fmla="*/ 2676 h 198600"/>
              <a:gd name="connsiteX14" fmla="*/ 230562 w 262378"/>
              <a:gd name="connsiteY14" fmla="*/ 0 h 198600"/>
              <a:gd name="connsiteX15" fmla="*/ 238770 w 262378"/>
              <a:gd name="connsiteY15" fmla="*/ 3518 h 198600"/>
              <a:gd name="connsiteX16" fmla="*/ 258864 w 262378"/>
              <a:gd name="connsiteY16" fmla="*/ 23610 h 1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62378" h="198600">
                <a:moveTo>
                  <a:pt x="258860" y="23610"/>
                </a:moveTo>
                <a:cubicBezTo>
                  <a:pt x="261203" y="26122"/>
                  <a:pt x="262378" y="28798"/>
                  <a:pt x="262378" y="31815"/>
                </a:cubicBezTo>
                <a:cubicBezTo>
                  <a:pt x="262378" y="34828"/>
                  <a:pt x="261203" y="37343"/>
                  <a:pt x="258860" y="39185"/>
                </a:cubicBezTo>
                <a:lnTo>
                  <a:pt x="102137" y="194914"/>
                </a:lnTo>
                <a:cubicBezTo>
                  <a:pt x="99629" y="197425"/>
                  <a:pt x="96950" y="198601"/>
                  <a:pt x="93937" y="198601"/>
                </a:cubicBezTo>
                <a:cubicBezTo>
                  <a:pt x="90920" y="198601"/>
                  <a:pt x="88405" y="197425"/>
                  <a:pt x="86564" y="194914"/>
                </a:cubicBezTo>
                <a:lnTo>
                  <a:pt x="3683" y="112030"/>
                </a:lnTo>
                <a:cubicBezTo>
                  <a:pt x="1340" y="109515"/>
                  <a:pt x="0" y="106835"/>
                  <a:pt x="0" y="103822"/>
                </a:cubicBezTo>
                <a:cubicBezTo>
                  <a:pt x="0" y="100809"/>
                  <a:pt x="1340" y="98297"/>
                  <a:pt x="3683" y="96456"/>
                </a:cubicBezTo>
                <a:lnTo>
                  <a:pt x="24615" y="75521"/>
                </a:lnTo>
                <a:cubicBezTo>
                  <a:pt x="26457" y="73680"/>
                  <a:pt x="28968" y="72842"/>
                  <a:pt x="31985" y="72842"/>
                </a:cubicBezTo>
                <a:cubicBezTo>
                  <a:pt x="34997" y="72842"/>
                  <a:pt x="37674" y="73676"/>
                  <a:pt x="40185" y="75521"/>
                </a:cubicBezTo>
                <a:lnTo>
                  <a:pt x="93937" y="131115"/>
                </a:lnTo>
                <a:lnTo>
                  <a:pt x="223197" y="2676"/>
                </a:lnTo>
                <a:cubicBezTo>
                  <a:pt x="225038" y="838"/>
                  <a:pt x="227549" y="0"/>
                  <a:pt x="230562" y="0"/>
                </a:cubicBezTo>
                <a:cubicBezTo>
                  <a:pt x="233579" y="0"/>
                  <a:pt x="236262" y="1172"/>
                  <a:pt x="238770" y="3518"/>
                </a:cubicBezTo>
                <a:lnTo>
                  <a:pt x="258864" y="23610"/>
                </a:lnTo>
                <a:close/>
              </a:path>
            </a:pathLst>
          </a:custGeom>
          <a:solidFill>
            <a:srgbClr val="FEFEFE"/>
          </a:solidFill>
          <a:ln w="366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sp>
        <p:nvSpPr>
          <p:cNvPr id="297" name="Forma libre: forma 296">
            <a:extLst>
              <a:ext uri="{FF2B5EF4-FFF2-40B4-BE49-F238E27FC236}">
                <a16:creationId xmlns:a16="http://schemas.microsoft.com/office/drawing/2014/main" id="{2344C045-AAE1-EAAA-1F3E-A75EB374D07C}"/>
              </a:ext>
            </a:extLst>
          </p:cNvPr>
          <p:cNvSpPr/>
          <p:nvPr/>
        </p:nvSpPr>
        <p:spPr>
          <a:xfrm>
            <a:off x="10938505" y="4359831"/>
            <a:ext cx="262378" cy="198600"/>
          </a:xfrm>
          <a:custGeom>
            <a:avLst/>
            <a:gdLst>
              <a:gd name="connsiteX0" fmla="*/ 258860 w 262378"/>
              <a:gd name="connsiteY0" fmla="*/ 23610 h 198600"/>
              <a:gd name="connsiteX1" fmla="*/ 262378 w 262378"/>
              <a:gd name="connsiteY1" fmla="*/ 31815 h 198600"/>
              <a:gd name="connsiteX2" fmla="*/ 258860 w 262378"/>
              <a:gd name="connsiteY2" fmla="*/ 39185 h 198600"/>
              <a:gd name="connsiteX3" fmla="*/ 102137 w 262378"/>
              <a:gd name="connsiteY3" fmla="*/ 194914 h 198600"/>
              <a:gd name="connsiteX4" fmla="*/ 93937 w 262378"/>
              <a:gd name="connsiteY4" fmla="*/ 198601 h 198600"/>
              <a:gd name="connsiteX5" fmla="*/ 86564 w 262378"/>
              <a:gd name="connsiteY5" fmla="*/ 194914 h 198600"/>
              <a:gd name="connsiteX6" fmla="*/ 3683 w 262378"/>
              <a:gd name="connsiteY6" fmla="*/ 112030 h 198600"/>
              <a:gd name="connsiteX7" fmla="*/ 0 w 262378"/>
              <a:gd name="connsiteY7" fmla="*/ 103822 h 198600"/>
              <a:gd name="connsiteX8" fmla="*/ 3683 w 262378"/>
              <a:gd name="connsiteY8" fmla="*/ 96456 h 198600"/>
              <a:gd name="connsiteX9" fmla="*/ 24615 w 262378"/>
              <a:gd name="connsiteY9" fmla="*/ 75521 h 198600"/>
              <a:gd name="connsiteX10" fmla="*/ 31985 w 262378"/>
              <a:gd name="connsiteY10" fmla="*/ 72842 h 198600"/>
              <a:gd name="connsiteX11" fmla="*/ 40185 w 262378"/>
              <a:gd name="connsiteY11" fmla="*/ 75521 h 198600"/>
              <a:gd name="connsiteX12" fmla="*/ 93937 w 262378"/>
              <a:gd name="connsiteY12" fmla="*/ 131115 h 198600"/>
              <a:gd name="connsiteX13" fmla="*/ 223197 w 262378"/>
              <a:gd name="connsiteY13" fmla="*/ 2676 h 198600"/>
              <a:gd name="connsiteX14" fmla="*/ 230562 w 262378"/>
              <a:gd name="connsiteY14" fmla="*/ 0 h 198600"/>
              <a:gd name="connsiteX15" fmla="*/ 238770 w 262378"/>
              <a:gd name="connsiteY15" fmla="*/ 3518 h 198600"/>
              <a:gd name="connsiteX16" fmla="*/ 258864 w 262378"/>
              <a:gd name="connsiteY16" fmla="*/ 23610 h 19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62378" h="198600">
                <a:moveTo>
                  <a:pt x="258860" y="23610"/>
                </a:moveTo>
                <a:cubicBezTo>
                  <a:pt x="261203" y="26122"/>
                  <a:pt x="262378" y="28798"/>
                  <a:pt x="262378" y="31815"/>
                </a:cubicBezTo>
                <a:cubicBezTo>
                  <a:pt x="262378" y="34828"/>
                  <a:pt x="261203" y="37343"/>
                  <a:pt x="258860" y="39185"/>
                </a:cubicBezTo>
                <a:lnTo>
                  <a:pt x="102137" y="194914"/>
                </a:lnTo>
                <a:cubicBezTo>
                  <a:pt x="99629" y="197425"/>
                  <a:pt x="96950" y="198601"/>
                  <a:pt x="93937" y="198601"/>
                </a:cubicBezTo>
                <a:cubicBezTo>
                  <a:pt x="90920" y="198601"/>
                  <a:pt x="88405" y="197425"/>
                  <a:pt x="86564" y="194914"/>
                </a:cubicBezTo>
                <a:lnTo>
                  <a:pt x="3683" y="112030"/>
                </a:lnTo>
                <a:cubicBezTo>
                  <a:pt x="1340" y="109515"/>
                  <a:pt x="0" y="106835"/>
                  <a:pt x="0" y="103822"/>
                </a:cubicBezTo>
                <a:cubicBezTo>
                  <a:pt x="0" y="100809"/>
                  <a:pt x="1340" y="98297"/>
                  <a:pt x="3683" y="96456"/>
                </a:cubicBezTo>
                <a:lnTo>
                  <a:pt x="24615" y="75521"/>
                </a:lnTo>
                <a:cubicBezTo>
                  <a:pt x="26457" y="73680"/>
                  <a:pt x="28968" y="72842"/>
                  <a:pt x="31985" y="72842"/>
                </a:cubicBezTo>
                <a:cubicBezTo>
                  <a:pt x="34997" y="72842"/>
                  <a:pt x="37674" y="73676"/>
                  <a:pt x="40185" y="75521"/>
                </a:cubicBezTo>
                <a:lnTo>
                  <a:pt x="93937" y="131115"/>
                </a:lnTo>
                <a:lnTo>
                  <a:pt x="223197" y="2676"/>
                </a:lnTo>
                <a:cubicBezTo>
                  <a:pt x="225038" y="838"/>
                  <a:pt x="227549" y="0"/>
                  <a:pt x="230562" y="0"/>
                </a:cubicBezTo>
                <a:cubicBezTo>
                  <a:pt x="233579" y="0"/>
                  <a:pt x="236262" y="1172"/>
                  <a:pt x="238770" y="3518"/>
                </a:cubicBezTo>
                <a:lnTo>
                  <a:pt x="258864" y="23610"/>
                </a:lnTo>
                <a:close/>
              </a:path>
            </a:pathLst>
          </a:custGeom>
          <a:solidFill>
            <a:srgbClr val="FEFEFE"/>
          </a:solidFill>
          <a:ln w="366" cap="flat">
            <a:noFill/>
            <a:prstDash val="solid"/>
            <a:miter/>
          </a:ln>
        </p:spPr>
        <p:txBody>
          <a:bodyPr rtlCol="0" anchor="ctr"/>
          <a:lstStyle/>
          <a:p>
            <a:endParaRPr lang="es-CO"/>
          </a:p>
        </p:txBody>
      </p:sp>
      <p:pic>
        <p:nvPicPr>
          <p:cNvPr id="298" name="Imagen 297">
            <a:extLst>
              <a:ext uri="{FF2B5EF4-FFF2-40B4-BE49-F238E27FC236}">
                <a16:creationId xmlns:a16="http://schemas.microsoft.com/office/drawing/2014/main" id="{EC73FE9E-D2ED-38BB-88D1-019AA03C5FB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92" y="5832008"/>
            <a:ext cx="648892" cy="818765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53B6B2D3-89EE-5194-5C5F-64B8C79E2C73}"/>
              </a:ext>
            </a:extLst>
          </p:cNvPr>
          <p:cNvSpPr/>
          <p:nvPr/>
        </p:nvSpPr>
        <p:spPr>
          <a:xfrm>
            <a:off x="3281359" y="1422440"/>
            <a:ext cx="7737894" cy="157345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Seguridad de transporte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Infraestructura y seguridad en el transporte aéreo,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Infraestructura de transporte fluvial.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s-CO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s-CO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8AF7DCE-02FF-0F2D-D3D7-2968D22D17CE}"/>
              </a:ext>
            </a:extLst>
          </p:cNvPr>
          <p:cNvSpPr/>
          <p:nvPr/>
        </p:nvSpPr>
        <p:spPr>
          <a:xfrm>
            <a:off x="3640078" y="4352624"/>
            <a:ext cx="7737894" cy="18584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En el presupuesto asignado a la secretaria de Movilidad no existen recursos al servicio a la deuda.</a:t>
            </a:r>
          </a:p>
          <a:p>
            <a:pPr algn="ctr"/>
            <a:endParaRPr lang="es-CO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8622DD9-37CC-981F-8E62-03B963BF1D48}"/>
              </a:ext>
            </a:extLst>
          </p:cNvPr>
          <p:cNvSpPr txBox="1"/>
          <p:nvPr/>
        </p:nvSpPr>
        <p:spPr>
          <a:xfrm flipH="1">
            <a:off x="3861853" y="3166915"/>
            <a:ext cx="6899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4.5 existen recursos asignados al servicio de la deuda?</a:t>
            </a:r>
            <a:endParaRPr lang="es-CO" sz="2000" dirty="0">
              <a:solidFill>
                <a:schemeClr val="accent1">
                  <a:lumMod val="50000"/>
                </a:schemeClr>
              </a:solidFill>
              <a:latin typeface="Alata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55912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2583</TotalTime>
  <Words>520</Words>
  <Application>Microsoft Office PowerPoint</Application>
  <PresentationFormat>Panorámica</PresentationFormat>
  <Paragraphs>42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Alata</vt:lpstr>
      <vt:lpstr>Arial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Dario Adolfo Barros Molina</dc:creator>
  <cp:lastModifiedBy>Luis Miguel Torres Tores</cp:lastModifiedBy>
  <cp:revision>115</cp:revision>
  <dcterms:created xsi:type="dcterms:W3CDTF">2024-01-05T18:00:34Z</dcterms:created>
  <dcterms:modified xsi:type="dcterms:W3CDTF">2024-10-16T22:17:31Z</dcterms:modified>
</cp:coreProperties>
</file>