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CE5D0-CF00-C16A-8FB5-5260D0CDBE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B5943C-375F-CAF6-50A3-3CDF3BFE4C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6FBE23-C549-F826-6B52-7F5D822CF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170DEE-F183-39F1-E351-8D21B6633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C57D8C-7C5F-732A-9195-B964335C5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8647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978A6A-A0D2-C8F1-3EAB-544B95D8F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224504A-92D8-7EFC-B05F-20E8A4A64D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9A2D1C-C356-F9C6-4649-4BDD6F3AE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8C329F-20B6-4530-FA74-A6B4501BD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FCC8DD-0437-85CE-4520-A9D1B076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749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12E764-6751-291B-0A2B-C1E33A02BA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AC4E995-A87A-C187-CDF6-A9CFFF8DD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F95FCD-F71D-3425-1C1B-FCA3BADDC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4E5141-932B-823B-EDAE-FFEB2850D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71BA5A-6781-FA35-E6E6-BDB49E814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627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35BFE3-87EF-19C8-491D-CBE71A2C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3B3AD7-FA79-E198-0AC7-FCAEAE007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1CE442-5A3E-18BA-5990-4EFAC61F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2A73A1-8563-59EE-F05E-AAA4C9B1B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5FEBD3-5CBC-E316-E62C-3125E38A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106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E7B13-6AAD-0691-B1EE-96934D760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A22497-954B-5F05-C069-1B2E62CDE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EFBC5A-2880-BC02-E4CB-83F3F40E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1274F4-C083-9256-4DFF-55410C074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288983-3FE5-B809-82B5-1762BB601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462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FE9FA3-6159-03D0-7144-ECFB95A07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6AADFA-C490-0456-6BC5-94E59BDD3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4F032A-C2FD-555A-BCAD-1367953A71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850F43-2417-5B95-D6E3-E1132C01E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0D1D66-A6E3-DA72-3FC9-64C2235C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36A464-7F41-E578-AC07-149C3977D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775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DBE0FD-7137-2E76-368C-9D14E200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56FD16-9E98-BAF7-28AC-7D55AB81E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36444F-856F-2CBC-9CA7-E2D3DDF24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A1A5F9-015C-41C3-3CB7-7D87C37F20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922AB8-488D-1DA9-B65D-F1E12A9D6D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1FBEE2F-5397-8511-5F2A-D35ED6E7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093E8A1-425C-73C9-0EBD-8877C018E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9C1F7DF-BCC0-A3C4-D774-EF57049E3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6692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76384A-E26B-FC47-B878-82DE4EDE4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4DABD8C-4866-6B5C-BA18-09106FE56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98F106-90FD-0FBA-4890-EDE3A1D4C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A702D5-C173-2952-8DBD-20A2321A9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81901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C96BB5E-DC65-1334-1434-05C3455B3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61EB8B8-5573-EC9E-B4FC-B5D413764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E8631B-849D-768A-E9BE-EBFEDF99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5895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5AABD-70C9-DDD4-4931-B734321F0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944668-244B-E2F6-581B-B9073EEC7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286F900-BB2C-304C-A885-F055E5AAD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8DF38DA-B110-C5CA-5223-7BBA5C60C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B9B5DED-427A-2B30-76A0-CC3B5BB94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59E4A1-C5BC-037C-A812-D5AAE9E5F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83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EC34A3-B14B-A15A-0427-80A54610E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C87F61F-D7DF-895F-AB03-CF169D19A3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FF5A25-B882-2938-CE8E-86E65C232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7EECFD-AED1-EBF0-255C-EF73EC16B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304D34-EC64-33D4-3F7A-1312125E7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E1227E6-9578-5FFA-A59B-9D59D555D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2372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0386D5-DD7A-C071-64BA-A869CEBC4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3FE182-5FCC-5FF8-5FA0-D946A4133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91E10B-0780-EB67-8181-0CF7364407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E8A68-34F9-414A-9E14-62E430B1B1C9}" type="datetimeFigureOut">
              <a:rPr lang="es-CO" smtClean="0"/>
              <a:t>30/07/2024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D9A89F-4E28-9EE0-FE2A-EC0340504B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E84124-F098-C417-97EB-98860F00E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548E5-C305-485A-972F-F208010B45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5419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bolivar.gov.co/web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bolivar.gov.co/web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bolivar.gov.co/web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bolivar.gov.co/web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D842A39-5C08-D03C-9878-561E23C95306}"/>
              </a:ext>
            </a:extLst>
          </p:cNvPr>
          <p:cNvSpPr txBox="1"/>
          <p:nvPr/>
        </p:nvSpPr>
        <p:spPr>
          <a:xfrm>
            <a:off x="266051" y="4025334"/>
            <a:ext cx="112119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0"/>
              </a:rPr>
              <a:t>Socialización de la estrategia de rendición de cuentas </a:t>
            </a:r>
            <a:endParaRPr lang="es-CO" sz="48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BE7D274-8422-589F-55D1-3A730B514B67}"/>
              </a:ext>
            </a:extLst>
          </p:cNvPr>
          <p:cNvSpPr txBox="1"/>
          <p:nvPr/>
        </p:nvSpPr>
        <p:spPr>
          <a:xfrm>
            <a:off x="266051" y="5820077"/>
            <a:ext cx="758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b="1" spc="-150" noProof="1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Secretaría privada – Unidad de Comunicaciones y Prensa</a:t>
            </a:r>
          </a:p>
          <a:p>
            <a:endParaRPr lang="es-CO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46AEB09-CE73-84E5-6E37-40EAD4D2F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776" y="199586"/>
            <a:ext cx="2476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1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CE99E12-9B17-9330-AE7D-D64663D14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3140D16-4ABE-5644-BE4D-923D32418A30}"/>
              </a:ext>
            </a:extLst>
          </p:cNvPr>
          <p:cNvSpPr txBox="1"/>
          <p:nvPr/>
        </p:nvSpPr>
        <p:spPr>
          <a:xfrm>
            <a:off x="6513342" y="3657599"/>
            <a:ext cx="55567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solidFill>
                  <a:schemeClr val="bg1"/>
                </a:solidFill>
                <a:latin typeface="Montserrat" panose="00000500000000000000" pitchFamily="2" charset="0"/>
              </a:rPr>
              <a:t>Plan Anticorrupción y de Atención al Ciudadano </a:t>
            </a:r>
            <a:endParaRPr lang="es-CO" sz="44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081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FF6A149-EE00-6F4C-0E4F-00F2AF016670}"/>
              </a:ext>
            </a:extLst>
          </p:cNvPr>
          <p:cNvSpPr txBox="1"/>
          <p:nvPr/>
        </p:nvSpPr>
        <p:spPr>
          <a:xfrm>
            <a:off x="567397" y="3075057"/>
            <a:ext cx="5045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latin typeface="Montserrat" panose="00000500000000000000" pitchFamily="2" charset="0"/>
              </a:rPr>
              <a:t>Componentes</a:t>
            </a:r>
            <a:endParaRPr lang="es-CO" sz="2400" b="1" dirty="0">
              <a:latin typeface="Montserrat" panose="00000500000000000000" pitchFamily="2" charset="0"/>
            </a:endParaRPr>
          </a:p>
        </p:txBody>
      </p:sp>
      <p:sp>
        <p:nvSpPr>
          <p:cNvPr id="3" name="Diagrama de flujo: conector 2">
            <a:extLst>
              <a:ext uri="{FF2B5EF4-FFF2-40B4-BE49-F238E27FC236}">
                <a16:creationId xmlns:a16="http://schemas.microsoft.com/office/drawing/2014/main" id="{FBECECCA-A154-0F32-FA57-7D0DA04B1EEE}"/>
              </a:ext>
            </a:extLst>
          </p:cNvPr>
          <p:cNvSpPr/>
          <p:nvPr/>
        </p:nvSpPr>
        <p:spPr>
          <a:xfrm>
            <a:off x="7835705" y="745588"/>
            <a:ext cx="1083213" cy="970670"/>
          </a:xfrm>
          <a:prstGeom prst="flowChartConnec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123C6169-B835-A1EA-B673-553C94C68F43}"/>
              </a:ext>
            </a:extLst>
          </p:cNvPr>
          <p:cNvSpPr/>
          <p:nvPr/>
        </p:nvSpPr>
        <p:spPr>
          <a:xfrm>
            <a:off x="7835705" y="2855742"/>
            <a:ext cx="1083213" cy="970670"/>
          </a:xfrm>
          <a:prstGeom prst="flowChartConnector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EC017D6E-CB8D-53CA-4608-674260E448E8}"/>
              </a:ext>
            </a:extLst>
          </p:cNvPr>
          <p:cNvSpPr/>
          <p:nvPr/>
        </p:nvSpPr>
        <p:spPr>
          <a:xfrm>
            <a:off x="7835705" y="5155811"/>
            <a:ext cx="1083213" cy="970670"/>
          </a:xfrm>
          <a:prstGeom prst="flowChartConnec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C1208CC-B3C1-65AA-7CFD-81FAF3A8917A}"/>
              </a:ext>
            </a:extLst>
          </p:cNvPr>
          <p:cNvCxnSpPr>
            <a:stCxn id="3" idx="4"/>
            <a:endCxn id="6" idx="0"/>
          </p:cNvCxnSpPr>
          <p:nvPr/>
        </p:nvCxnSpPr>
        <p:spPr>
          <a:xfrm>
            <a:off x="8377312" y="1716258"/>
            <a:ext cx="0" cy="11394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65DE3627-388F-ACCE-827F-540F65D6A2A8}"/>
              </a:ext>
            </a:extLst>
          </p:cNvPr>
          <p:cNvCxnSpPr>
            <a:stCxn id="6" idx="4"/>
            <a:endCxn id="7" idx="0"/>
          </p:cNvCxnSpPr>
          <p:nvPr/>
        </p:nvCxnSpPr>
        <p:spPr>
          <a:xfrm>
            <a:off x="8377312" y="3826412"/>
            <a:ext cx="0" cy="1329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D08747F-C813-B097-6D29-D52EB9D1B863}"/>
              </a:ext>
            </a:extLst>
          </p:cNvPr>
          <p:cNvSpPr txBox="1"/>
          <p:nvPr/>
        </p:nvSpPr>
        <p:spPr>
          <a:xfrm>
            <a:off x="9158068" y="907757"/>
            <a:ext cx="2377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Montserrat" panose="00000500000000000000" pitchFamily="2" charset="0"/>
              </a:rPr>
              <a:t>3. Rendición de cuentas </a:t>
            </a:r>
            <a:endParaRPr lang="es-CO" sz="2000" b="1" dirty="0">
              <a:latin typeface="Montserrat" panose="00000500000000000000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F0A58EB-04EE-32F2-128E-CE3F95F487B3}"/>
              </a:ext>
            </a:extLst>
          </p:cNvPr>
          <p:cNvSpPr txBox="1"/>
          <p:nvPr/>
        </p:nvSpPr>
        <p:spPr>
          <a:xfrm>
            <a:off x="9158068" y="3017911"/>
            <a:ext cx="2377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Montserrat" panose="00000500000000000000" pitchFamily="2" charset="0"/>
              </a:rPr>
              <a:t>4. Atención al ciudadano </a:t>
            </a:r>
            <a:endParaRPr lang="es-CO" sz="2000" b="1" dirty="0">
              <a:latin typeface="Montserrat" panose="00000500000000000000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21F3578-6122-D7A1-12DB-C0D796944456}"/>
              </a:ext>
            </a:extLst>
          </p:cNvPr>
          <p:cNvSpPr txBox="1"/>
          <p:nvPr/>
        </p:nvSpPr>
        <p:spPr>
          <a:xfrm>
            <a:off x="9158068" y="5317980"/>
            <a:ext cx="2377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Montserrat" panose="00000500000000000000" pitchFamily="2" charset="0"/>
              </a:rPr>
              <a:t>5. Transparencia y acceso a la información </a:t>
            </a:r>
            <a:endParaRPr lang="es-CO" sz="2000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154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DFA8B9E1-1D7E-DB31-EA07-5120AD4DF94B}"/>
              </a:ext>
            </a:extLst>
          </p:cNvPr>
          <p:cNvSpPr/>
          <p:nvPr/>
        </p:nvSpPr>
        <p:spPr>
          <a:xfrm>
            <a:off x="6682153" y="818271"/>
            <a:ext cx="675250" cy="616634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BD59EFD1-8A4E-1B85-77FA-B4BA85E88B53}"/>
              </a:ext>
            </a:extLst>
          </p:cNvPr>
          <p:cNvSpPr/>
          <p:nvPr/>
        </p:nvSpPr>
        <p:spPr>
          <a:xfrm>
            <a:off x="6696221" y="2779541"/>
            <a:ext cx="675250" cy="616634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1C77DC47-AED0-C3A4-D801-219AC793F16D}"/>
              </a:ext>
            </a:extLst>
          </p:cNvPr>
          <p:cNvSpPr/>
          <p:nvPr/>
        </p:nvSpPr>
        <p:spPr>
          <a:xfrm>
            <a:off x="6724356" y="4712674"/>
            <a:ext cx="675250" cy="616634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B6B3BD-CC68-C9DC-F79D-5BE339ABE432}"/>
              </a:ext>
            </a:extLst>
          </p:cNvPr>
          <p:cNvSpPr txBox="1"/>
          <p:nvPr/>
        </p:nvSpPr>
        <p:spPr>
          <a:xfrm>
            <a:off x="7512147" y="895755"/>
            <a:ext cx="4135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latin typeface="Montserrat" panose="00000500000000000000" pitchFamily="2" charset="0"/>
              </a:rPr>
              <a:t>Reglamento interno</a:t>
            </a:r>
            <a:endParaRPr lang="es-CO" sz="2800" b="1" dirty="0">
              <a:latin typeface="Montserrat" panose="000005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F5E456E-211C-909F-A79F-ED5D7E57D0DF}"/>
              </a:ext>
            </a:extLst>
          </p:cNvPr>
          <p:cNvSpPr txBox="1"/>
          <p:nvPr/>
        </p:nvSpPr>
        <p:spPr>
          <a:xfrm>
            <a:off x="7526215" y="2610804"/>
            <a:ext cx="4135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latin typeface="Montserrat" panose="00000500000000000000" pitchFamily="2" charset="0"/>
              </a:rPr>
              <a:t>Manuel de procedimientos </a:t>
            </a:r>
            <a:endParaRPr lang="es-CO" sz="2800" b="1" dirty="0">
              <a:latin typeface="Montserrat" panose="00000500000000000000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2F7CC4D-A57B-F6AC-B235-7CD4354F2321}"/>
              </a:ext>
            </a:extLst>
          </p:cNvPr>
          <p:cNvSpPr txBox="1"/>
          <p:nvPr/>
        </p:nvSpPr>
        <p:spPr>
          <a:xfrm>
            <a:off x="7526215" y="4806088"/>
            <a:ext cx="4135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latin typeface="Montserrat" panose="00000500000000000000" pitchFamily="2" charset="0"/>
              </a:rPr>
              <a:t>Encuesta ciudadana</a:t>
            </a:r>
            <a:endParaRPr lang="es-CO" sz="2800" b="1" dirty="0">
              <a:latin typeface="Montserrat" panose="00000500000000000000" pitchFamily="2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05A6B58-F740-065A-93EA-247B864605C5}"/>
              </a:ext>
            </a:extLst>
          </p:cNvPr>
          <p:cNvSpPr txBox="1"/>
          <p:nvPr/>
        </p:nvSpPr>
        <p:spPr>
          <a:xfrm>
            <a:off x="6724356" y="6193707"/>
            <a:ext cx="32812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hlinkClick r:id="rId2"/>
              </a:rPr>
              <a:t>https://www.bolivar.gov.co/web/</a:t>
            </a:r>
            <a:r>
              <a:rPr lang="es-CO" dirty="0"/>
              <a:t>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F8CDFCE1-F1DF-6DC7-85CB-02C22BFFCD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9883" y="1157365"/>
            <a:ext cx="4937762" cy="509491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B6D1DFF-9831-8C50-C5E1-716D8E850D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566" y="2026039"/>
            <a:ext cx="930726" cy="116953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0884EA83-590B-5491-AF38-34F237E6F9A5}"/>
              </a:ext>
            </a:extLst>
          </p:cNvPr>
          <p:cNvSpPr txBox="1"/>
          <p:nvPr/>
        </p:nvSpPr>
        <p:spPr>
          <a:xfrm>
            <a:off x="-121227" y="3396175"/>
            <a:ext cx="60983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="1" dirty="0">
                <a:latin typeface="Montserrat" panose="00000500000000000000" pitchFamily="2" charset="0"/>
              </a:rPr>
              <a:t>Componente 3.</a:t>
            </a:r>
          </a:p>
          <a:p>
            <a:pPr algn="ctr"/>
            <a:endParaRPr lang="es-ES" b="1" dirty="0">
              <a:latin typeface="Montserrat" panose="00000500000000000000" pitchFamily="2" charset="0"/>
            </a:endParaRPr>
          </a:p>
          <a:p>
            <a:pPr algn="ctr"/>
            <a:r>
              <a:rPr lang="es-ES" sz="2200" b="1" dirty="0">
                <a:latin typeface="Montserrat" panose="00000500000000000000" pitchFamily="2" charset="0"/>
              </a:rPr>
              <a:t>RENDICIÓN DE CUENTAS </a:t>
            </a:r>
            <a:endParaRPr lang="es-CO" sz="2200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520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B766A2E2-8AFC-2423-F7CD-A0359EA338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110779"/>
              </p:ext>
            </p:extLst>
          </p:nvPr>
        </p:nvGraphicFramePr>
        <p:xfrm>
          <a:off x="289560" y="1913206"/>
          <a:ext cx="11274083" cy="4600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4495">
                  <a:extLst>
                    <a:ext uri="{9D8B030D-6E8A-4147-A177-3AD203B41FA5}">
                      <a16:colId xmlns:a16="http://schemas.microsoft.com/office/drawing/2014/main" val="28452198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87852727"/>
                    </a:ext>
                  </a:extLst>
                </a:gridCol>
                <a:gridCol w="4164277">
                  <a:extLst>
                    <a:ext uri="{9D8B030D-6E8A-4147-A177-3AD203B41FA5}">
                      <a16:colId xmlns:a16="http://schemas.microsoft.com/office/drawing/2014/main" val="225821882"/>
                    </a:ext>
                  </a:extLst>
                </a:gridCol>
                <a:gridCol w="2724695">
                  <a:extLst>
                    <a:ext uri="{9D8B030D-6E8A-4147-A177-3AD203B41FA5}">
                      <a16:colId xmlns:a16="http://schemas.microsoft.com/office/drawing/2014/main" val="4163599675"/>
                    </a:ext>
                  </a:extLst>
                </a:gridCol>
                <a:gridCol w="1150928">
                  <a:extLst>
                    <a:ext uri="{9D8B030D-6E8A-4147-A177-3AD203B41FA5}">
                      <a16:colId xmlns:a16="http://schemas.microsoft.com/office/drawing/2014/main" val="4104448387"/>
                    </a:ext>
                  </a:extLst>
                </a:gridCol>
                <a:gridCol w="650524">
                  <a:extLst>
                    <a:ext uri="{9D8B030D-6E8A-4147-A177-3AD203B41FA5}">
                      <a16:colId xmlns:a16="http://schemas.microsoft.com/office/drawing/2014/main" val="723011165"/>
                    </a:ext>
                  </a:extLst>
                </a:gridCol>
                <a:gridCol w="650524">
                  <a:extLst>
                    <a:ext uri="{9D8B030D-6E8A-4147-A177-3AD203B41FA5}">
                      <a16:colId xmlns:a16="http://schemas.microsoft.com/office/drawing/2014/main" val="2957099930"/>
                    </a:ext>
                  </a:extLst>
                </a:gridCol>
              </a:tblGrid>
              <a:tr h="5993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Subcomponente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Actividades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Meta o producto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Responsable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Fecha</a:t>
                      </a:r>
                      <a:b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</a:br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inicio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Fecha final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3364946980"/>
                  </a:ext>
                </a:extLst>
              </a:tr>
              <a:tr h="13335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100" b="1" u="none" strike="noStrike" dirty="0">
                          <a:effectLst/>
                          <a:latin typeface="Montserrat" panose="00000500000000000000" pitchFamily="2" charset="0"/>
                        </a:rPr>
                        <a:t>Subcomponente 1</a:t>
                      </a:r>
                      <a:br>
                        <a:rPr lang="es-CO" sz="1100" b="1" u="none" strike="noStrike" dirty="0">
                          <a:effectLst/>
                          <a:latin typeface="Montserrat" panose="00000500000000000000" pitchFamily="2" charset="0"/>
                        </a:rPr>
                      </a:br>
                      <a:r>
                        <a:rPr lang="es-CO" sz="1100" b="1" u="none" strike="noStrike" dirty="0">
                          <a:effectLst/>
                          <a:latin typeface="Montserrat" panose="00000500000000000000" pitchFamily="2" charset="0"/>
                        </a:rPr>
                        <a:t>Información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1.1</a:t>
                      </a:r>
                      <a:endParaRPr lang="es-CO" sz="10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Elaboración e implementación de la guía para estandarizar lineamientos</a:t>
                      </a:r>
                      <a:endParaRPr lang="es-ES" sz="10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Guía para la estandarización de lineamientos de rendición de cuentas elaborada y estandarizada</a:t>
                      </a:r>
                      <a:endParaRPr lang="es-ES" sz="10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Secretaria Privada - Oficina de comunicaciones y prensa</a:t>
                      </a:r>
                      <a:endParaRPr lang="es-ES" sz="10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4074406090"/>
                  </a:ext>
                </a:extLst>
              </a:tr>
              <a:tr h="133359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1.2</a:t>
                      </a:r>
                      <a:endParaRPr lang="es-CO" sz="10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Usar de manera permanente canales virtuales para informar a la ciudadanía obras y proyectos ejecutados desde la Gobernación de Bolívar.</a:t>
                      </a:r>
                      <a:endParaRPr lang="es-ES" sz="10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Mantener información actualizada y de fácil acceso a través de los canales institucionales y digitales.</a:t>
                      </a:r>
                      <a:endParaRPr lang="es-ES" sz="10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Secretaria Privada - Oficina de comunicaciones y prensa</a:t>
                      </a:r>
                      <a:endParaRPr lang="es-ES" sz="10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3521029975"/>
                  </a:ext>
                </a:extLst>
              </a:tr>
              <a:tr h="133359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1.3</a:t>
                      </a:r>
                      <a:endParaRPr lang="es-CO" sz="1000" b="1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Divulgar en los Canales de Comunicación, la Estrategia definida para la Rendición de Cuentas de la vigencia presente</a:t>
                      </a:r>
                      <a:endParaRPr lang="es-ES" sz="10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Documento de Estrategia Rendición de Cuentas publicado en página Web en los tiempos estipulados de acuerdo al cronograma.</a:t>
                      </a:r>
                      <a:endParaRPr lang="es-ES" sz="10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Secretaria Privada - Oficina de comunicaciones y prensa</a:t>
                      </a:r>
                      <a:endParaRPr lang="es-ES" sz="1000" b="0" i="0" u="none" strike="noStrike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1789650888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1E18A6EE-6CE3-ED32-1724-9E29475408AF}"/>
              </a:ext>
            </a:extLst>
          </p:cNvPr>
          <p:cNvSpPr txBox="1"/>
          <p:nvPr/>
        </p:nvSpPr>
        <p:spPr>
          <a:xfrm>
            <a:off x="1985302" y="999205"/>
            <a:ext cx="35063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hlinkClick r:id="rId2"/>
              </a:rPr>
              <a:t>https://www.bolivar.gov.co/web/</a:t>
            </a:r>
            <a:r>
              <a:rPr lang="es-CO" dirty="0"/>
              <a:t>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6326535-3821-A96A-FF10-240D54AA8B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" y="16859"/>
            <a:ext cx="1878757" cy="19385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B49929F-1216-4A25-3567-EC99D9C9C3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80" y="394893"/>
            <a:ext cx="726103" cy="91240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B5BFD9-A639-F757-5FD0-E1C89BED10FD}"/>
              </a:ext>
            </a:extLst>
          </p:cNvPr>
          <p:cNvSpPr txBox="1"/>
          <p:nvPr/>
        </p:nvSpPr>
        <p:spPr>
          <a:xfrm>
            <a:off x="1985302" y="380257"/>
            <a:ext cx="5746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Montserrat" panose="00000500000000000000" pitchFamily="2" charset="0"/>
              </a:rPr>
              <a:t>Rendición de cuentas</a:t>
            </a:r>
            <a:endParaRPr lang="es-CO" sz="3200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41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1765DFD-7AAA-314A-1296-A7E076DA57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908110"/>
              </p:ext>
            </p:extLst>
          </p:nvPr>
        </p:nvGraphicFramePr>
        <p:xfrm>
          <a:off x="243840" y="2107214"/>
          <a:ext cx="11544887" cy="4497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9366">
                  <a:extLst>
                    <a:ext uri="{9D8B030D-6E8A-4147-A177-3AD203B41FA5}">
                      <a16:colId xmlns:a16="http://schemas.microsoft.com/office/drawing/2014/main" val="411853429"/>
                    </a:ext>
                  </a:extLst>
                </a:gridCol>
                <a:gridCol w="492369">
                  <a:extLst>
                    <a:ext uri="{9D8B030D-6E8A-4147-A177-3AD203B41FA5}">
                      <a16:colId xmlns:a16="http://schemas.microsoft.com/office/drawing/2014/main" val="223848564"/>
                    </a:ext>
                  </a:extLst>
                </a:gridCol>
                <a:gridCol w="4082137">
                  <a:extLst>
                    <a:ext uri="{9D8B030D-6E8A-4147-A177-3AD203B41FA5}">
                      <a16:colId xmlns:a16="http://schemas.microsoft.com/office/drawing/2014/main" val="726630452"/>
                    </a:ext>
                  </a:extLst>
                </a:gridCol>
                <a:gridCol w="2790142">
                  <a:extLst>
                    <a:ext uri="{9D8B030D-6E8A-4147-A177-3AD203B41FA5}">
                      <a16:colId xmlns:a16="http://schemas.microsoft.com/office/drawing/2014/main" val="3439413333"/>
                    </a:ext>
                  </a:extLst>
                </a:gridCol>
                <a:gridCol w="1178573">
                  <a:extLst>
                    <a:ext uri="{9D8B030D-6E8A-4147-A177-3AD203B41FA5}">
                      <a16:colId xmlns:a16="http://schemas.microsoft.com/office/drawing/2014/main" val="192395720"/>
                    </a:ext>
                  </a:extLst>
                </a:gridCol>
                <a:gridCol w="666150">
                  <a:extLst>
                    <a:ext uri="{9D8B030D-6E8A-4147-A177-3AD203B41FA5}">
                      <a16:colId xmlns:a16="http://schemas.microsoft.com/office/drawing/2014/main" val="1664937035"/>
                    </a:ext>
                  </a:extLst>
                </a:gridCol>
                <a:gridCol w="666150">
                  <a:extLst>
                    <a:ext uri="{9D8B030D-6E8A-4147-A177-3AD203B41FA5}">
                      <a16:colId xmlns:a16="http://schemas.microsoft.com/office/drawing/2014/main" val="910227331"/>
                    </a:ext>
                  </a:extLst>
                </a:gridCol>
              </a:tblGrid>
              <a:tr h="41088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Subcomponente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Actividades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effectLst/>
                          <a:latin typeface="Montserrat" panose="00000500000000000000" pitchFamily="2" charset="0"/>
                        </a:rPr>
                        <a:t>Meta o producto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Responsable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>
                          <a:effectLst/>
                          <a:latin typeface="Montserrat" panose="00000500000000000000" pitchFamily="2" charset="0"/>
                        </a:rPr>
                        <a:t>Fecha</a:t>
                      </a:r>
                      <a:br>
                        <a:rPr lang="es-CO" sz="1200" b="1" u="none" strike="noStrike">
                          <a:effectLst/>
                          <a:latin typeface="Montserrat" panose="00000500000000000000" pitchFamily="2" charset="0"/>
                        </a:rPr>
                      </a:br>
                      <a:r>
                        <a:rPr lang="es-CO" sz="1200" b="1" u="none" strike="noStrike">
                          <a:effectLst/>
                          <a:latin typeface="Montserrat" panose="00000500000000000000" pitchFamily="2" charset="0"/>
                        </a:rPr>
                        <a:t>inicio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Fecha final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3158423987"/>
                  </a:ext>
                </a:extLst>
              </a:tr>
              <a:tr h="98835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Subcomponente 2</a:t>
                      </a:r>
                      <a:b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</a:br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Diálogo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2.1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Conformar y capacitar un equipo de trabajo que articule los ejercicios de Rendición de Cuentas al Interior de la Gobernación de Bolívar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effectLst/>
                          <a:latin typeface="Montserrat" panose="00000500000000000000" pitchFamily="2" charset="0"/>
                        </a:rPr>
                        <a:t>Capacitar al equipo que articule los ejercicios de rendición de cuenta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Secretaria Privada - Oficina de comunicaciones y prensa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3323043036"/>
                  </a:ext>
                </a:extLst>
              </a:tr>
              <a:tr h="105498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2.2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effectLst/>
                          <a:latin typeface="Montserrat" panose="00000500000000000000" pitchFamily="2" charset="0"/>
                        </a:rPr>
                        <a:t>Generar espacios de intercambio de opiniones y comentarios mediante canales RPC entre el Gobierno de Bolívar y la Ciudadanía.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Inventario de comentarios especiales y evidencias de mensajes enviados a modo de peticiones, sugerencias, quejas o reclamos relcionados con la necesidad de información sobre Rendición de Cuentas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Secretaria Privada - Oficina de comunicaciones y prensa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2622965084"/>
                  </a:ext>
                </a:extLst>
              </a:tr>
              <a:tr h="98835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2.3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Comunicar y dialogar con las dependencias de la Gobernación de Bolívar sobre los resultados y avances de la gestión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effectLst/>
                          <a:latin typeface="Montserrat" panose="00000500000000000000" pitchFamily="2" charset="0"/>
                        </a:rPr>
                        <a:t>E-</a:t>
                      </a:r>
                      <a:r>
                        <a:rPr lang="es-ES" sz="1000" u="none" strike="noStrike" dirty="0" err="1">
                          <a:effectLst/>
                          <a:latin typeface="Montserrat" panose="00000500000000000000" pitchFamily="2" charset="0"/>
                        </a:rPr>
                        <a:t>mailing</a:t>
                      </a:r>
                      <a:r>
                        <a:rPr lang="es-ES" sz="1000" u="none" strike="noStrike" dirty="0">
                          <a:effectLst/>
                          <a:latin typeface="Montserrat" panose="00000500000000000000" pitchFamily="2" charset="0"/>
                        </a:rPr>
                        <a:t> Interno para socializar todas las actividades relacionadas con la Rendición de Cuentas y acciones estratégicas importantes del Gobierno.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Secretaria Privada - Oficina de comunicaciones y prensa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2415274900"/>
                  </a:ext>
                </a:extLst>
              </a:tr>
              <a:tr h="105498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2.4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effectLst/>
                          <a:latin typeface="Montserrat" panose="00000500000000000000" pitchFamily="2" charset="0"/>
                        </a:rPr>
                        <a:t>Elaborar un informe entregable de la Rendición de Cuentas para motivar la cultura de la transparencia y presentación de cuentas ante la ciudadanía.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Entregable colgado en Web y socializado interna y externamente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Secretaria Privada - Oficina de comunicaciones y prensa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2310721552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CFA543D8-DFD0-70D6-7FCC-0B3F11E55DF4}"/>
              </a:ext>
            </a:extLst>
          </p:cNvPr>
          <p:cNvSpPr txBox="1"/>
          <p:nvPr/>
        </p:nvSpPr>
        <p:spPr>
          <a:xfrm>
            <a:off x="1985302" y="1064901"/>
            <a:ext cx="3618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hlinkClick r:id="rId2"/>
              </a:rPr>
              <a:t>https://www.bolivar.gov.co/web/</a:t>
            </a:r>
            <a:r>
              <a:rPr lang="es-CO" dirty="0"/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3269EBB-5FC6-1E8D-AB7C-DCD1C09FC4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" y="16859"/>
            <a:ext cx="1878757" cy="193855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86D88FB-DED6-812F-E414-5BF92ED8C9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80" y="394893"/>
            <a:ext cx="726103" cy="91240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4E926A8-7359-F604-450D-648D973A437F}"/>
              </a:ext>
            </a:extLst>
          </p:cNvPr>
          <p:cNvSpPr txBox="1"/>
          <p:nvPr/>
        </p:nvSpPr>
        <p:spPr>
          <a:xfrm>
            <a:off x="1985302" y="380257"/>
            <a:ext cx="5746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Montserrat" panose="00000500000000000000" pitchFamily="2" charset="0"/>
              </a:rPr>
              <a:t>Rendición de cuentas</a:t>
            </a:r>
            <a:endParaRPr lang="es-CO" sz="3200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694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897204-72A7-866D-905D-3EBC1A8CB339}"/>
              </a:ext>
            </a:extLst>
          </p:cNvPr>
          <p:cNvSpPr txBox="1"/>
          <p:nvPr/>
        </p:nvSpPr>
        <p:spPr>
          <a:xfrm>
            <a:off x="1985302" y="1059671"/>
            <a:ext cx="38439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hlinkClick r:id="rId2"/>
              </a:rPr>
              <a:t>https://www.bolivar.gov.co/web/</a:t>
            </a:r>
            <a:r>
              <a:rPr lang="es-CO" dirty="0"/>
              <a:t> 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B53B656-764A-16E0-6814-53796CD1D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236727"/>
              </p:ext>
            </p:extLst>
          </p:nvPr>
        </p:nvGraphicFramePr>
        <p:xfrm>
          <a:off x="243840" y="2262306"/>
          <a:ext cx="11474548" cy="41525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8178">
                  <a:extLst>
                    <a:ext uri="{9D8B030D-6E8A-4147-A177-3AD203B41FA5}">
                      <a16:colId xmlns:a16="http://schemas.microsoft.com/office/drawing/2014/main" val="2282552955"/>
                    </a:ext>
                  </a:extLst>
                </a:gridCol>
                <a:gridCol w="506437">
                  <a:extLst>
                    <a:ext uri="{9D8B030D-6E8A-4147-A177-3AD203B41FA5}">
                      <a16:colId xmlns:a16="http://schemas.microsoft.com/office/drawing/2014/main" val="2996979196"/>
                    </a:ext>
                  </a:extLst>
                </a:gridCol>
                <a:gridCol w="3861216">
                  <a:extLst>
                    <a:ext uri="{9D8B030D-6E8A-4147-A177-3AD203B41FA5}">
                      <a16:colId xmlns:a16="http://schemas.microsoft.com/office/drawing/2014/main" val="4102677599"/>
                    </a:ext>
                  </a:extLst>
                </a:gridCol>
                <a:gridCol w="2773143">
                  <a:extLst>
                    <a:ext uri="{9D8B030D-6E8A-4147-A177-3AD203B41FA5}">
                      <a16:colId xmlns:a16="http://schemas.microsoft.com/office/drawing/2014/main" val="3468751052"/>
                    </a:ext>
                  </a:extLst>
                </a:gridCol>
                <a:gridCol w="1171392">
                  <a:extLst>
                    <a:ext uri="{9D8B030D-6E8A-4147-A177-3AD203B41FA5}">
                      <a16:colId xmlns:a16="http://schemas.microsoft.com/office/drawing/2014/main" val="3309175349"/>
                    </a:ext>
                  </a:extLst>
                </a:gridCol>
                <a:gridCol w="662091">
                  <a:extLst>
                    <a:ext uri="{9D8B030D-6E8A-4147-A177-3AD203B41FA5}">
                      <a16:colId xmlns:a16="http://schemas.microsoft.com/office/drawing/2014/main" val="781241391"/>
                    </a:ext>
                  </a:extLst>
                </a:gridCol>
                <a:gridCol w="662091">
                  <a:extLst>
                    <a:ext uri="{9D8B030D-6E8A-4147-A177-3AD203B41FA5}">
                      <a16:colId xmlns:a16="http://schemas.microsoft.com/office/drawing/2014/main" val="2531587155"/>
                    </a:ext>
                  </a:extLst>
                </a:gridCol>
              </a:tblGrid>
              <a:tr h="37561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Subcomponente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Actividades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Meta o producto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Responsable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Fecha</a:t>
                      </a:r>
                      <a:b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</a:br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inicio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u="none" strike="noStrike" dirty="0">
                          <a:effectLst/>
                          <a:latin typeface="Montserrat" panose="00000500000000000000" pitchFamily="2" charset="0"/>
                        </a:rPr>
                        <a:t>Fecha final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2755105777"/>
                  </a:ext>
                </a:extLst>
              </a:tr>
              <a:tr h="179508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effectLst/>
                          <a:latin typeface="Montserrat" panose="00000500000000000000" pitchFamily="2" charset="0"/>
                        </a:rPr>
                        <a:t>Subcomponente 3</a:t>
                      </a:r>
                      <a:br>
                        <a:rPr lang="es-CO" sz="1200" b="1" i="0" u="none" strike="noStrike" dirty="0">
                          <a:effectLst/>
                          <a:latin typeface="Montserrat" panose="00000500000000000000" pitchFamily="2" charset="0"/>
                        </a:rPr>
                      </a:br>
                      <a:r>
                        <a:rPr lang="es-CO" sz="1200" b="1" i="0" u="none" strike="noStrike" dirty="0">
                          <a:effectLst/>
                          <a:latin typeface="Montserrat" panose="00000500000000000000" pitchFamily="2" charset="0"/>
                        </a:rPr>
                        <a:t>Responsabilidad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3.1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effectLst/>
                          <a:latin typeface="Montserrat" panose="00000500000000000000" pitchFamily="2" charset="0"/>
                        </a:rPr>
                        <a:t>Monitorear y rendir cuentas permanente sobre los riesgos que den lugar a la corrupción en la gestión institucional a través del portal web y en la audiencia de Rendición de Cuentas. 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effectLst/>
                          <a:latin typeface="Montserrat" panose="00000500000000000000" pitchFamily="2" charset="0"/>
                        </a:rPr>
                        <a:t>Llevar actualizado y conforme a los estipulados Plan Anticorrupción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Secretaria Privada - Oficina de comunicaciones y prensa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2427556674"/>
                  </a:ext>
                </a:extLst>
              </a:tr>
              <a:tr h="138003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3.2</a:t>
                      </a:r>
                      <a:endParaRPr lang="es-CO" sz="10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effectLst/>
                          <a:latin typeface="Montserrat" panose="00000500000000000000" pitchFamily="2" charset="0"/>
                        </a:rPr>
                        <a:t>Analizar las recomendaciones realizadas por la ciudadanía frente a la audiencia de Rendición de Cuentas y establecer correctivos que optimicen la gestión y faciliten el cumplimiento de metas del Plan de Desarrollo Bolívar Primero.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 dirty="0">
                          <a:effectLst/>
                          <a:latin typeface="Montserrat" panose="00000500000000000000" pitchFamily="2" charset="0"/>
                        </a:rPr>
                        <a:t>Encuesta de opinión ciudadana sobre los temas de interés para Rendición de Cuentas publicado en página web y socializado en canales digitales de la Gobernación de Bolívar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Secretaria Privada - Oficina de comunicaciones y prensa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741828874"/>
                  </a:ext>
                </a:extLst>
              </a:tr>
              <a:tr h="60182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3.3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Realizar Informe de evaluación y cumplimientio de la estrategia de Rendición de Cuentas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u="none" strike="noStrike">
                          <a:effectLst/>
                          <a:latin typeface="Montserrat" panose="00000500000000000000" pitchFamily="2" charset="0"/>
                        </a:rPr>
                        <a:t>Informe cuatrimestral de seguimiento a la estrategia de rendición de cuentas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Oficina de control interno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1/01/2024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000" u="none" strike="noStrike" dirty="0">
                          <a:effectLst/>
                          <a:latin typeface="Montserrat" panose="00000500000000000000" pitchFamily="2" charset="0"/>
                        </a:rPr>
                        <a:t>31/12/2024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076" marR="9076" marT="9076" marB="0" anchor="ctr"/>
                </a:tc>
                <a:extLst>
                  <a:ext uri="{0D108BD9-81ED-4DB2-BD59-A6C34878D82A}">
                    <a16:rowId xmlns:a16="http://schemas.microsoft.com/office/drawing/2014/main" val="1691504161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82CEFAB8-84ED-64BA-99B4-AA283EB1A6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" y="16859"/>
            <a:ext cx="1878757" cy="1938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D13CDA6-5733-F6D8-361C-71819BB78E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80" y="394893"/>
            <a:ext cx="726103" cy="91240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2EE79DF-CC7D-25A9-2A11-B09E042BDE68}"/>
              </a:ext>
            </a:extLst>
          </p:cNvPr>
          <p:cNvSpPr txBox="1"/>
          <p:nvPr/>
        </p:nvSpPr>
        <p:spPr>
          <a:xfrm>
            <a:off x="1985302" y="380257"/>
            <a:ext cx="5746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Montserrat" panose="00000500000000000000" pitchFamily="2" charset="0"/>
              </a:rPr>
              <a:t>Rendición de cuentas</a:t>
            </a:r>
            <a:endParaRPr lang="es-CO" sz="3200" b="1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851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57467B2-41CE-E052-BBD3-42AA93F4D9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7661" y="2633221"/>
            <a:ext cx="4121833" cy="393426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45201DB-A9B9-3F59-08F4-A2FEF6380F46}"/>
              </a:ext>
            </a:extLst>
          </p:cNvPr>
          <p:cNvSpPr txBox="1"/>
          <p:nvPr/>
        </p:nvSpPr>
        <p:spPr>
          <a:xfrm>
            <a:off x="5936566" y="492369"/>
            <a:ext cx="57958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0070C0"/>
                </a:solidFill>
                <a:latin typeface="Montserrat" panose="00000500000000000000" pitchFamily="2" charset="0"/>
              </a:rPr>
              <a:t>CONVOCATORIA PUBLICA DE RENDICIÓN DE CUENTAS 2024 </a:t>
            </a:r>
          </a:p>
          <a:p>
            <a:pPr algn="ctr"/>
            <a:endParaRPr lang="es-ES" b="1" dirty="0">
              <a:solidFill>
                <a:srgbClr val="0070C0"/>
              </a:solidFill>
              <a:latin typeface="Montserrat" panose="00000500000000000000" pitchFamily="2" charset="0"/>
            </a:endParaRPr>
          </a:p>
          <a:p>
            <a:pPr algn="just"/>
            <a:r>
              <a:rPr lang="es-ES" dirty="0">
                <a:latin typeface="Montserrat" panose="00000500000000000000" pitchFamily="2" charset="0"/>
              </a:rPr>
              <a:t>La Gobernación de Bolivar convoca la ciudadanía en general a participar del acto de rendición de cuentas </a:t>
            </a:r>
            <a:endParaRPr lang="es-CO" dirty="0">
              <a:latin typeface="Montserrat" panose="00000500000000000000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A09A78E-8CB2-C62C-13C9-FBCAC17EC5A2}"/>
              </a:ext>
            </a:extLst>
          </p:cNvPr>
          <p:cNvSpPr txBox="1"/>
          <p:nvPr/>
        </p:nvSpPr>
        <p:spPr>
          <a:xfrm>
            <a:off x="661182" y="3123027"/>
            <a:ext cx="41218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/>
              <a:t>17</a:t>
            </a:r>
            <a:r>
              <a:rPr lang="es-ES" dirty="0"/>
              <a:t> </a:t>
            </a:r>
          </a:p>
          <a:p>
            <a:pPr algn="ctr"/>
            <a:r>
              <a:rPr lang="es-ES" sz="2400" dirty="0"/>
              <a:t>Diciembre/ 2024</a:t>
            </a:r>
            <a:endParaRPr lang="es-CO" sz="2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204B583-4673-ED20-366B-503011631DC0}"/>
              </a:ext>
            </a:extLst>
          </p:cNvPr>
          <p:cNvSpPr txBox="1"/>
          <p:nvPr/>
        </p:nvSpPr>
        <p:spPr>
          <a:xfrm>
            <a:off x="801858" y="5036234"/>
            <a:ext cx="455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Montserrat" panose="00000500000000000000" pitchFamily="2" charset="0"/>
              </a:rPr>
              <a:t>Hora: </a:t>
            </a:r>
            <a:r>
              <a:rPr lang="es-ES" dirty="0">
                <a:latin typeface="Montserrat" panose="00000500000000000000" pitchFamily="2" charset="0"/>
              </a:rPr>
              <a:t>10: 00 </a:t>
            </a:r>
            <a:r>
              <a:rPr lang="es-ES" dirty="0" err="1">
                <a:latin typeface="Montserrat" panose="00000500000000000000" pitchFamily="2" charset="0"/>
              </a:rPr>
              <a:t>a.m</a:t>
            </a:r>
            <a:endParaRPr lang="es-ES" dirty="0">
              <a:latin typeface="Montserrat" panose="00000500000000000000" pitchFamily="2" charset="0"/>
            </a:endParaRPr>
          </a:p>
          <a:p>
            <a:r>
              <a:rPr lang="es-ES" b="1" dirty="0">
                <a:latin typeface="Montserrat" panose="00000500000000000000" pitchFamily="2" charset="0"/>
              </a:rPr>
              <a:t>Lugar: </a:t>
            </a:r>
            <a:r>
              <a:rPr lang="es-ES" dirty="0">
                <a:latin typeface="Montserrat" panose="00000500000000000000" pitchFamily="2" charset="0"/>
              </a:rPr>
              <a:t>Palacio de la Proclamación  </a:t>
            </a:r>
            <a:endParaRPr lang="es-CO" dirty="0">
              <a:latin typeface="Montserrat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FC3F21-071B-B754-16BA-C0596BC1526B}"/>
              </a:ext>
            </a:extLst>
          </p:cNvPr>
          <p:cNvSpPr txBox="1"/>
          <p:nvPr/>
        </p:nvSpPr>
        <p:spPr>
          <a:xfrm>
            <a:off x="7652824" y="3270848"/>
            <a:ext cx="23915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Montserrat" panose="00000500000000000000" pitchFamily="2" charset="0"/>
              </a:rPr>
              <a:t>Tu Participación es Importante para Nosotros </a:t>
            </a:r>
            <a:endParaRPr lang="es-CO" sz="2400" b="1" dirty="0">
              <a:latin typeface="Montserrat" panose="00000500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888BEC5-F751-E5CA-435A-285462550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881" y="265527"/>
            <a:ext cx="2476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17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7E4E575-A6FF-BC6A-B797-D8B1CA101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13FB628-16DE-362C-34BF-0E96CE9D44F0}"/>
              </a:ext>
            </a:extLst>
          </p:cNvPr>
          <p:cNvSpPr txBox="1"/>
          <p:nvPr/>
        </p:nvSpPr>
        <p:spPr>
          <a:xfrm>
            <a:off x="6991644" y="5665598"/>
            <a:ext cx="50503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b="1" dirty="0">
                <a:solidFill>
                  <a:schemeClr val="bg1"/>
                </a:solidFill>
                <a:latin typeface="Montserrat" panose="00000500000000000000" pitchFamily="2" charset="0"/>
              </a:rPr>
              <a:t>GRACIAS</a:t>
            </a:r>
            <a:endParaRPr lang="es-CO" sz="80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1384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690</Words>
  <Application>Microsoft Office PowerPoint</Application>
  <PresentationFormat>Panorámica</PresentationFormat>
  <Paragraphs>110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Luis Felipe González Castellar</dc:creator>
  <cp:lastModifiedBy>Luis Felipe González Castellar</cp:lastModifiedBy>
  <cp:revision>5</cp:revision>
  <dcterms:created xsi:type="dcterms:W3CDTF">2024-07-25T18:11:37Z</dcterms:created>
  <dcterms:modified xsi:type="dcterms:W3CDTF">2024-07-30T06:12:48Z</dcterms:modified>
</cp:coreProperties>
</file>