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69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0C4"/>
    <a:srgbClr val="3438D4"/>
    <a:srgbClr val="711FE9"/>
    <a:srgbClr val="56B275"/>
    <a:srgbClr val="8E897A"/>
    <a:srgbClr val="ED571B"/>
    <a:srgbClr val="675BAD"/>
    <a:srgbClr val="996F97"/>
    <a:srgbClr val="CE723A"/>
    <a:srgbClr val="769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83E59E-02E1-4CD1-80FB-30B5EE490738}" v="25" dt="2023-05-31T22:56:50.475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0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B58F8-C94C-2CE9-B4FB-48D27D8E2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D64111-E7C7-3788-0E9B-76849ED29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3AC1E4-87E5-1BF2-C64F-F110D518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DEFEFC-B5B8-F7E3-7EFA-47C9A569E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8E6609-315B-2D53-7E44-97009DEE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4624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40246C-B69F-8978-E7C3-F4A02CD9F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BAFBC0-B589-8FC8-A0E0-F49B42B78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E065A5-3F1A-5677-8451-7A9906C4D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D7774A-7F0E-0D7A-E9D0-0FFCFBD3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FACCE1-05A9-BDEC-11C1-B83EC822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3190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4E3264-F99A-6F52-0C3E-62AD48CAD5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9CDF75-0CFE-6D55-AAE5-AC122CB5C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EA98EC-6EC5-5DD0-EBD9-4F02DE03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BBB070-8652-525F-3DFE-708881C06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830C79-8F55-B571-B0EC-BE7642DFE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0338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625508-AFD9-AE38-71AC-6B613F80B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4E880E-53CE-2706-349A-A13D2D7E4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E389A3-472C-99E6-6C93-AC8C40624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F4AB82-B8A5-3D77-0E64-3B495994C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DEAFD4-84B7-BA58-7A67-EB3E3D169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2250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9160A1-F3D3-54E6-81CC-2BFC0DAC4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697602-4230-1EE1-7801-03AFC74AD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78F01B-1B48-9101-4964-CB6D4AD33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C35A84-D55A-4CDD-5233-1D477001F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B927E-3B0A-EBBE-DF8F-4B39954D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7542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AC169-F113-77D7-3AC1-5FA50471B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BCDD35-DC39-57A4-3C4D-F14E36D99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C094FD-5FAF-F944-82DE-CFC85E0E3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8260C3-B22E-1474-607A-997C296FC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29F0F8-5710-90FD-73A1-2B97B1DB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67248C-96A1-1A49-526F-397BA9777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9305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73DA1-6FD8-BF45-7B16-AE09B97DA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873E58-6C9B-C460-2CE9-A5F6BFC3C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79D6D2-1027-96CC-6A0E-A3921F2EF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EFA831-A81E-6E20-E4B8-35A7028C4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18FEA66-CF20-0DAE-C6E3-8BBA697EA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BB803CE-6494-CB0B-B873-DFB9A6490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87504C2-CE28-3FF7-F23F-679A7A803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8635800-15A1-446A-C0EA-4307740D2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0324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B2494-4AA7-33B4-6F9A-B4424704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CD777C-BBF7-C433-2DE7-83671D661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F0097B5-28D2-1707-8A51-48147FA1A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2627D5C-4288-0BBA-DDB4-BCB382F17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8890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C2168B-E6F5-EA81-EC37-C10D90D88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855389-31E3-96D7-0BB8-F579B3E45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6A90635-4445-9E24-E4A2-F100A64FF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8682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24D8C-569C-550D-CA6B-41596D72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3AD5B5-C8B5-C8C2-A48E-0286FC608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7CC2FC2-305C-D4A0-BED9-F7D2A993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998E7F-F088-5C0B-DC71-2472C390B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F485B-E513-1475-DD80-AD024FDA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70639C-39DC-052E-4927-F2BD039D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8402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53F0E7-FD86-049B-5F5B-6E47CD84D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B0B515F-5B78-DDC4-E60A-85148117C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579846-9B6C-2365-58DC-62D0A88E3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9198FE-0572-5225-3E4E-340545819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DBD88B-63FD-07DB-A71A-4EC0E177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291D23-569A-BD5E-8C5E-F493A90E5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5348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4B662CA-43E6-F349-B119-108E9681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DC100D-43F9-A783-DDBB-453F0EDFB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2AEB03-EC82-E5F6-3B02-608253868D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55BEF-D8FE-4CC5-9BD4-C55CA650385E}" type="datetimeFigureOut">
              <a:rPr lang="es-CO" smtClean="0"/>
              <a:t>14/06/2023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267532-7577-F70B-6FFA-F098B0633F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42F5E9-46CB-0A08-BABB-EE8FACC5D9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900A-2D24-48C8-B259-6B74A32A85C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529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slide" Target="slide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.jp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.jp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.jp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2.jp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2A30014B-F472-4BD1-869C-95D24B6EF7A3}"/>
              </a:ext>
            </a:extLst>
          </p:cNvPr>
          <p:cNvSpPr/>
          <p:nvPr/>
        </p:nvSpPr>
        <p:spPr>
          <a:xfrm>
            <a:off x="-12555809" y="-17511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AF988-2D83-0855-D2F4-6B2A53276F08}"/>
              </a:ext>
            </a:extLst>
          </p:cNvPr>
          <p:cNvSpPr txBox="1"/>
          <p:nvPr/>
        </p:nvSpPr>
        <p:spPr>
          <a:xfrm>
            <a:off x="680666" y="884702"/>
            <a:ext cx="700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Inicio</a:t>
            </a:r>
          </a:p>
          <a:p>
            <a:endParaRPr lang="es-CO" dirty="0"/>
          </a:p>
        </p:txBody>
      </p:sp>
      <p:pic>
        <p:nvPicPr>
          <p:cNvPr id="31" name="Picture 8" descr="Proyecto Bolívar">
            <a:extLst>
              <a:ext uri="{FF2B5EF4-FFF2-40B4-BE49-F238E27FC236}">
                <a16:creationId xmlns:a16="http://schemas.microsoft.com/office/drawing/2014/main" id="{24675C96-F303-735D-5F9E-3CDAC81C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581A2038-55C9-65E9-F94A-7C9FCAA72D11}"/>
              </a:ext>
            </a:extLst>
          </p:cNvPr>
          <p:cNvGrpSpPr/>
          <p:nvPr/>
        </p:nvGrpSpPr>
        <p:grpSpPr>
          <a:xfrm>
            <a:off x="9837757" y="4309857"/>
            <a:ext cx="3707975" cy="3833481"/>
            <a:chOff x="6973385" y="-2300875"/>
            <a:chExt cx="7047410" cy="7285950"/>
          </a:xfrm>
        </p:grpSpPr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D17881F-2A67-E635-B436-C205AEE5F11D}"/>
                </a:ext>
              </a:extLst>
            </p:cNvPr>
            <p:cNvSpPr/>
            <p:nvPr/>
          </p:nvSpPr>
          <p:spPr>
            <a:xfrm rot="18961890">
              <a:off x="7350054" y="-13365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5" name="Imagen 54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68BBE745-7BB4-6259-2C82-B41548BC1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>
              <a:off x="6973385" y="-2300875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EA0CE3-D3B1-B6B4-5276-428C5A987EE3}"/>
              </a:ext>
            </a:extLst>
          </p:cNvPr>
          <p:cNvSpPr txBox="1"/>
          <p:nvPr/>
        </p:nvSpPr>
        <p:spPr>
          <a:xfrm>
            <a:off x="4643538" y="851921"/>
            <a:ext cx="71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CO" b="1" dirty="0"/>
          </a:p>
          <a:p>
            <a:endParaRPr lang="es-CO" dirty="0"/>
          </a:p>
        </p:txBody>
      </p:sp>
      <p:sp>
        <p:nvSpPr>
          <p:cNvPr id="34" name="AutoShape 4" descr="Pagina Principal » Icultur">
            <a:extLst>
              <a:ext uri="{FF2B5EF4-FFF2-40B4-BE49-F238E27FC236}">
                <a16:creationId xmlns:a16="http://schemas.microsoft.com/office/drawing/2014/main" id="{D9D453C7-6BEE-61EA-D580-0ACDBDB9CADA}"/>
              </a:ext>
            </a:extLst>
          </p:cNvPr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211212" y="2169302"/>
            <a:ext cx="10979302" cy="192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SUSTENTACIÓN APROBACIÓN DE ELIMINACIÓN DE DOCUMENTOS DE ARCHIVO POR APLICACIÓN DE TABLAS DE VALORACIÓN DOCUMENTAL-TVD Y TABLAS DE RETENCIÓN DOCUMENTAL-TRD V1</a:t>
            </a:r>
          </a:p>
        </p:txBody>
      </p:sp>
      <p:sp>
        <p:nvSpPr>
          <p:cNvPr id="30" name="AutoShape 4" descr="Pagina Principal » Icultur">
            <a:extLst>
              <a:ext uri="{FF2B5EF4-FFF2-40B4-BE49-F238E27FC236}">
                <a16:creationId xmlns:a16="http://schemas.microsoft.com/office/drawing/2014/main" id="{9DBFEF78-3BE3-C5AD-6DA0-7037381B234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11212" y="4309857"/>
            <a:ext cx="9992139" cy="166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Secretaria General</a:t>
            </a:r>
          </a:p>
          <a:p>
            <a:pPr algn="ctr"/>
            <a:endParaRPr lang="es-CO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Dirección de Atención al Ciudadano y Gestión Documental </a:t>
            </a:r>
            <a:b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O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DFC432B-E548-8E7C-F6CB-551FF6C43F0B}"/>
              </a:ext>
            </a:extLst>
          </p:cNvPr>
          <p:cNvSpPr txBox="1"/>
          <p:nvPr/>
        </p:nvSpPr>
        <p:spPr>
          <a:xfrm>
            <a:off x="4247053" y="631516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Valoración Documental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4" name="Gráfico 3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4945A05E-0B0D-C92F-5C0D-11B243129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05823" y="33708"/>
            <a:ext cx="747973" cy="6805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03DE6E-87AF-2492-92E7-667D59A2BEF3}"/>
              </a:ext>
            </a:extLst>
          </p:cNvPr>
          <p:cNvSpPr txBox="1"/>
          <p:nvPr/>
        </p:nvSpPr>
        <p:spPr>
          <a:xfrm>
            <a:off x="6357799" y="593301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Sustento Normativo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7" name="Gráfico 6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67B36AA2-B4DC-0E14-DF21-E1B9C9E4E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16569" y="-4507"/>
            <a:ext cx="747973" cy="680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224DFF-E573-94B1-C48E-C912CC631759}"/>
              </a:ext>
            </a:extLst>
          </p:cNvPr>
          <p:cNvSpPr txBox="1"/>
          <p:nvPr/>
        </p:nvSpPr>
        <p:spPr>
          <a:xfrm>
            <a:off x="8468545" y="584239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Cifra Eliminación Aplicación TVD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9" name="Gráfico 8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5AA8C5FD-DCAD-129B-264F-F3B7DD3CF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827315" y="-13569"/>
            <a:ext cx="747973" cy="68051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49A625-7D53-FA3F-6A0E-305FC9EAF68A}"/>
              </a:ext>
            </a:extLst>
          </p:cNvPr>
          <p:cNvSpPr txBox="1"/>
          <p:nvPr/>
        </p:nvSpPr>
        <p:spPr>
          <a:xfrm>
            <a:off x="10551354" y="566728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Cifra Eliminación Aplicación TRD V1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1" name="Gráfico 10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1759DE29-68D0-6312-635E-D2301400CF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910124" y="-31080"/>
            <a:ext cx="747973" cy="68051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D2C211B-F942-E358-BEBB-113C2D8A2E66}"/>
              </a:ext>
            </a:extLst>
          </p:cNvPr>
          <p:cNvSpPr txBox="1"/>
          <p:nvPr/>
        </p:nvSpPr>
        <p:spPr>
          <a:xfrm>
            <a:off x="2233984" y="631516"/>
            <a:ext cx="1433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Contexto Eliminación de Documentos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3" name="Gráfico 12" descr="Internet con relleno sólido">
            <a:hlinkClick r:id="rId7" action="ppaction://hlinksldjump"/>
            <a:extLst>
              <a:ext uri="{FF2B5EF4-FFF2-40B4-BE49-F238E27FC236}">
                <a16:creationId xmlns:a16="http://schemas.microsoft.com/office/drawing/2014/main" id="{F64240F2-795C-C091-67D3-B684945A1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2755" y="33708"/>
            <a:ext cx="747973" cy="68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77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2A30014B-F472-4BD1-869C-95D24B6EF7A3}"/>
              </a:ext>
            </a:extLst>
          </p:cNvPr>
          <p:cNvSpPr/>
          <p:nvPr/>
        </p:nvSpPr>
        <p:spPr>
          <a:xfrm>
            <a:off x="-10590529" y="-17511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AF988-2D83-0855-D2F4-6B2A53276F08}"/>
              </a:ext>
            </a:extLst>
          </p:cNvPr>
          <p:cNvSpPr txBox="1"/>
          <p:nvPr/>
        </p:nvSpPr>
        <p:spPr>
          <a:xfrm>
            <a:off x="680666" y="884702"/>
            <a:ext cx="700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Inicio</a:t>
            </a:r>
          </a:p>
          <a:p>
            <a:endParaRPr lang="es-CO" dirty="0"/>
          </a:p>
        </p:txBody>
      </p:sp>
      <p:pic>
        <p:nvPicPr>
          <p:cNvPr id="31" name="Picture 8" descr="Proyecto Bolívar">
            <a:extLst>
              <a:ext uri="{FF2B5EF4-FFF2-40B4-BE49-F238E27FC236}">
                <a16:creationId xmlns:a16="http://schemas.microsoft.com/office/drawing/2014/main" id="{24675C96-F303-735D-5F9E-3CDAC81C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581A2038-55C9-65E9-F94A-7C9FCAA72D11}"/>
              </a:ext>
            </a:extLst>
          </p:cNvPr>
          <p:cNvGrpSpPr/>
          <p:nvPr/>
        </p:nvGrpSpPr>
        <p:grpSpPr>
          <a:xfrm>
            <a:off x="10334171" y="4615543"/>
            <a:ext cx="3211561" cy="3527795"/>
            <a:chOff x="6973385" y="-2300875"/>
            <a:chExt cx="7047410" cy="7285950"/>
          </a:xfrm>
        </p:grpSpPr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D17881F-2A67-E635-B436-C205AEE5F11D}"/>
                </a:ext>
              </a:extLst>
            </p:cNvPr>
            <p:cNvSpPr/>
            <p:nvPr/>
          </p:nvSpPr>
          <p:spPr>
            <a:xfrm rot="18961890">
              <a:off x="7350054" y="-13365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5" name="Imagen 54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68BBE745-7BB4-6259-2C82-B41548BC1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>
              <a:off x="6973385" y="-2300875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EA0CE3-D3B1-B6B4-5276-428C5A987EE3}"/>
              </a:ext>
            </a:extLst>
          </p:cNvPr>
          <p:cNvSpPr txBox="1"/>
          <p:nvPr/>
        </p:nvSpPr>
        <p:spPr>
          <a:xfrm>
            <a:off x="4643538" y="851921"/>
            <a:ext cx="71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CO" b="1" dirty="0"/>
          </a:p>
          <a:p>
            <a:endParaRPr lang="es-CO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0369EB2-5927-3E3D-3E38-48A1E166378A}"/>
              </a:ext>
            </a:extLst>
          </p:cNvPr>
          <p:cNvSpPr txBox="1"/>
          <p:nvPr/>
        </p:nvSpPr>
        <p:spPr>
          <a:xfrm>
            <a:off x="2233985" y="631516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Contexto Eliminación de Documentos </a:t>
            </a:r>
          </a:p>
          <a:p>
            <a:endParaRPr lang="es-CO" sz="1600" dirty="0">
              <a:solidFill>
                <a:schemeClr val="bg1"/>
              </a:solidFill>
            </a:endParaRPr>
          </a:p>
        </p:txBody>
      </p:sp>
      <p:pic>
        <p:nvPicPr>
          <p:cNvPr id="36" name="Gráfico 35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3D49A77B-3A52-3918-AE86-BD541B710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2755" y="33708"/>
            <a:ext cx="747973" cy="68051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FC432B-E548-8E7C-F6CB-551FF6C43F0B}"/>
              </a:ext>
            </a:extLst>
          </p:cNvPr>
          <p:cNvSpPr txBox="1"/>
          <p:nvPr/>
        </p:nvSpPr>
        <p:spPr>
          <a:xfrm>
            <a:off x="4247053" y="631516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Valoración Documental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4" name="Gráfico 3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4945A05E-0B0D-C92F-5C0D-11B243129C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605823" y="33708"/>
            <a:ext cx="747973" cy="6805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03DE6E-87AF-2492-92E7-667D59A2BEF3}"/>
              </a:ext>
            </a:extLst>
          </p:cNvPr>
          <p:cNvSpPr txBox="1"/>
          <p:nvPr/>
        </p:nvSpPr>
        <p:spPr>
          <a:xfrm>
            <a:off x="6357799" y="593301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Sustento Normativo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7" name="Gráfico 6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67B36AA2-B4DC-0E14-DF21-E1B9C9E4E5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716569" y="-4507"/>
            <a:ext cx="747973" cy="680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224DFF-E573-94B1-C48E-C912CC631759}"/>
              </a:ext>
            </a:extLst>
          </p:cNvPr>
          <p:cNvSpPr txBox="1"/>
          <p:nvPr/>
        </p:nvSpPr>
        <p:spPr>
          <a:xfrm>
            <a:off x="8468545" y="584239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Cifra Eliminación Aplicación TVD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9" name="Gráfico 8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5AA8C5FD-DCAD-129B-264F-F3B7DD3CF1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827315" y="-13569"/>
            <a:ext cx="747973" cy="68051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49A625-7D53-FA3F-6A0E-305FC9EAF68A}"/>
              </a:ext>
            </a:extLst>
          </p:cNvPr>
          <p:cNvSpPr txBox="1"/>
          <p:nvPr/>
        </p:nvSpPr>
        <p:spPr>
          <a:xfrm>
            <a:off x="10551354" y="566728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Cifra Eliminación Aplicación TRD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1" name="Gráfico 10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1759DE29-68D0-6312-635E-D2301400CF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910124" y="-31080"/>
            <a:ext cx="747973" cy="680517"/>
          </a:xfrm>
          <a:prstGeom prst="rect">
            <a:avLst/>
          </a:prstGeom>
        </p:spPr>
      </p:pic>
      <p:sp>
        <p:nvSpPr>
          <p:cNvPr id="2" name="AutoShape 4" descr="Pagina Principal » Icultur">
            <a:extLst>
              <a:ext uri="{FF2B5EF4-FFF2-40B4-BE49-F238E27FC236}">
                <a16:creationId xmlns:a16="http://schemas.microsoft.com/office/drawing/2014/main" id="{E1027099-5AAF-DA03-1665-DA91EFD0684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2772" y="1890924"/>
            <a:ext cx="10518582" cy="43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Contexto General: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Dentro del cumplimiento de la política de Gestión Documental de MIPG y en fundamentado con lo previsto en el modelo de gestión documental y Administración de Archivos previsto por parte del Archivo General de la Nación-AGN; el proceso de eliminación de archivos se debe dar acorde con las siguientes consideraciones técnicas: 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Componente: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Procesos de la Gestión </a:t>
            </a:r>
            <a:r>
              <a:rPr lang="es-CO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Documental </a:t>
            </a:r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Subcomponente: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Disposición de Documentos </a:t>
            </a:r>
          </a:p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Producto: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de Documentos 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Objetivo: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Realizar la debida selección y disposición de los documentos de archivo que han cumplido su ciclo vital en el archivo central y que deben ser objeto de la aplicación de las técnicas de muestreo y los criterios de valoración primaria o secundaria señalados en las TVD y TRD elaboradas, aprobadas y convalidadas por el AGN.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b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O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243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2A30014B-F472-4BD1-869C-95D24B6EF7A3}"/>
              </a:ext>
            </a:extLst>
          </p:cNvPr>
          <p:cNvSpPr/>
          <p:nvPr/>
        </p:nvSpPr>
        <p:spPr>
          <a:xfrm>
            <a:off x="-8581389" y="-31080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AF988-2D83-0855-D2F4-6B2A53276F08}"/>
              </a:ext>
            </a:extLst>
          </p:cNvPr>
          <p:cNvSpPr txBox="1"/>
          <p:nvPr/>
        </p:nvSpPr>
        <p:spPr>
          <a:xfrm>
            <a:off x="680666" y="884702"/>
            <a:ext cx="700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Inicio</a:t>
            </a:r>
          </a:p>
          <a:p>
            <a:endParaRPr lang="es-CO" dirty="0"/>
          </a:p>
        </p:txBody>
      </p:sp>
      <p:pic>
        <p:nvPicPr>
          <p:cNvPr id="31" name="Picture 8" descr="Proyecto Bolívar">
            <a:extLst>
              <a:ext uri="{FF2B5EF4-FFF2-40B4-BE49-F238E27FC236}">
                <a16:creationId xmlns:a16="http://schemas.microsoft.com/office/drawing/2014/main" id="{24675C96-F303-735D-5F9E-3CDAC81C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581A2038-55C9-65E9-F94A-7C9FCAA72D11}"/>
              </a:ext>
            </a:extLst>
          </p:cNvPr>
          <p:cNvGrpSpPr/>
          <p:nvPr/>
        </p:nvGrpSpPr>
        <p:grpSpPr>
          <a:xfrm>
            <a:off x="10334171" y="4615543"/>
            <a:ext cx="3211561" cy="3527795"/>
            <a:chOff x="6973385" y="-2300875"/>
            <a:chExt cx="7047410" cy="7285950"/>
          </a:xfrm>
        </p:grpSpPr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D17881F-2A67-E635-B436-C205AEE5F11D}"/>
                </a:ext>
              </a:extLst>
            </p:cNvPr>
            <p:cNvSpPr/>
            <p:nvPr/>
          </p:nvSpPr>
          <p:spPr>
            <a:xfrm rot="18961890">
              <a:off x="7350054" y="-13365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5" name="Imagen 54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68BBE745-7BB4-6259-2C82-B41548BC1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>
              <a:off x="6973385" y="-2300875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EA0CE3-D3B1-B6B4-5276-428C5A987EE3}"/>
              </a:ext>
            </a:extLst>
          </p:cNvPr>
          <p:cNvSpPr txBox="1"/>
          <p:nvPr/>
        </p:nvSpPr>
        <p:spPr>
          <a:xfrm>
            <a:off x="4643538" y="851921"/>
            <a:ext cx="71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CO" b="1" dirty="0"/>
          </a:p>
          <a:p>
            <a:endParaRPr lang="es-CO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0369EB2-5927-3E3D-3E38-48A1E166378A}"/>
              </a:ext>
            </a:extLst>
          </p:cNvPr>
          <p:cNvSpPr txBox="1"/>
          <p:nvPr/>
        </p:nvSpPr>
        <p:spPr>
          <a:xfrm>
            <a:off x="2233985" y="631516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Contexto Eliminación de Documentos </a:t>
            </a:r>
          </a:p>
          <a:p>
            <a:endParaRPr lang="es-CO" sz="1600" dirty="0">
              <a:solidFill>
                <a:schemeClr val="bg1"/>
              </a:solidFill>
            </a:endParaRPr>
          </a:p>
        </p:txBody>
      </p:sp>
      <p:pic>
        <p:nvPicPr>
          <p:cNvPr id="36" name="Gráfico 35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3D49A77B-3A52-3918-AE86-BD541B710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2755" y="33708"/>
            <a:ext cx="747973" cy="68051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FC432B-E548-8E7C-F6CB-551FF6C43F0B}"/>
              </a:ext>
            </a:extLst>
          </p:cNvPr>
          <p:cNvSpPr txBox="1"/>
          <p:nvPr/>
        </p:nvSpPr>
        <p:spPr>
          <a:xfrm>
            <a:off x="4247053" y="631516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Valoración Documental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4" name="Gráfico 3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4945A05E-0B0D-C92F-5C0D-11B243129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05823" y="33708"/>
            <a:ext cx="747973" cy="6805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03DE6E-87AF-2492-92E7-667D59A2BEF3}"/>
              </a:ext>
            </a:extLst>
          </p:cNvPr>
          <p:cNvSpPr txBox="1"/>
          <p:nvPr/>
        </p:nvSpPr>
        <p:spPr>
          <a:xfrm>
            <a:off x="6357799" y="593301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Responsabilidad en los procesos archivísticos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7" name="Gráfico 6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67B36AA2-B4DC-0E14-DF21-E1B9C9E4E5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716569" y="-4507"/>
            <a:ext cx="747973" cy="680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224DFF-E573-94B1-C48E-C912CC631759}"/>
              </a:ext>
            </a:extLst>
          </p:cNvPr>
          <p:cNvSpPr txBox="1"/>
          <p:nvPr/>
        </p:nvSpPr>
        <p:spPr>
          <a:xfrm>
            <a:off x="8468545" y="584239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Responsabilidad en los procesos archivísticos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9" name="Gráfico 8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5AA8C5FD-DCAD-129B-264F-F3B7DD3CF1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827315" y="-13569"/>
            <a:ext cx="747973" cy="68051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49A625-7D53-FA3F-6A0E-305FC9EAF68A}"/>
              </a:ext>
            </a:extLst>
          </p:cNvPr>
          <p:cNvSpPr txBox="1"/>
          <p:nvPr/>
        </p:nvSpPr>
        <p:spPr>
          <a:xfrm>
            <a:off x="10551354" y="566728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Responsabilidad en los procesos archivísticos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1" name="Gráfico 10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1759DE29-68D0-6312-635E-D2301400CF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910124" y="-31080"/>
            <a:ext cx="747973" cy="680517"/>
          </a:xfrm>
          <a:prstGeom prst="rect">
            <a:avLst/>
          </a:prstGeom>
        </p:spPr>
      </p:pic>
      <p:sp>
        <p:nvSpPr>
          <p:cNvPr id="2" name="AutoShape 4" descr="Pagina Principal » Icultur">
            <a:extLst>
              <a:ext uri="{FF2B5EF4-FFF2-40B4-BE49-F238E27FC236}">
                <a16:creationId xmlns:a16="http://schemas.microsoft.com/office/drawing/2014/main" id="{E1027099-5AAF-DA03-1665-DA91EFD0684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2772" y="1890924"/>
            <a:ext cx="10518582" cy="43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Proceso de Valoración Documental: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Gobernación de Bolívar realizo el proceso de valoración continuo y permanente, en donde se identificaron los valores primarios y secundarios desarrollado por cada una de las series y subseries que forman parte del archivo central institucional; quedando estas consideraciones condensadas en los criterios técnicos, archivísticos y normativos que  forman parte del expediente de las Tablas de valoración-TVD y Tablas de retención documental-TRD elaboradas, aprobadas y convalidadas por parte del Archivo General de la Nación-AGN.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Aplicación de criterios de valoración y disposición final: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Estos procesos o actividades se aplican única y exclusivamente una vez cumplido el ciclo vital de los documentos; es decir agotados los tiempos de retención en el archivo de gestión y/o archivo central previsto en los instrumentos archivísticos TVD y TRD.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b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O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272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2A30014B-F472-4BD1-869C-95D24B6EF7A3}"/>
              </a:ext>
            </a:extLst>
          </p:cNvPr>
          <p:cNvSpPr/>
          <p:nvPr/>
        </p:nvSpPr>
        <p:spPr>
          <a:xfrm>
            <a:off x="-6346372" y="-104396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AF988-2D83-0855-D2F4-6B2A53276F08}"/>
              </a:ext>
            </a:extLst>
          </p:cNvPr>
          <p:cNvSpPr txBox="1"/>
          <p:nvPr/>
        </p:nvSpPr>
        <p:spPr>
          <a:xfrm>
            <a:off x="680666" y="884702"/>
            <a:ext cx="700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Inicio</a:t>
            </a:r>
          </a:p>
          <a:p>
            <a:endParaRPr lang="es-CO" dirty="0"/>
          </a:p>
        </p:txBody>
      </p:sp>
      <p:pic>
        <p:nvPicPr>
          <p:cNvPr id="31" name="Picture 8" descr="Proyecto Bolívar">
            <a:extLst>
              <a:ext uri="{FF2B5EF4-FFF2-40B4-BE49-F238E27FC236}">
                <a16:creationId xmlns:a16="http://schemas.microsoft.com/office/drawing/2014/main" id="{24675C96-F303-735D-5F9E-3CDAC81C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581A2038-55C9-65E9-F94A-7C9FCAA72D11}"/>
              </a:ext>
            </a:extLst>
          </p:cNvPr>
          <p:cNvGrpSpPr/>
          <p:nvPr/>
        </p:nvGrpSpPr>
        <p:grpSpPr>
          <a:xfrm>
            <a:off x="10334171" y="4615543"/>
            <a:ext cx="3211561" cy="3527795"/>
            <a:chOff x="6973385" y="-2300875"/>
            <a:chExt cx="7047410" cy="7285950"/>
          </a:xfrm>
        </p:grpSpPr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D17881F-2A67-E635-B436-C205AEE5F11D}"/>
                </a:ext>
              </a:extLst>
            </p:cNvPr>
            <p:cNvSpPr/>
            <p:nvPr/>
          </p:nvSpPr>
          <p:spPr>
            <a:xfrm rot="18961890">
              <a:off x="7350054" y="-13365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5" name="Imagen 54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68BBE745-7BB4-6259-2C82-B41548BC1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>
              <a:off x="6973385" y="-2300875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EA0CE3-D3B1-B6B4-5276-428C5A987EE3}"/>
              </a:ext>
            </a:extLst>
          </p:cNvPr>
          <p:cNvSpPr txBox="1"/>
          <p:nvPr/>
        </p:nvSpPr>
        <p:spPr>
          <a:xfrm>
            <a:off x="4643538" y="851921"/>
            <a:ext cx="71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CO" b="1" dirty="0"/>
          </a:p>
          <a:p>
            <a:endParaRPr lang="es-CO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0369EB2-5927-3E3D-3E38-48A1E166378A}"/>
              </a:ext>
            </a:extLst>
          </p:cNvPr>
          <p:cNvSpPr txBox="1"/>
          <p:nvPr/>
        </p:nvSpPr>
        <p:spPr>
          <a:xfrm>
            <a:off x="2233985" y="631516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Contexto Eliminación de Documentos </a:t>
            </a:r>
          </a:p>
          <a:p>
            <a:endParaRPr lang="es-CO" sz="1600" dirty="0">
              <a:solidFill>
                <a:schemeClr val="bg1"/>
              </a:solidFill>
            </a:endParaRPr>
          </a:p>
        </p:txBody>
      </p:sp>
      <p:pic>
        <p:nvPicPr>
          <p:cNvPr id="36" name="Gráfico 35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3D49A77B-3A52-3918-AE86-BD541B710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2755" y="33708"/>
            <a:ext cx="747973" cy="68051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FC432B-E548-8E7C-F6CB-551FF6C43F0B}"/>
              </a:ext>
            </a:extLst>
          </p:cNvPr>
          <p:cNvSpPr txBox="1"/>
          <p:nvPr/>
        </p:nvSpPr>
        <p:spPr>
          <a:xfrm>
            <a:off x="4247053" y="631516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Valoración Documental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4" name="Gráfico 3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4945A05E-0B0D-C92F-5C0D-11B243129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05823" y="33708"/>
            <a:ext cx="747973" cy="6805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03DE6E-87AF-2492-92E7-667D59A2BEF3}"/>
              </a:ext>
            </a:extLst>
          </p:cNvPr>
          <p:cNvSpPr txBox="1"/>
          <p:nvPr/>
        </p:nvSpPr>
        <p:spPr>
          <a:xfrm>
            <a:off x="6317951" y="605775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Sustento Normativo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7" name="Gráfico 6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67B36AA2-B4DC-0E14-DF21-E1B9C9E4E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16569" y="-4507"/>
            <a:ext cx="747973" cy="680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224DFF-E573-94B1-C48E-C912CC631759}"/>
              </a:ext>
            </a:extLst>
          </p:cNvPr>
          <p:cNvSpPr txBox="1"/>
          <p:nvPr/>
        </p:nvSpPr>
        <p:spPr>
          <a:xfrm>
            <a:off x="8468545" y="584239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Cifra Eliminación Aplicación TVD</a:t>
            </a:r>
          </a:p>
          <a:p>
            <a:pPr algn="ctr"/>
            <a:endParaRPr lang="es-CO" sz="1600" b="1" dirty="0">
              <a:solidFill>
                <a:schemeClr val="tx2"/>
              </a:solidFill>
            </a:endParaRP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9" name="Gráfico 8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5AA8C5FD-DCAD-129B-264F-F3B7DD3CF1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827315" y="-13569"/>
            <a:ext cx="747973" cy="68051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49A625-7D53-FA3F-6A0E-305FC9EAF68A}"/>
              </a:ext>
            </a:extLst>
          </p:cNvPr>
          <p:cNvSpPr txBox="1"/>
          <p:nvPr/>
        </p:nvSpPr>
        <p:spPr>
          <a:xfrm>
            <a:off x="10551354" y="566728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Cifra Eliminación Aplicación TRD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1" name="Gráfico 10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1759DE29-68D0-6312-635E-D2301400CF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910124" y="-31080"/>
            <a:ext cx="747973" cy="680517"/>
          </a:xfrm>
          <a:prstGeom prst="rect">
            <a:avLst/>
          </a:prstGeom>
        </p:spPr>
      </p:pic>
      <p:sp>
        <p:nvSpPr>
          <p:cNvPr id="2" name="AutoShape 4" descr="Pagina Principal » Icultur">
            <a:extLst>
              <a:ext uri="{FF2B5EF4-FFF2-40B4-BE49-F238E27FC236}">
                <a16:creationId xmlns:a16="http://schemas.microsoft.com/office/drawing/2014/main" id="{E1027099-5AAF-DA03-1665-DA91EFD0684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32772" y="1890924"/>
            <a:ext cx="10518582" cy="43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Eliminación Documental: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actividad de eliminación de los documentos de archivos debe darse en concordancia con la disposición final prevista en las TVD y TRD elaboradas, aprobadas y convalidadas por el AGN que tienen como base  los siguientes fundamentos jurídicos: 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eliminación se cobijada en la </a:t>
            </a:r>
            <a:r>
              <a:rPr lang="es-ES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Ley 594 de 2000 </a:t>
            </a:r>
            <a:r>
              <a:rPr lang="es-E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Ley General de Archivo, y debe darse según el procedimiento establecido en el </a:t>
            </a:r>
            <a:r>
              <a:rPr lang="es-ES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Artículo 22 </a:t>
            </a:r>
            <a:r>
              <a:rPr lang="es-E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del </a:t>
            </a:r>
            <a:r>
              <a:rPr lang="es-ES" sz="2000" dirty="0">
                <a:solidFill>
                  <a:schemeClr val="accent2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Acuerdo AGN 004 de 2019, que dice lo siguiente:</a:t>
            </a:r>
          </a:p>
          <a:p>
            <a:pPr algn="just"/>
            <a:endParaRPr lang="es-E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ES" sz="2000" b="1" i="0" dirty="0">
                <a:solidFill>
                  <a:srgbClr val="FFFF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Artículo 22. </a:t>
            </a:r>
            <a:r>
              <a:rPr lang="es-ES" sz="2000" b="1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Eliminación de Documentos.</a:t>
            </a:r>
            <a:r>
              <a:rPr lang="es-ES" sz="2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La eliminación de documentos de archivo tanto físicos como electrónicos deberá estar establecida en las Tablas de Retención Documental — TRD o Tablas de Valoración Documental — TVD, y deberá ser aprobada por el Comité Interno de Archivo integrado al Comité Institucional de Gestión y Desempeño o quien haga sus veces.</a:t>
            </a:r>
            <a:endParaRPr lang="es-E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CO" sz="2000" dirty="0">
              <a:solidFill>
                <a:schemeClr val="accent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b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O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42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2A30014B-F472-4BD1-869C-95D24B6EF7A3}"/>
              </a:ext>
            </a:extLst>
          </p:cNvPr>
          <p:cNvSpPr/>
          <p:nvPr/>
        </p:nvSpPr>
        <p:spPr>
          <a:xfrm>
            <a:off x="-4314372" y="-266935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AF988-2D83-0855-D2F4-6B2A53276F08}"/>
              </a:ext>
            </a:extLst>
          </p:cNvPr>
          <p:cNvSpPr txBox="1"/>
          <p:nvPr/>
        </p:nvSpPr>
        <p:spPr>
          <a:xfrm>
            <a:off x="680666" y="884702"/>
            <a:ext cx="700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Inicio</a:t>
            </a:r>
          </a:p>
          <a:p>
            <a:endParaRPr lang="es-CO" dirty="0"/>
          </a:p>
        </p:txBody>
      </p:sp>
      <p:pic>
        <p:nvPicPr>
          <p:cNvPr id="31" name="Picture 8" descr="Proyecto Bolívar">
            <a:extLst>
              <a:ext uri="{FF2B5EF4-FFF2-40B4-BE49-F238E27FC236}">
                <a16:creationId xmlns:a16="http://schemas.microsoft.com/office/drawing/2014/main" id="{24675C96-F303-735D-5F9E-3CDAC81C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581A2038-55C9-65E9-F94A-7C9FCAA72D11}"/>
              </a:ext>
            </a:extLst>
          </p:cNvPr>
          <p:cNvGrpSpPr/>
          <p:nvPr/>
        </p:nvGrpSpPr>
        <p:grpSpPr>
          <a:xfrm>
            <a:off x="11190514" y="5080000"/>
            <a:ext cx="2355218" cy="3063338"/>
            <a:chOff x="6973385" y="-2300875"/>
            <a:chExt cx="7047410" cy="7285950"/>
          </a:xfrm>
        </p:grpSpPr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D17881F-2A67-E635-B436-C205AEE5F11D}"/>
                </a:ext>
              </a:extLst>
            </p:cNvPr>
            <p:cNvSpPr/>
            <p:nvPr/>
          </p:nvSpPr>
          <p:spPr>
            <a:xfrm rot="18961890">
              <a:off x="7350054" y="-13365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5" name="Imagen 54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68BBE745-7BB4-6259-2C82-B41548BC1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>
              <a:off x="6973385" y="-2300875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EA0CE3-D3B1-B6B4-5276-428C5A987EE3}"/>
              </a:ext>
            </a:extLst>
          </p:cNvPr>
          <p:cNvSpPr txBox="1"/>
          <p:nvPr/>
        </p:nvSpPr>
        <p:spPr>
          <a:xfrm>
            <a:off x="4643538" y="851921"/>
            <a:ext cx="71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CO" b="1" dirty="0"/>
          </a:p>
          <a:p>
            <a:endParaRPr lang="es-CO" dirty="0"/>
          </a:p>
        </p:txBody>
      </p:sp>
      <p:pic>
        <p:nvPicPr>
          <p:cNvPr id="36" name="Gráfico 35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3D49A77B-3A52-3918-AE86-BD541B710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2755" y="33708"/>
            <a:ext cx="747973" cy="68051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FC432B-E548-8E7C-F6CB-551FF6C43F0B}"/>
              </a:ext>
            </a:extLst>
          </p:cNvPr>
          <p:cNvSpPr txBox="1"/>
          <p:nvPr/>
        </p:nvSpPr>
        <p:spPr>
          <a:xfrm>
            <a:off x="4247053" y="631516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Valoración Documental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4" name="Gráfico 3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4945A05E-0B0D-C92F-5C0D-11B243129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05823" y="33708"/>
            <a:ext cx="747973" cy="6805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03DE6E-87AF-2492-92E7-667D59A2BEF3}"/>
              </a:ext>
            </a:extLst>
          </p:cNvPr>
          <p:cNvSpPr txBox="1"/>
          <p:nvPr/>
        </p:nvSpPr>
        <p:spPr>
          <a:xfrm>
            <a:off x="6317951" y="605775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Sustento Normativo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7" name="Gráfico 6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67B36AA2-B4DC-0E14-DF21-E1B9C9E4E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16569" y="-4507"/>
            <a:ext cx="747973" cy="680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224DFF-E573-94B1-C48E-C912CC631759}"/>
              </a:ext>
            </a:extLst>
          </p:cNvPr>
          <p:cNvSpPr txBox="1"/>
          <p:nvPr/>
        </p:nvSpPr>
        <p:spPr>
          <a:xfrm>
            <a:off x="8468545" y="584239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Cifra Eliminación Aplicación TVD</a:t>
            </a:r>
          </a:p>
          <a:p>
            <a:pPr algn="ctr"/>
            <a:endParaRPr lang="es-CO" sz="1600" b="1" dirty="0">
              <a:solidFill>
                <a:schemeClr val="tx2"/>
              </a:solidFill>
            </a:endParaRP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9" name="Gráfico 8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5AA8C5FD-DCAD-129B-264F-F3B7DD3CF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827315" y="-13569"/>
            <a:ext cx="747973" cy="68051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49A625-7D53-FA3F-6A0E-305FC9EAF68A}"/>
              </a:ext>
            </a:extLst>
          </p:cNvPr>
          <p:cNvSpPr txBox="1"/>
          <p:nvPr/>
        </p:nvSpPr>
        <p:spPr>
          <a:xfrm>
            <a:off x="10551354" y="566728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tx2"/>
                </a:solidFill>
              </a:rPr>
              <a:t>Cifra Eliminación Aplicación TRD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1" name="Gráfico 10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1759DE29-68D0-6312-635E-D2301400CF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910124" y="-31080"/>
            <a:ext cx="747973" cy="680517"/>
          </a:xfrm>
          <a:prstGeom prst="rect">
            <a:avLst/>
          </a:prstGeom>
        </p:spPr>
      </p:pic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2F8D1918-48E9-A36A-68D9-FC581BCC24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933958"/>
              </p:ext>
            </p:extLst>
          </p:nvPr>
        </p:nvGraphicFramePr>
        <p:xfrm>
          <a:off x="101599" y="1465943"/>
          <a:ext cx="10914745" cy="4760547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214314">
                  <a:extLst>
                    <a:ext uri="{9D8B030D-6E8A-4147-A177-3AD203B41FA5}">
                      <a16:colId xmlns:a16="http://schemas.microsoft.com/office/drawing/2014/main" val="412018599"/>
                    </a:ext>
                  </a:extLst>
                </a:gridCol>
                <a:gridCol w="1098161">
                  <a:extLst>
                    <a:ext uri="{9D8B030D-6E8A-4147-A177-3AD203B41FA5}">
                      <a16:colId xmlns:a16="http://schemas.microsoft.com/office/drawing/2014/main" val="1005610296"/>
                    </a:ext>
                  </a:extLst>
                </a:gridCol>
                <a:gridCol w="1816193">
                  <a:extLst>
                    <a:ext uri="{9D8B030D-6E8A-4147-A177-3AD203B41FA5}">
                      <a16:colId xmlns:a16="http://schemas.microsoft.com/office/drawing/2014/main" val="700767687"/>
                    </a:ext>
                  </a:extLst>
                </a:gridCol>
                <a:gridCol w="1193195">
                  <a:extLst>
                    <a:ext uri="{9D8B030D-6E8A-4147-A177-3AD203B41FA5}">
                      <a16:colId xmlns:a16="http://schemas.microsoft.com/office/drawing/2014/main" val="2267302564"/>
                    </a:ext>
                  </a:extLst>
                </a:gridCol>
                <a:gridCol w="1393820">
                  <a:extLst>
                    <a:ext uri="{9D8B030D-6E8A-4147-A177-3AD203B41FA5}">
                      <a16:colId xmlns:a16="http://schemas.microsoft.com/office/drawing/2014/main" val="1896446340"/>
                    </a:ext>
                  </a:extLst>
                </a:gridCol>
                <a:gridCol w="788425">
                  <a:extLst>
                    <a:ext uri="{9D8B030D-6E8A-4147-A177-3AD203B41FA5}">
                      <a16:colId xmlns:a16="http://schemas.microsoft.com/office/drawing/2014/main" val="415023671"/>
                    </a:ext>
                  </a:extLst>
                </a:gridCol>
                <a:gridCol w="901055">
                  <a:extLst>
                    <a:ext uri="{9D8B030D-6E8A-4147-A177-3AD203B41FA5}">
                      <a16:colId xmlns:a16="http://schemas.microsoft.com/office/drawing/2014/main" val="2760376236"/>
                    </a:ext>
                  </a:extLst>
                </a:gridCol>
                <a:gridCol w="1298788">
                  <a:extLst>
                    <a:ext uri="{9D8B030D-6E8A-4147-A177-3AD203B41FA5}">
                      <a16:colId xmlns:a16="http://schemas.microsoft.com/office/drawing/2014/main" val="2361029268"/>
                    </a:ext>
                  </a:extLst>
                </a:gridCol>
                <a:gridCol w="1210794">
                  <a:extLst>
                    <a:ext uri="{9D8B030D-6E8A-4147-A177-3AD203B41FA5}">
                      <a16:colId xmlns:a16="http://schemas.microsoft.com/office/drawing/2014/main" val="726262637"/>
                    </a:ext>
                  </a:extLst>
                </a:gridCol>
              </a:tblGrid>
              <a:tr h="134914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DOCUMENTOS DE ELIMINACIÓN POR APLICACIÓN DE TABLAS DE VALORACIÓN DOCUMENTAL-TVD 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2455746121"/>
                  </a:ext>
                </a:extLst>
              </a:tr>
              <a:tr h="256979"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INSTRUMENTO ARCHIVISTICO 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FECHAS EXTREMAS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DEPENDENCIA / OFICINA PRODUCTORA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SERIE 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SUBSERIE DOCUMENTAL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TIEMPO DE RETENCIÓN 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DISPOSICIÓN FINAL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PROCEDIMIENTO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TOTAL CAJAS A ELIMINAR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1762123062"/>
                  </a:ext>
                </a:extLst>
              </a:tr>
              <a:tr h="513958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JUNIO DE 1993 A JULIO DE 1995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HACIENDA Y CREDITTO PUBLICO / DIRECCION GENERAL DE TESORERIA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7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2843512293"/>
                  </a:ext>
                </a:extLst>
              </a:tr>
              <a:tr h="513958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JULIO DE 1995 A SEPTIEMBRE DE 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DEPARTAMENTO ADMINISTRATIVO DE SALUD / DEPARTAMENTO DE FINANZAS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82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3119960589"/>
                  </a:ext>
                </a:extLst>
              </a:tr>
              <a:tr h="385470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JULIO DE 1995 A SEPTIEMBRE DE 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EDUCACION Y CULTURA / GRUPO FINANCIERO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1209540087"/>
                  </a:ext>
                </a:extLst>
              </a:tr>
              <a:tr h="385470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JULIO DE 1995 A SEPTIEMBRE DE 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HACIENDA / SECCION DE PAGADURIA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COMPROBANTES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 dirty="0">
                          <a:effectLst/>
                        </a:rPr>
                        <a:t>SELECCIÓN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104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2589049014"/>
                  </a:ext>
                </a:extLst>
              </a:tr>
              <a:tr h="385470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JULIO DE 1995 A SEPTIEMBRE DE 1998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HACIENDA / SECCION DE RECAUDO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INGRESO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</a:rPr>
                        <a:t>135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766956028"/>
                  </a:ext>
                </a:extLst>
              </a:tr>
              <a:tr h="513958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SEPTIEMBRE DE 1998 A JULIO DE 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SECCIONAL DE SALUD / AREA FINANCIERA Y CONTABILIDAD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116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3667668333"/>
                  </a:ext>
                </a:extLst>
              </a:tr>
              <a:tr h="385470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SEPTIEMBRE DE 1998 A JULIO DE 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AGRICULTURA Y DESARROLLO RURAL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3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2522024634"/>
                  </a:ext>
                </a:extLst>
              </a:tr>
              <a:tr h="385470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SEPTIEMBRE DE 1998 A JULIO DE 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EDUCACION Y CULTURA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31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3830628453"/>
                  </a:ext>
                </a:extLst>
              </a:tr>
              <a:tr h="385470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SEPTIEMBRE DE 1998 A JULIO DE 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HACIENDA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EGRESO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128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1032265101"/>
                  </a:ext>
                </a:extLst>
              </a:tr>
              <a:tr h="385470">
                <a:tc>
                  <a:txBody>
                    <a:bodyPr/>
                    <a:lstStyle/>
                    <a:p>
                      <a:pPr algn="l" fontAlgn="t"/>
                      <a:r>
                        <a:rPr lang="es-ES" sz="700" u="none" strike="noStrike">
                          <a:effectLst/>
                        </a:rPr>
                        <a:t>TVD PERIODO 16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SEPTIEMBRE DE 1998 A JULIO DE 2001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SECRETARIA DE HACIENDA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COMPROBANTES DE INGRESO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u="none" strike="noStrike">
                          <a:effectLst/>
                        </a:rPr>
                        <a:t>12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SELECCIÓN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u="none" strike="noStrike">
                          <a:effectLst/>
                        </a:rPr>
                        <a:t>SELECCIONAR 10%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>
                          <a:effectLst/>
                        </a:rPr>
                        <a:t>15</a:t>
                      </a:r>
                      <a:endParaRPr lang="es-E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3111421606"/>
                  </a:ext>
                </a:extLst>
              </a:tr>
              <a:tr h="128490">
                <a:tc gridSpan="8">
                  <a:txBody>
                    <a:bodyPr/>
                    <a:lstStyle/>
                    <a:p>
                      <a:pPr algn="ctr" fontAlgn="t"/>
                      <a:r>
                        <a:rPr lang="es-ES" sz="700" u="none" strike="noStrike">
                          <a:effectLst/>
                        </a:rPr>
                        <a:t>CIFRA TOTAL DE CAJAS A ELIMINAR POR APLICACIÓN DE TVD</a:t>
                      </a:r>
                      <a:endParaRPr lang="es-ES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700" u="none" strike="noStrike" dirty="0">
                          <a:effectLst/>
                        </a:rPr>
                        <a:t>625</a:t>
                      </a:r>
                      <a:endParaRPr lang="es-ES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72" marR="5872" marT="5872" marB="0" anchor="ctr"/>
                </a:tc>
                <a:extLst>
                  <a:ext uri="{0D108BD9-81ED-4DB2-BD59-A6C34878D82A}">
                    <a16:rowId xmlns:a16="http://schemas.microsoft.com/office/drawing/2014/main" val="3320771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908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2A30014B-F472-4BD1-869C-95D24B6EF7A3}"/>
              </a:ext>
            </a:extLst>
          </p:cNvPr>
          <p:cNvSpPr/>
          <p:nvPr/>
        </p:nvSpPr>
        <p:spPr>
          <a:xfrm>
            <a:off x="-2346829" y="-331329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AF988-2D83-0855-D2F4-6B2A53276F08}"/>
              </a:ext>
            </a:extLst>
          </p:cNvPr>
          <p:cNvSpPr txBox="1"/>
          <p:nvPr/>
        </p:nvSpPr>
        <p:spPr>
          <a:xfrm>
            <a:off x="680666" y="884702"/>
            <a:ext cx="700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Inicio</a:t>
            </a:r>
          </a:p>
          <a:p>
            <a:endParaRPr lang="es-CO" dirty="0"/>
          </a:p>
        </p:txBody>
      </p:sp>
      <p:pic>
        <p:nvPicPr>
          <p:cNvPr id="31" name="Picture 8" descr="Proyecto Bolívar">
            <a:extLst>
              <a:ext uri="{FF2B5EF4-FFF2-40B4-BE49-F238E27FC236}">
                <a16:creationId xmlns:a16="http://schemas.microsoft.com/office/drawing/2014/main" id="{24675C96-F303-735D-5F9E-3CDAC81C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581A2038-55C9-65E9-F94A-7C9FCAA72D11}"/>
              </a:ext>
            </a:extLst>
          </p:cNvPr>
          <p:cNvGrpSpPr/>
          <p:nvPr/>
        </p:nvGrpSpPr>
        <p:grpSpPr>
          <a:xfrm>
            <a:off x="10910124" y="4905829"/>
            <a:ext cx="2635608" cy="3237509"/>
            <a:chOff x="6973385" y="-2300875"/>
            <a:chExt cx="7047410" cy="7285950"/>
          </a:xfrm>
        </p:grpSpPr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D17881F-2A67-E635-B436-C205AEE5F11D}"/>
                </a:ext>
              </a:extLst>
            </p:cNvPr>
            <p:cNvSpPr/>
            <p:nvPr/>
          </p:nvSpPr>
          <p:spPr>
            <a:xfrm rot="18961890">
              <a:off x="7350054" y="-13365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5" name="Imagen 54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68BBE745-7BB4-6259-2C82-B41548BC1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>
              <a:off x="6973385" y="-2300875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EA0CE3-D3B1-B6B4-5276-428C5A987EE3}"/>
              </a:ext>
            </a:extLst>
          </p:cNvPr>
          <p:cNvSpPr txBox="1"/>
          <p:nvPr/>
        </p:nvSpPr>
        <p:spPr>
          <a:xfrm>
            <a:off x="4643538" y="851921"/>
            <a:ext cx="71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CO" b="1" dirty="0"/>
          </a:p>
          <a:p>
            <a:endParaRPr lang="es-CO" dirty="0"/>
          </a:p>
        </p:txBody>
      </p:sp>
      <p:pic>
        <p:nvPicPr>
          <p:cNvPr id="36" name="Gráfico 35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3D49A77B-3A52-3918-AE86-BD541B710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2755" y="33708"/>
            <a:ext cx="747973" cy="68051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FC432B-E548-8E7C-F6CB-551FF6C43F0B}"/>
              </a:ext>
            </a:extLst>
          </p:cNvPr>
          <p:cNvSpPr txBox="1"/>
          <p:nvPr/>
        </p:nvSpPr>
        <p:spPr>
          <a:xfrm>
            <a:off x="4247053" y="631516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Valoración Documental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4" name="Gráfico 3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4945A05E-0B0D-C92F-5C0D-11B243129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05823" y="33708"/>
            <a:ext cx="747973" cy="6805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03DE6E-87AF-2492-92E7-667D59A2BEF3}"/>
              </a:ext>
            </a:extLst>
          </p:cNvPr>
          <p:cNvSpPr txBox="1"/>
          <p:nvPr/>
        </p:nvSpPr>
        <p:spPr>
          <a:xfrm>
            <a:off x="6317951" y="605775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Sustento Normativo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7" name="Gráfico 6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67B36AA2-B4DC-0E14-DF21-E1B9C9E4E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16569" y="-4507"/>
            <a:ext cx="747973" cy="680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224DFF-E573-94B1-C48E-C912CC631759}"/>
              </a:ext>
            </a:extLst>
          </p:cNvPr>
          <p:cNvSpPr txBox="1"/>
          <p:nvPr/>
        </p:nvSpPr>
        <p:spPr>
          <a:xfrm>
            <a:off x="8468545" y="584239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Cifra Eliminación Aplicación TVD</a:t>
            </a:r>
          </a:p>
          <a:p>
            <a:pPr algn="ctr"/>
            <a:endParaRPr lang="es-CO" sz="1600" b="1" dirty="0">
              <a:solidFill>
                <a:schemeClr val="tx2"/>
              </a:solidFill>
            </a:endParaRP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9" name="Gráfico 8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5AA8C5FD-DCAD-129B-264F-F3B7DD3CF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827315" y="-13569"/>
            <a:ext cx="747973" cy="68051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49A625-7D53-FA3F-6A0E-305FC9EAF68A}"/>
              </a:ext>
            </a:extLst>
          </p:cNvPr>
          <p:cNvSpPr txBox="1"/>
          <p:nvPr/>
        </p:nvSpPr>
        <p:spPr>
          <a:xfrm>
            <a:off x="10551354" y="566728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Cifra Eliminación Aplicación TRD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1" name="Gráfico 10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1759DE29-68D0-6312-635E-D2301400CF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910124" y="-31080"/>
            <a:ext cx="747973" cy="680517"/>
          </a:xfrm>
          <a:prstGeom prst="rect">
            <a:avLst/>
          </a:prstGeom>
        </p:spPr>
      </p:pic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D1130481-FF13-4FAB-273E-BA627E15E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228814"/>
              </p:ext>
            </p:extLst>
          </p:nvPr>
        </p:nvGraphicFramePr>
        <p:xfrm>
          <a:off x="48454" y="1431107"/>
          <a:ext cx="11011433" cy="449196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027335">
                  <a:extLst>
                    <a:ext uri="{9D8B030D-6E8A-4147-A177-3AD203B41FA5}">
                      <a16:colId xmlns:a16="http://schemas.microsoft.com/office/drawing/2014/main" val="3446832760"/>
                    </a:ext>
                  </a:extLst>
                </a:gridCol>
                <a:gridCol w="1266714">
                  <a:extLst>
                    <a:ext uri="{9D8B030D-6E8A-4147-A177-3AD203B41FA5}">
                      <a16:colId xmlns:a16="http://schemas.microsoft.com/office/drawing/2014/main" val="3044946038"/>
                    </a:ext>
                  </a:extLst>
                </a:gridCol>
                <a:gridCol w="1466196">
                  <a:extLst>
                    <a:ext uri="{9D8B030D-6E8A-4147-A177-3AD203B41FA5}">
                      <a16:colId xmlns:a16="http://schemas.microsoft.com/office/drawing/2014/main" val="552163196"/>
                    </a:ext>
                  </a:extLst>
                </a:gridCol>
                <a:gridCol w="1166972">
                  <a:extLst>
                    <a:ext uri="{9D8B030D-6E8A-4147-A177-3AD203B41FA5}">
                      <a16:colId xmlns:a16="http://schemas.microsoft.com/office/drawing/2014/main" val="1858028020"/>
                    </a:ext>
                  </a:extLst>
                </a:gridCol>
                <a:gridCol w="1223493">
                  <a:extLst>
                    <a:ext uri="{9D8B030D-6E8A-4147-A177-3AD203B41FA5}">
                      <a16:colId xmlns:a16="http://schemas.microsoft.com/office/drawing/2014/main" val="4087031817"/>
                    </a:ext>
                  </a:extLst>
                </a:gridCol>
                <a:gridCol w="784631">
                  <a:extLst>
                    <a:ext uri="{9D8B030D-6E8A-4147-A177-3AD203B41FA5}">
                      <a16:colId xmlns:a16="http://schemas.microsoft.com/office/drawing/2014/main" val="898657254"/>
                    </a:ext>
                  </a:extLst>
                </a:gridCol>
                <a:gridCol w="984114">
                  <a:extLst>
                    <a:ext uri="{9D8B030D-6E8A-4147-A177-3AD203B41FA5}">
                      <a16:colId xmlns:a16="http://schemas.microsoft.com/office/drawing/2014/main" val="2048229186"/>
                    </a:ext>
                  </a:extLst>
                </a:gridCol>
                <a:gridCol w="1306610">
                  <a:extLst>
                    <a:ext uri="{9D8B030D-6E8A-4147-A177-3AD203B41FA5}">
                      <a16:colId xmlns:a16="http://schemas.microsoft.com/office/drawing/2014/main" val="19457834"/>
                    </a:ext>
                  </a:extLst>
                </a:gridCol>
                <a:gridCol w="827852">
                  <a:extLst>
                    <a:ext uri="{9D8B030D-6E8A-4147-A177-3AD203B41FA5}">
                      <a16:colId xmlns:a16="http://schemas.microsoft.com/office/drawing/2014/main" val="3546945685"/>
                    </a:ext>
                  </a:extLst>
                </a:gridCol>
                <a:gridCol w="957516">
                  <a:extLst>
                    <a:ext uri="{9D8B030D-6E8A-4147-A177-3AD203B41FA5}">
                      <a16:colId xmlns:a16="http://schemas.microsoft.com/office/drawing/2014/main" val="924213598"/>
                    </a:ext>
                  </a:extLst>
                </a:gridCol>
              </a:tblGrid>
              <a:tr h="213903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DOCUMENTOS DE ELIMINACIÓN POR APLICACIÓN DE TABLAS DE RETENCIÓN DOCUMENTAL-TRD V1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1703913"/>
                  </a:ext>
                </a:extLst>
              </a:tr>
              <a:tr h="61115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INSTRUMENTO ARCHIVISTICO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FECHAS EXTREMAS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DEPENDENCIA / OFICINA PRODUCTORA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SERIE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SUBSERIE DOCUMENTAL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TIEMPO DE RETENCIÓN 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DISPOSICIÓN FINAL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PROCEDIMIENTO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RANGO DE CAJAS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TOTAL CAJAS A ELIMINAR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0066759"/>
                  </a:ext>
                </a:extLst>
              </a:tr>
              <a:tr h="407434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TRD V1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JULIO DE 2001 A DICIEMBRE DE 2010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SECRETARIA DE HACIENDA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 DE EGRESO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12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SELECCIÓN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SELECCIONAR 10%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587-1353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782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7380887"/>
                  </a:ext>
                </a:extLst>
              </a:tr>
              <a:tr h="407434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TRD V1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JULIO DE 2001 A DICIEMBRE DE 2010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SECRETARIA DE HACIENDA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 DE INGRESO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12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SELECCIÓN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SELECCIONAR 10%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1739-1928</a:t>
                      </a:r>
                      <a:br>
                        <a:rPr lang="es-ES" sz="1100" u="none" strike="noStrike">
                          <a:effectLst/>
                        </a:rPr>
                      </a:br>
                      <a:r>
                        <a:rPr lang="es-ES" sz="1100" u="none" strike="noStrike">
                          <a:effectLst/>
                        </a:rPr>
                        <a:t>2934-2951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195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6124157"/>
                  </a:ext>
                </a:extLst>
              </a:tr>
              <a:tr h="611151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TRD V1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JULIO DE 2001 A DICIEMBRE DE 2010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SECRETARIA DE HACIENDA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CERTIFICACIONES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CERTIFICADO DE DISPONIBILIDAD PRESUPUESTAL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 dirty="0">
                          <a:effectLst/>
                        </a:rPr>
                        <a:t>10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ELIMINACIÓN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PICADO Y ACTA DE ELIMINACIÓN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3046-3079</a:t>
                      </a:r>
                      <a:br>
                        <a:rPr lang="es-ES" sz="1100" u="none" strike="noStrike">
                          <a:effectLst/>
                        </a:rPr>
                      </a:b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34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3438076"/>
                  </a:ext>
                </a:extLst>
              </a:tr>
              <a:tr h="814868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TRD V1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JULIO DE 2001 A DICIEMBRE DE 2010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SECRETARIA DE HACIENDA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REGISTROS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REGISTROS PRESUPUESTALES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ELIMINACIÓN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PICADO Y ACTA DE ELIMINACIÓN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3094-3121</a:t>
                      </a:r>
                      <a:br>
                        <a:rPr lang="es-ES" sz="1100" u="none" strike="noStrike">
                          <a:effectLst/>
                        </a:rPr>
                      </a:br>
                      <a:r>
                        <a:rPr lang="es-ES" sz="1100" u="none" strike="noStrike">
                          <a:effectLst/>
                        </a:rPr>
                        <a:t>3133-3206</a:t>
                      </a:r>
                      <a:br>
                        <a:rPr lang="es-ES" sz="1100" u="none" strike="noStrike">
                          <a:effectLst/>
                        </a:rPr>
                      </a:br>
                      <a:r>
                        <a:rPr lang="es-ES" sz="1100" u="none" strike="noStrike">
                          <a:effectLst/>
                        </a:rPr>
                        <a:t>3260-3305</a:t>
                      </a:r>
                      <a:br>
                        <a:rPr lang="es-ES" sz="1100" u="none" strike="noStrike">
                          <a:effectLst/>
                        </a:rPr>
                      </a:br>
                      <a:r>
                        <a:rPr lang="es-ES" sz="1100" u="none" strike="noStrike">
                          <a:effectLst/>
                        </a:rPr>
                        <a:t>3312-3329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effectLst/>
                        </a:rPr>
                        <a:t>166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2903178"/>
                  </a:ext>
                </a:extLst>
              </a:tr>
              <a:tr h="407434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TRD V1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JULIO DE 2001 A DICIEMBRE DE 2010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SECRETARIA DE EDUCACION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 DE EGRESO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12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SELECCIÓN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SELECCIONAR 10%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12597-12754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144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1929308"/>
                  </a:ext>
                </a:extLst>
              </a:tr>
              <a:tr h="407434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TRD V1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JULIO DE 2001 A DICIEMBRE DE 2010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SECRETARIA DE SALUD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COMPROBANTES DE EGRESO - FUID 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12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SELECCIÓN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SELECCIONAR 10%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4246-4999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722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7235245"/>
                  </a:ext>
                </a:extLst>
              </a:tr>
              <a:tr h="407434"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TRD V1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100" u="none" strike="noStrike">
                          <a:effectLst/>
                        </a:rPr>
                        <a:t>JULIO DE 2001 A DICIEMBRE DE 2010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SECRETARIA DE SALUD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NOTAS DEBITO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FUID 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u="none" strike="noStrike">
                          <a:effectLst/>
                        </a:rPr>
                        <a:t>12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ELIMINACIÓN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u="none" strike="noStrike">
                          <a:effectLst/>
                        </a:rPr>
                        <a:t>PICADO Y ACTA DE ELIMINACIÓN 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10506-10692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187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63478250"/>
                  </a:ext>
                </a:extLst>
              </a:tr>
              <a:tr h="203717">
                <a:tc gridSpan="8">
                  <a:txBody>
                    <a:bodyPr/>
                    <a:lstStyle/>
                    <a:p>
                      <a:pPr algn="ctr" fontAlgn="t"/>
                      <a:r>
                        <a:rPr lang="es-ES" sz="1100" u="none" strike="noStrike">
                          <a:effectLst/>
                        </a:rPr>
                        <a:t>TOTAL CAJAS A ELIMINAR POR APLICACIÓN DE TRD V1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>
                          <a:effectLst/>
                        </a:rPr>
                        <a:t> </a:t>
                      </a:r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>
                          <a:effectLst/>
                        </a:rPr>
                        <a:t>2230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265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9306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2A30014B-F472-4BD1-869C-95D24B6EF7A3}"/>
              </a:ext>
            </a:extLst>
          </p:cNvPr>
          <p:cNvSpPr/>
          <p:nvPr/>
        </p:nvSpPr>
        <p:spPr>
          <a:xfrm>
            <a:off x="-2346829" y="-331329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9CAF988-2D83-0855-D2F4-6B2A53276F08}"/>
              </a:ext>
            </a:extLst>
          </p:cNvPr>
          <p:cNvSpPr txBox="1"/>
          <p:nvPr/>
        </p:nvSpPr>
        <p:spPr>
          <a:xfrm>
            <a:off x="680666" y="884702"/>
            <a:ext cx="700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Inicio</a:t>
            </a:r>
          </a:p>
          <a:p>
            <a:endParaRPr lang="es-CO" dirty="0"/>
          </a:p>
        </p:txBody>
      </p:sp>
      <p:pic>
        <p:nvPicPr>
          <p:cNvPr id="31" name="Picture 8" descr="Proyecto Bolívar">
            <a:extLst>
              <a:ext uri="{FF2B5EF4-FFF2-40B4-BE49-F238E27FC236}">
                <a16:creationId xmlns:a16="http://schemas.microsoft.com/office/drawing/2014/main" id="{24675C96-F303-735D-5F9E-3CDAC81C6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53" name="Grupo 52">
            <a:extLst>
              <a:ext uri="{FF2B5EF4-FFF2-40B4-BE49-F238E27FC236}">
                <a16:creationId xmlns:a16="http://schemas.microsoft.com/office/drawing/2014/main" id="{581A2038-55C9-65E9-F94A-7C9FCAA72D11}"/>
              </a:ext>
            </a:extLst>
          </p:cNvPr>
          <p:cNvGrpSpPr/>
          <p:nvPr/>
        </p:nvGrpSpPr>
        <p:grpSpPr>
          <a:xfrm>
            <a:off x="10334171" y="4615543"/>
            <a:ext cx="3211561" cy="3527795"/>
            <a:chOff x="6973385" y="-2300875"/>
            <a:chExt cx="7047410" cy="7285950"/>
          </a:xfrm>
        </p:grpSpPr>
        <p:sp>
          <p:nvSpPr>
            <p:cNvPr id="54" name="Rectángulo: esquinas redondeadas 53">
              <a:extLst>
                <a:ext uri="{FF2B5EF4-FFF2-40B4-BE49-F238E27FC236}">
                  <a16:creationId xmlns:a16="http://schemas.microsoft.com/office/drawing/2014/main" id="{0D17881F-2A67-E635-B436-C205AEE5F11D}"/>
                </a:ext>
              </a:extLst>
            </p:cNvPr>
            <p:cNvSpPr/>
            <p:nvPr/>
          </p:nvSpPr>
          <p:spPr>
            <a:xfrm rot="18961890">
              <a:off x="7350054" y="-13365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55" name="Imagen 54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68BBE745-7BB4-6259-2C82-B41548BC1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>
              <a:off x="6973385" y="-2300875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CuadroTexto 31">
            <a:extLst>
              <a:ext uri="{FF2B5EF4-FFF2-40B4-BE49-F238E27FC236}">
                <a16:creationId xmlns:a16="http://schemas.microsoft.com/office/drawing/2014/main" id="{6AEA0CE3-D3B1-B6B4-5276-428C5A987EE3}"/>
              </a:ext>
            </a:extLst>
          </p:cNvPr>
          <p:cNvSpPr txBox="1"/>
          <p:nvPr/>
        </p:nvSpPr>
        <p:spPr>
          <a:xfrm>
            <a:off x="4643538" y="851921"/>
            <a:ext cx="719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CO" b="1" dirty="0"/>
          </a:p>
          <a:p>
            <a:endParaRPr lang="es-CO" dirty="0"/>
          </a:p>
        </p:txBody>
      </p:sp>
      <p:pic>
        <p:nvPicPr>
          <p:cNvPr id="36" name="Gráfico 35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3D49A77B-3A52-3918-AE86-BD541B7109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92755" y="33708"/>
            <a:ext cx="747973" cy="68051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DFC432B-E548-8E7C-F6CB-551FF6C43F0B}"/>
              </a:ext>
            </a:extLst>
          </p:cNvPr>
          <p:cNvSpPr txBox="1"/>
          <p:nvPr/>
        </p:nvSpPr>
        <p:spPr>
          <a:xfrm>
            <a:off x="4247053" y="631516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Valoración Documental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4" name="Gráfico 3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4945A05E-0B0D-C92F-5C0D-11B243129C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605823" y="33708"/>
            <a:ext cx="747973" cy="68051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603DE6E-87AF-2492-92E7-667D59A2BEF3}"/>
              </a:ext>
            </a:extLst>
          </p:cNvPr>
          <p:cNvSpPr txBox="1"/>
          <p:nvPr/>
        </p:nvSpPr>
        <p:spPr>
          <a:xfrm>
            <a:off x="6317951" y="605775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Sustento Normativo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7" name="Gráfico 6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67B36AA2-B4DC-0E14-DF21-E1B9C9E4E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16569" y="-4507"/>
            <a:ext cx="747973" cy="68051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8224DFF-E573-94B1-C48E-C912CC631759}"/>
              </a:ext>
            </a:extLst>
          </p:cNvPr>
          <p:cNvSpPr txBox="1"/>
          <p:nvPr/>
        </p:nvSpPr>
        <p:spPr>
          <a:xfrm>
            <a:off x="8468545" y="584239"/>
            <a:ext cx="16269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Cifra Eliminación Aplicación TVD</a:t>
            </a:r>
          </a:p>
          <a:p>
            <a:pPr algn="ctr"/>
            <a:endParaRPr lang="es-CO" sz="1600" b="1" dirty="0">
              <a:solidFill>
                <a:schemeClr val="tx2"/>
              </a:solidFill>
            </a:endParaRP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9" name="Gráfico 8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5AA8C5FD-DCAD-129B-264F-F3B7DD3CF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827315" y="-13569"/>
            <a:ext cx="747973" cy="68051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49A625-7D53-FA3F-6A0E-305FC9EAF68A}"/>
              </a:ext>
            </a:extLst>
          </p:cNvPr>
          <p:cNvSpPr txBox="1"/>
          <p:nvPr/>
        </p:nvSpPr>
        <p:spPr>
          <a:xfrm>
            <a:off x="10551354" y="566728"/>
            <a:ext cx="1626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Procedimiento de Eliminación</a:t>
            </a:r>
          </a:p>
          <a:p>
            <a:endParaRPr lang="es-CO" sz="1600" dirty="0">
              <a:solidFill>
                <a:schemeClr val="tx2"/>
              </a:solidFill>
            </a:endParaRPr>
          </a:p>
        </p:txBody>
      </p:sp>
      <p:pic>
        <p:nvPicPr>
          <p:cNvPr id="11" name="Gráfico 10" descr="Internet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1759DE29-68D0-6312-635E-D2301400CF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910124" y="-31080"/>
            <a:ext cx="747973" cy="680517"/>
          </a:xfrm>
          <a:prstGeom prst="rect">
            <a:avLst/>
          </a:prstGeom>
        </p:spPr>
      </p:pic>
      <p:sp>
        <p:nvSpPr>
          <p:cNvPr id="2" name="AutoShape 4" descr="Pagina Principal » Icultur">
            <a:extLst>
              <a:ext uri="{FF2B5EF4-FFF2-40B4-BE49-F238E27FC236}">
                <a16:creationId xmlns:a16="http://schemas.microsoft.com/office/drawing/2014/main" id="{E1027099-5AAF-DA03-1665-DA91EFD0684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0" y="1890924"/>
            <a:ext cx="10551354" cy="363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Procedimiento de Eliminación Documental: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Gobernación de Bolívar para el proceso de eliminación de documentos de archivo dará aplicación a lo previsto en el procedimiento de eliminación elaborado, aprobado y presentado al Archivo General de la Nación dentro del plan de mejoramiento archivístico el cual esta ajustado a las consideraciones técnicas, archivísticas y normativas definidas en el </a:t>
            </a:r>
            <a:r>
              <a:rPr lang="es-CO" sz="2000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Articulo 22 del Acuerdo AGN 004 de 2019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adjunta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dicho procedimiento para que haga parte del acta de aprobación del inicio del trámite de eliminación documental solicitado al comité institucional de gestión y desempeño.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s-CO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Nota: </a:t>
            </a:r>
            <a:r>
              <a:rPr lang="es-CO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Adicional se adjuntan los inventarios documentales de los archivos a ser objeto de eliminación por aplicación y disposición de TVD y TRD.</a:t>
            </a: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E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CO" sz="2000" dirty="0">
              <a:solidFill>
                <a:schemeClr val="accent2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br>
              <a:rPr lang="es-CO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O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201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0894C6CD-3DE6-00A7-EFEB-1D145DB5C644}"/>
              </a:ext>
            </a:extLst>
          </p:cNvPr>
          <p:cNvSpPr/>
          <p:nvPr/>
        </p:nvSpPr>
        <p:spPr>
          <a:xfrm>
            <a:off x="-6267610" y="-17293"/>
            <a:ext cx="24884744" cy="6908169"/>
          </a:xfrm>
          <a:custGeom>
            <a:avLst/>
            <a:gdLst>
              <a:gd name="connsiteX0" fmla="*/ 12533978 w 24884744"/>
              <a:gd name="connsiteY0" fmla="*/ 0 h 6908169"/>
              <a:gd name="connsiteX1" fmla="*/ 14597703 w 24884744"/>
              <a:gd name="connsiteY1" fmla="*/ 0 h 6908169"/>
              <a:gd name="connsiteX2" fmla="*/ 14597703 w 24884744"/>
              <a:gd name="connsiteY2" fmla="*/ 1569383 h 6908169"/>
              <a:gd name="connsiteX3" fmla="*/ 24884744 w 24884744"/>
              <a:gd name="connsiteY3" fmla="*/ 1569383 h 6908169"/>
              <a:gd name="connsiteX4" fmla="*/ 24884744 w 24884744"/>
              <a:gd name="connsiteY4" fmla="*/ 6908169 h 6908169"/>
              <a:gd name="connsiteX5" fmla="*/ 0 w 24884744"/>
              <a:gd name="connsiteY5" fmla="*/ 6908169 h 6908169"/>
              <a:gd name="connsiteX6" fmla="*/ 0 w 24884744"/>
              <a:gd name="connsiteY6" fmla="*/ 1569383 h 6908169"/>
              <a:gd name="connsiteX7" fmla="*/ 12533978 w 24884744"/>
              <a:gd name="connsiteY7" fmla="*/ 1569383 h 690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84744" h="6908169">
                <a:moveTo>
                  <a:pt x="12533978" y="0"/>
                </a:moveTo>
                <a:lnTo>
                  <a:pt x="14597703" y="0"/>
                </a:lnTo>
                <a:lnTo>
                  <a:pt x="14597703" y="1569383"/>
                </a:lnTo>
                <a:lnTo>
                  <a:pt x="24884744" y="1569383"/>
                </a:lnTo>
                <a:lnTo>
                  <a:pt x="24884744" y="6908169"/>
                </a:lnTo>
                <a:lnTo>
                  <a:pt x="0" y="6908169"/>
                </a:lnTo>
                <a:lnTo>
                  <a:pt x="0" y="1569383"/>
                </a:lnTo>
                <a:lnTo>
                  <a:pt x="12533978" y="1569383"/>
                </a:lnTo>
                <a:close/>
              </a:path>
            </a:pathLst>
          </a:custGeom>
          <a:gradFill flip="none" rotWithShape="1">
            <a:gsLst>
              <a:gs pos="0">
                <a:srgbClr val="00B05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pic>
        <p:nvPicPr>
          <p:cNvPr id="37" name="Picture 8" descr="Proyecto Bolívar">
            <a:extLst>
              <a:ext uri="{FF2B5EF4-FFF2-40B4-BE49-F238E27FC236}">
                <a16:creationId xmlns:a16="http://schemas.microsoft.com/office/drawing/2014/main" id="{27C32CC9-B350-C1FF-566B-77AFAD21F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2" y="281160"/>
            <a:ext cx="1650363" cy="570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01B1C772-A76E-706E-0F45-D75A14F2F495}"/>
              </a:ext>
            </a:extLst>
          </p:cNvPr>
          <p:cNvGrpSpPr/>
          <p:nvPr/>
        </p:nvGrpSpPr>
        <p:grpSpPr>
          <a:xfrm>
            <a:off x="-1679650" y="1684531"/>
            <a:ext cx="3707975" cy="3833481"/>
            <a:chOff x="6625477" y="-2071439"/>
            <a:chExt cx="7047410" cy="7285950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473FB06D-6F4D-E2A2-25AA-B6C3525935D5}"/>
                </a:ext>
              </a:extLst>
            </p:cNvPr>
            <p:cNvSpPr/>
            <p:nvPr/>
          </p:nvSpPr>
          <p:spPr>
            <a:xfrm rot="18961890">
              <a:off x="6903975" y="-1060746"/>
              <a:ext cx="6136492" cy="5457353"/>
            </a:xfrm>
            <a:prstGeom prst="roundRect">
              <a:avLst>
                <a:gd name="adj" fmla="val 5445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pic>
          <p:nvPicPr>
            <p:cNvPr id="7" name="Imagen 6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id="{A790C2A7-CA64-453B-61ED-550E9D373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7" t="1002" b="56"/>
            <a:stretch>
              <a:fillRect/>
            </a:stretch>
          </p:blipFill>
          <p:spPr>
            <a:xfrm flipH="1">
              <a:off x="6625477" y="-2071439"/>
              <a:ext cx="7047410" cy="7285950"/>
            </a:xfrm>
            <a:custGeom>
              <a:avLst/>
              <a:gdLst>
                <a:gd name="connsiteX0" fmla="*/ 4667731 w 7771525"/>
                <a:gd name="connsiteY0" fmla="*/ 937 h 8034575"/>
                <a:gd name="connsiteX1" fmla="*/ 4932144 w 7771525"/>
                <a:gd name="connsiteY1" fmla="*/ 115841 h 8034575"/>
                <a:gd name="connsiteX2" fmla="*/ 7771525 w 7771525"/>
                <a:gd name="connsiteY2" fmla="*/ 3683844 h 8034575"/>
                <a:gd name="connsiteX3" fmla="*/ 7771525 w 7771525"/>
                <a:gd name="connsiteY3" fmla="*/ 4669193 h 8034575"/>
                <a:gd name="connsiteX4" fmla="*/ 3626472 w 7771525"/>
                <a:gd name="connsiteY4" fmla="*/ 7967786 h 8034575"/>
                <a:gd name="connsiteX5" fmla="*/ 3195112 w 7771525"/>
                <a:gd name="connsiteY5" fmla="*/ 7918734 h 8034575"/>
                <a:gd name="connsiteX6" fmla="*/ 66789 w 7771525"/>
                <a:gd name="connsiteY6" fmla="*/ 3987643 h 8034575"/>
                <a:gd name="connsiteX7" fmla="*/ 115841 w 7771525"/>
                <a:gd name="connsiteY7" fmla="*/ 3556284 h 8034575"/>
                <a:gd name="connsiteX8" fmla="*/ 4500784 w 7771525"/>
                <a:gd name="connsiteY8" fmla="*/ 66789 h 8034575"/>
                <a:gd name="connsiteX9" fmla="*/ 4667731 w 7771525"/>
                <a:gd name="connsiteY9" fmla="*/ 937 h 803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71525" h="8034575">
                  <a:moveTo>
                    <a:pt x="4667731" y="937"/>
                  </a:moveTo>
                  <a:cubicBezTo>
                    <a:pt x="4765978" y="-6744"/>
                    <a:pt x="4866161" y="32928"/>
                    <a:pt x="4932144" y="115841"/>
                  </a:cubicBezTo>
                  <a:lnTo>
                    <a:pt x="7771525" y="3683844"/>
                  </a:lnTo>
                  <a:lnTo>
                    <a:pt x="7771525" y="4669193"/>
                  </a:lnTo>
                  <a:lnTo>
                    <a:pt x="3626472" y="7967786"/>
                  </a:lnTo>
                  <a:cubicBezTo>
                    <a:pt x="3493810" y="8073358"/>
                    <a:pt x="3300684" y="8051396"/>
                    <a:pt x="3195112" y="7918734"/>
                  </a:cubicBezTo>
                  <a:lnTo>
                    <a:pt x="66789" y="3987643"/>
                  </a:lnTo>
                  <a:cubicBezTo>
                    <a:pt x="-38782" y="3854981"/>
                    <a:pt x="-16821" y="3661855"/>
                    <a:pt x="115841" y="3556284"/>
                  </a:cubicBezTo>
                  <a:lnTo>
                    <a:pt x="4500784" y="66789"/>
                  </a:lnTo>
                  <a:cubicBezTo>
                    <a:pt x="4550532" y="27200"/>
                    <a:pt x="4608783" y="5545"/>
                    <a:pt x="4667731" y="937"/>
                  </a:cubicBez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2" name="Gráfico 21" descr="Introducir con relleno sólido">
            <a:hlinkClick r:id="rId4" action="ppaction://hlinksldjump"/>
            <a:extLst>
              <a:ext uri="{FF2B5EF4-FFF2-40B4-BE49-F238E27FC236}">
                <a16:creationId xmlns:a16="http://schemas.microsoft.com/office/drawing/2014/main" id="{D6B25823-5E84-91B7-C681-A4F3D5BE0F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860333" y="9317"/>
            <a:ext cx="914400" cy="914400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879F6EA5-9452-0036-58A7-10BFA08992D2}"/>
              </a:ext>
            </a:extLst>
          </p:cNvPr>
          <p:cNvSpPr txBox="1"/>
          <p:nvPr/>
        </p:nvSpPr>
        <p:spPr>
          <a:xfrm>
            <a:off x="7120641" y="828768"/>
            <a:ext cx="470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Fin</a:t>
            </a:r>
          </a:p>
          <a:p>
            <a:endParaRPr lang="es-CO" sz="16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E392F31-507C-6ACF-EC03-1C54627922BB}"/>
              </a:ext>
            </a:extLst>
          </p:cNvPr>
          <p:cNvSpPr/>
          <p:nvPr/>
        </p:nvSpPr>
        <p:spPr>
          <a:xfrm>
            <a:off x="3338286" y="2090058"/>
            <a:ext cx="8752113" cy="34279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Dudas Preguntas e Inquietudes</a:t>
            </a:r>
          </a:p>
          <a:p>
            <a:pPr algn="ctr"/>
            <a:endParaRPr lang="es-CO" sz="40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CO" sz="4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Muchas Gracias </a:t>
            </a:r>
          </a:p>
          <a:p>
            <a:pPr algn="ctr"/>
            <a:r>
              <a:rPr lang="es-CO" sz="40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“Integrantes Comité Institucional de Gestión y Desempeño” </a:t>
            </a:r>
          </a:p>
        </p:txBody>
      </p:sp>
    </p:spTree>
    <p:extLst>
      <p:ext uri="{BB962C8B-B14F-4D97-AF65-F5344CB8AC3E}">
        <p14:creationId xmlns:p14="http://schemas.microsoft.com/office/powerpoint/2010/main" val="4284492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1235</Words>
  <Application>Microsoft Office PowerPoint</Application>
  <PresentationFormat>Panorámica</PresentationFormat>
  <Paragraphs>271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Tema de Office</vt:lpstr>
      <vt:lpstr>SUSTENTACIÓN APROBACIÓN DE ELIMINACIÓN DE DOCUMENTOS DE ARCHIVO POR APLICACIÓN DE TABLAS DE VALORACIÓN DOCUMENTAL-TVD Y TABLAS DE RETENCIÓN DOCUMENTAL-TRD V1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Juzgado 01 Civil Circuito Especializado Restitucion Tierras - Bolivar - El Carmen De Bolivar</dc:creator>
  <cp:lastModifiedBy>Robinson Dominguez Reyes</cp:lastModifiedBy>
  <cp:revision>68</cp:revision>
  <dcterms:created xsi:type="dcterms:W3CDTF">2023-03-07T14:36:10Z</dcterms:created>
  <dcterms:modified xsi:type="dcterms:W3CDTF">2023-06-14T16:17:52Z</dcterms:modified>
</cp:coreProperties>
</file>