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550" r:id="rId2"/>
    <p:sldId id="264" r:id="rId3"/>
    <p:sldId id="553" r:id="rId4"/>
    <p:sldId id="554" r:id="rId5"/>
    <p:sldId id="560" r:id="rId6"/>
    <p:sldId id="557" r:id="rId7"/>
    <p:sldId id="561" r:id="rId8"/>
    <p:sldId id="562" r:id="rId9"/>
    <p:sldId id="563" r:id="rId10"/>
    <p:sldId id="564" r:id="rId11"/>
    <p:sldId id="565" r:id="rId12"/>
    <p:sldId id="559" r:id="rId13"/>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5DA9"/>
    <a:srgbClr val="FFC000"/>
    <a:srgbClr val="C31B63"/>
    <a:srgbClr val="4A7ED0"/>
    <a:srgbClr val="F0831A"/>
    <a:srgbClr val="182961"/>
    <a:srgbClr val="EFF0F4"/>
    <a:srgbClr val="96C32A"/>
    <a:srgbClr val="1E3851"/>
    <a:srgbClr val="06050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Estilo medio 1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58" autoAdjust="0"/>
    <p:restoredTop sz="94660"/>
  </p:normalViewPr>
  <p:slideViewPr>
    <p:cSldViewPr snapToGrid="0">
      <p:cViewPr>
        <p:scale>
          <a:sx n="75" d="100"/>
          <a:sy n="75" d="100"/>
        </p:scale>
        <p:origin x="1884" y="64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4960D72-E145-4982-8ABD-C7F6A8F6ABEE}" type="doc">
      <dgm:prSet loTypeId="urn:microsoft.com/office/officeart/2005/8/layout/radial3" loCatId="relationship" qsTypeId="urn:microsoft.com/office/officeart/2005/8/quickstyle/3d4" qsCatId="3D" csTypeId="urn:microsoft.com/office/officeart/2005/8/colors/colorful1" csCatId="colorful" phldr="1"/>
      <dgm:spPr/>
      <dgm:t>
        <a:bodyPr/>
        <a:lstStyle/>
        <a:p>
          <a:endParaRPr lang="es-CO"/>
        </a:p>
      </dgm:t>
    </dgm:pt>
    <dgm:pt modelId="{3596DD40-1A7F-4A03-A088-5D3AE1845785}">
      <dgm:prSet phldrT="[Texto]" phldr="0" custT="1"/>
      <dgm:spPr>
        <a:solidFill>
          <a:srgbClr val="7030A0">
            <a:alpha val="50000"/>
          </a:srgbClr>
        </a:solidFill>
      </dgm:spPr>
      <dgm:t>
        <a:bodyPr/>
        <a:lstStyle/>
        <a:p>
          <a:r>
            <a:rPr lang="es-CO" sz="1200" dirty="0"/>
            <a:t>Consolidar una cultural institucional basada en la Ética, la Transparencia y la Integridad de todos el personal vinculado a la Gobernación de Bolívar comprometidos con la aplicación de los valores del código de integridad, la lucha contra la corrupción y el fortalecimiento de la confianza de la ciudadanía.</a:t>
          </a:r>
        </a:p>
      </dgm:t>
    </dgm:pt>
    <dgm:pt modelId="{97D1D6DA-907E-42CC-9436-C5FD35C8470D}" type="parTrans" cxnId="{09C78CF9-077C-402B-869E-20CE386D55D0}">
      <dgm:prSet/>
      <dgm:spPr/>
      <dgm:t>
        <a:bodyPr/>
        <a:lstStyle/>
        <a:p>
          <a:endParaRPr lang="es-CO"/>
        </a:p>
      </dgm:t>
    </dgm:pt>
    <dgm:pt modelId="{617DCB93-92B9-4014-A894-9A3F62BC5272}" type="sibTrans" cxnId="{09C78CF9-077C-402B-869E-20CE386D55D0}">
      <dgm:prSet/>
      <dgm:spPr/>
      <dgm:t>
        <a:bodyPr/>
        <a:lstStyle/>
        <a:p>
          <a:endParaRPr lang="es-CO"/>
        </a:p>
      </dgm:t>
    </dgm:pt>
    <dgm:pt modelId="{E6865A96-EA74-4B06-B881-676E6BBC04F1}">
      <dgm:prSet phldrT="[Texto]" phldr="0" custT="1"/>
      <dgm:spPr/>
      <dgm:t>
        <a:bodyPr/>
        <a:lstStyle/>
        <a:p>
          <a:r>
            <a:rPr lang="es-CO" sz="1200" b="1" dirty="0"/>
            <a:t>Control de Riesgos</a:t>
          </a:r>
          <a:r>
            <a:rPr lang="es-CO" sz="1000" dirty="0"/>
            <a:t>:</a:t>
          </a:r>
        </a:p>
        <a:p>
          <a:r>
            <a:rPr lang="es-CO" sz="1000" dirty="0"/>
            <a:t> Identificar, medir y monitorear riesgos de corrupción y de LA/FT/FP.</a:t>
          </a:r>
        </a:p>
      </dgm:t>
    </dgm:pt>
    <dgm:pt modelId="{1BBEBE8A-6C64-461B-BBE1-29366546F644}" type="parTrans" cxnId="{B9E20ED0-31AF-4BBF-95A6-85B87CAD6DA8}">
      <dgm:prSet/>
      <dgm:spPr/>
      <dgm:t>
        <a:bodyPr/>
        <a:lstStyle/>
        <a:p>
          <a:endParaRPr lang="es-CO"/>
        </a:p>
      </dgm:t>
    </dgm:pt>
    <dgm:pt modelId="{DE5B58B9-985C-4E6A-942F-F8EDB4F329F1}" type="sibTrans" cxnId="{B9E20ED0-31AF-4BBF-95A6-85B87CAD6DA8}">
      <dgm:prSet/>
      <dgm:spPr/>
      <dgm:t>
        <a:bodyPr/>
        <a:lstStyle/>
        <a:p>
          <a:endParaRPr lang="es-CO"/>
        </a:p>
      </dgm:t>
    </dgm:pt>
    <dgm:pt modelId="{4F345671-D538-45E7-A1A4-26466E227984}">
      <dgm:prSet phldrT="[Texto]" custT="1"/>
      <dgm:spPr/>
      <dgm:t>
        <a:bodyPr/>
        <a:lstStyle/>
        <a:p>
          <a:r>
            <a:rPr lang="es-CO" sz="1200" b="1" dirty="0"/>
            <a:t>Canalaes de Denuncia</a:t>
          </a:r>
          <a:r>
            <a:rPr lang="es-CO" sz="1200" dirty="0"/>
            <a:t>:</a:t>
          </a:r>
        </a:p>
        <a:p>
          <a:r>
            <a:rPr lang="es-CO" sz="1200" dirty="0"/>
            <a:t> F</a:t>
          </a:r>
          <a:r>
            <a:rPr lang="es-CO" sz="1000" dirty="0"/>
            <a:t>ortalecer y divulgar los medios establecidos como medios seguros, confiables y accesibles.</a:t>
          </a:r>
        </a:p>
      </dgm:t>
    </dgm:pt>
    <dgm:pt modelId="{7BC84B6D-C413-456B-94E8-3960FDDCD3DF}" type="parTrans" cxnId="{48B49244-5616-4AF5-B26A-86D803385160}">
      <dgm:prSet/>
      <dgm:spPr/>
      <dgm:t>
        <a:bodyPr/>
        <a:lstStyle/>
        <a:p>
          <a:endParaRPr lang="es-CO"/>
        </a:p>
      </dgm:t>
    </dgm:pt>
    <dgm:pt modelId="{01CC960B-9D57-4129-9DAA-E558A3E9238F}" type="sibTrans" cxnId="{48B49244-5616-4AF5-B26A-86D803385160}">
      <dgm:prSet/>
      <dgm:spPr/>
      <dgm:t>
        <a:bodyPr/>
        <a:lstStyle/>
        <a:p>
          <a:endParaRPr lang="es-CO"/>
        </a:p>
      </dgm:t>
    </dgm:pt>
    <dgm:pt modelId="{3AC1D2A9-3D33-47E6-8BCC-45515D3A168E}">
      <dgm:prSet phldrT="[Texto]" custT="1"/>
      <dgm:spPr/>
      <dgm:t>
        <a:bodyPr/>
        <a:lstStyle/>
        <a:p>
          <a:r>
            <a:rPr lang="es-CO" sz="1200" b="1" dirty="0"/>
            <a:t>Redes Internas Y Externas</a:t>
          </a:r>
          <a:r>
            <a:rPr lang="es-CO" sz="1100" dirty="0"/>
            <a:t>:</a:t>
          </a:r>
        </a:p>
        <a:p>
          <a:r>
            <a:rPr lang="es-CO" sz="1000" dirty="0"/>
            <a:t>Reforzar la prevención de actos de corrupción, la transparencia y la legalidad</a:t>
          </a:r>
        </a:p>
      </dgm:t>
    </dgm:pt>
    <dgm:pt modelId="{A99904D1-D581-419A-B91B-0B23928FD8FB}" type="parTrans" cxnId="{3141419F-069B-46FA-A70E-9112635DA68B}">
      <dgm:prSet/>
      <dgm:spPr/>
      <dgm:t>
        <a:bodyPr/>
        <a:lstStyle/>
        <a:p>
          <a:endParaRPr lang="es-CO"/>
        </a:p>
      </dgm:t>
    </dgm:pt>
    <dgm:pt modelId="{FE105F05-0735-4849-9465-1C0A1925A063}" type="sibTrans" cxnId="{3141419F-069B-46FA-A70E-9112635DA68B}">
      <dgm:prSet/>
      <dgm:spPr/>
      <dgm:t>
        <a:bodyPr/>
        <a:lstStyle/>
        <a:p>
          <a:endParaRPr lang="es-CO"/>
        </a:p>
      </dgm:t>
    </dgm:pt>
    <dgm:pt modelId="{F64F232E-D834-464B-B748-F9063ADC27E0}">
      <dgm:prSet phldrT="[Texto]" custT="1"/>
      <dgm:spPr/>
      <dgm:t>
        <a:bodyPr/>
        <a:lstStyle/>
        <a:p>
          <a:r>
            <a:rPr lang="es-CO" sz="1200" b="1" dirty="0"/>
            <a:t>Cultura De La Ética, La Transparencia E Integridad </a:t>
          </a:r>
          <a:r>
            <a:rPr lang="es-CO" sz="1100" dirty="0"/>
            <a:t>:</a:t>
          </a:r>
        </a:p>
        <a:p>
          <a:r>
            <a:rPr lang="es-CO" sz="1100" dirty="0"/>
            <a:t> </a:t>
          </a:r>
          <a:r>
            <a:rPr lang="es-CO" sz="1000" dirty="0"/>
            <a:t>Promover la Política de Integridad adoptada</a:t>
          </a:r>
          <a:r>
            <a:rPr lang="es-CO" sz="1100" dirty="0"/>
            <a:t>.</a:t>
          </a:r>
        </a:p>
      </dgm:t>
    </dgm:pt>
    <dgm:pt modelId="{2263CF17-284A-4E38-B6B0-916A5EAD330A}" type="parTrans" cxnId="{F52B860E-113D-4E67-B410-51886992F439}">
      <dgm:prSet/>
      <dgm:spPr/>
      <dgm:t>
        <a:bodyPr/>
        <a:lstStyle/>
        <a:p>
          <a:endParaRPr lang="es-CO"/>
        </a:p>
      </dgm:t>
    </dgm:pt>
    <dgm:pt modelId="{7C7E1955-BE3E-44DF-A626-5EF498B36997}" type="sibTrans" cxnId="{F52B860E-113D-4E67-B410-51886992F439}">
      <dgm:prSet/>
      <dgm:spPr/>
      <dgm:t>
        <a:bodyPr/>
        <a:lstStyle/>
        <a:p>
          <a:endParaRPr lang="es-CO"/>
        </a:p>
      </dgm:t>
    </dgm:pt>
    <dgm:pt modelId="{F30097A1-D59B-48CE-AB3D-F39D49F1BFC9}">
      <dgm:prSet phldrT="[Texto]" custT="1"/>
      <dgm:spPr/>
      <dgm:t>
        <a:bodyPr/>
        <a:lstStyle/>
        <a:p>
          <a:r>
            <a:rPr lang="es-CO" sz="1200" b="1" dirty="0"/>
            <a:t>Estado Abierto</a:t>
          </a:r>
          <a:r>
            <a:rPr lang="es-CO" sz="1100" dirty="0"/>
            <a:t>:</a:t>
          </a:r>
        </a:p>
        <a:p>
          <a:r>
            <a:rPr lang="es-CO" sz="1100" dirty="0"/>
            <a:t> </a:t>
          </a:r>
          <a:r>
            <a:rPr lang="es-CO" sz="1000" dirty="0"/>
            <a:t>Garantizar la participación ciudadana y el acceso a la información.</a:t>
          </a:r>
        </a:p>
      </dgm:t>
    </dgm:pt>
    <dgm:pt modelId="{24B53B00-E439-4EF3-9206-839EAE659817}" type="parTrans" cxnId="{68AFA372-8439-4D64-A110-DA135EC0F2B8}">
      <dgm:prSet/>
      <dgm:spPr/>
      <dgm:t>
        <a:bodyPr/>
        <a:lstStyle/>
        <a:p>
          <a:endParaRPr lang="es-CO"/>
        </a:p>
      </dgm:t>
    </dgm:pt>
    <dgm:pt modelId="{D9E8B3EB-D8A6-4C51-A9AD-C4C6B19CCE7B}" type="sibTrans" cxnId="{68AFA372-8439-4D64-A110-DA135EC0F2B8}">
      <dgm:prSet/>
      <dgm:spPr/>
      <dgm:t>
        <a:bodyPr/>
        <a:lstStyle/>
        <a:p>
          <a:endParaRPr lang="es-CO"/>
        </a:p>
      </dgm:t>
    </dgm:pt>
    <dgm:pt modelId="{9EF4FAE7-A6EE-43E3-887B-8CFA380D1AC6}" type="pres">
      <dgm:prSet presAssocID="{44960D72-E145-4982-8ABD-C7F6A8F6ABEE}" presName="composite" presStyleCnt="0">
        <dgm:presLayoutVars>
          <dgm:chMax val="1"/>
          <dgm:dir/>
          <dgm:resizeHandles val="exact"/>
        </dgm:presLayoutVars>
      </dgm:prSet>
      <dgm:spPr/>
    </dgm:pt>
    <dgm:pt modelId="{0FE40A69-2CB8-47AC-AB68-E4B5012DDD85}" type="pres">
      <dgm:prSet presAssocID="{44960D72-E145-4982-8ABD-C7F6A8F6ABEE}" presName="radial" presStyleCnt="0">
        <dgm:presLayoutVars>
          <dgm:animLvl val="ctr"/>
        </dgm:presLayoutVars>
      </dgm:prSet>
      <dgm:spPr/>
    </dgm:pt>
    <dgm:pt modelId="{3EA39389-1BDC-4085-B7C3-2812DA4C3465}" type="pres">
      <dgm:prSet presAssocID="{3596DD40-1A7F-4A03-A088-5D3AE1845785}" presName="centerShape" presStyleLbl="vennNode1" presStyleIdx="0" presStyleCnt="6"/>
      <dgm:spPr/>
    </dgm:pt>
    <dgm:pt modelId="{B4561847-860C-49D0-A535-5B056A27036D}" type="pres">
      <dgm:prSet presAssocID="{E6865A96-EA74-4B06-B881-676E6BBC04F1}" presName="node" presStyleLbl="vennNode1" presStyleIdx="1" presStyleCnt="6" custScaleX="133485" custScaleY="105466" custRadScaleRad="105302">
        <dgm:presLayoutVars>
          <dgm:bulletEnabled val="1"/>
        </dgm:presLayoutVars>
      </dgm:prSet>
      <dgm:spPr/>
    </dgm:pt>
    <dgm:pt modelId="{67F71225-16FE-49E3-BF68-C2A99ECC7435}" type="pres">
      <dgm:prSet presAssocID="{4F345671-D538-45E7-A1A4-26466E227984}" presName="node" presStyleLbl="vennNode1" presStyleIdx="2" presStyleCnt="6" custScaleX="133459" custScaleY="105624" custRadScaleRad="111868" custRadScaleInc="2733">
        <dgm:presLayoutVars>
          <dgm:bulletEnabled val="1"/>
        </dgm:presLayoutVars>
      </dgm:prSet>
      <dgm:spPr/>
    </dgm:pt>
    <dgm:pt modelId="{21CCC0A2-B614-406A-A160-BB2F9A8A69A3}" type="pres">
      <dgm:prSet presAssocID="{3AC1D2A9-3D33-47E6-8BCC-45515D3A168E}" presName="node" presStyleLbl="vennNode1" presStyleIdx="3" presStyleCnt="6" custScaleX="133459" custScaleY="105624" custRadScaleRad="113779" custRadScaleInc="-12050">
        <dgm:presLayoutVars>
          <dgm:bulletEnabled val="1"/>
        </dgm:presLayoutVars>
      </dgm:prSet>
      <dgm:spPr/>
    </dgm:pt>
    <dgm:pt modelId="{06A8F8E3-B21A-4678-A4A0-26B0483AE221}" type="pres">
      <dgm:prSet presAssocID="{F64F232E-D834-464B-B748-F9063ADC27E0}" presName="node" presStyleLbl="vennNode1" presStyleIdx="4" presStyleCnt="6" custScaleX="133459" custScaleY="105624" custRadScaleRad="110862" custRadScaleInc="7115">
        <dgm:presLayoutVars>
          <dgm:bulletEnabled val="1"/>
        </dgm:presLayoutVars>
      </dgm:prSet>
      <dgm:spPr/>
    </dgm:pt>
    <dgm:pt modelId="{7B2E3F01-C7F2-46CF-98DA-0FE0C7272568}" type="pres">
      <dgm:prSet presAssocID="{F30097A1-D59B-48CE-AB3D-F39D49F1BFC9}" presName="node" presStyleLbl="vennNode1" presStyleIdx="5" presStyleCnt="6" custScaleX="133459" custScaleY="105624" custRadScaleRad="111683" custRadScaleInc="-2686">
        <dgm:presLayoutVars>
          <dgm:bulletEnabled val="1"/>
        </dgm:presLayoutVars>
      </dgm:prSet>
      <dgm:spPr/>
    </dgm:pt>
  </dgm:ptLst>
  <dgm:cxnLst>
    <dgm:cxn modelId="{956A5E04-251B-4B96-985E-BB7FB6A18DF7}" type="presOf" srcId="{3596DD40-1A7F-4A03-A088-5D3AE1845785}" destId="{3EA39389-1BDC-4085-B7C3-2812DA4C3465}" srcOrd="0" destOrd="0" presId="urn:microsoft.com/office/officeart/2005/8/layout/radial3"/>
    <dgm:cxn modelId="{F52B860E-113D-4E67-B410-51886992F439}" srcId="{3596DD40-1A7F-4A03-A088-5D3AE1845785}" destId="{F64F232E-D834-464B-B748-F9063ADC27E0}" srcOrd="3" destOrd="0" parTransId="{2263CF17-284A-4E38-B6B0-916A5EAD330A}" sibTransId="{7C7E1955-BE3E-44DF-A626-5EF498B36997}"/>
    <dgm:cxn modelId="{56E3CE31-7C2D-4A18-80B2-433311EC47B1}" type="presOf" srcId="{4F345671-D538-45E7-A1A4-26466E227984}" destId="{67F71225-16FE-49E3-BF68-C2A99ECC7435}" srcOrd="0" destOrd="0" presId="urn:microsoft.com/office/officeart/2005/8/layout/radial3"/>
    <dgm:cxn modelId="{23749A34-6B43-4AF7-A93C-8857F1940345}" type="presOf" srcId="{F64F232E-D834-464B-B748-F9063ADC27E0}" destId="{06A8F8E3-B21A-4678-A4A0-26B0483AE221}" srcOrd="0" destOrd="0" presId="urn:microsoft.com/office/officeart/2005/8/layout/radial3"/>
    <dgm:cxn modelId="{7B912F5E-896C-4E42-859D-D266D69A32A2}" type="presOf" srcId="{E6865A96-EA74-4B06-B881-676E6BBC04F1}" destId="{B4561847-860C-49D0-A535-5B056A27036D}" srcOrd="0" destOrd="0" presId="urn:microsoft.com/office/officeart/2005/8/layout/radial3"/>
    <dgm:cxn modelId="{48B49244-5616-4AF5-B26A-86D803385160}" srcId="{3596DD40-1A7F-4A03-A088-5D3AE1845785}" destId="{4F345671-D538-45E7-A1A4-26466E227984}" srcOrd="1" destOrd="0" parTransId="{7BC84B6D-C413-456B-94E8-3960FDDCD3DF}" sibTransId="{01CC960B-9D57-4129-9DAA-E558A3E9238F}"/>
    <dgm:cxn modelId="{68AFA372-8439-4D64-A110-DA135EC0F2B8}" srcId="{3596DD40-1A7F-4A03-A088-5D3AE1845785}" destId="{F30097A1-D59B-48CE-AB3D-F39D49F1BFC9}" srcOrd="4" destOrd="0" parTransId="{24B53B00-E439-4EF3-9206-839EAE659817}" sibTransId="{D9E8B3EB-D8A6-4C51-A9AD-C4C6B19CCE7B}"/>
    <dgm:cxn modelId="{3141419F-069B-46FA-A70E-9112635DA68B}" srcId="{3596DD40-1A7F-4A03-A088-5D3AE1845785}" destId="{3AC1D2A9-3D33-47E6-8BCC-45515D3A168E}" srcOrd="2" destOrd="0" parTransId="{A99904D1-D581-419A-B91B-0B23928FD8FB}" sibTransId="{FE105F05-0735-4849-9465-1C0A1925A063}"/>
    <dgm:cxn modelId="{899817B8-12BE-4DFF-A913-95A87B503C2D}" type="presOf" srcId="{3AC1D2A9-3D33-47E6-8BCC-45515D3A168E}" destId="{21CCC0A2-B614-406A-A160-BB2F9A8A69A3}" srcOrd="0" destOrd="0" presId="urn:microsoft.com/office/officeart/2005/8/layout/radial3"/>
    <dgm:cxn modelId="{B9E20ED0-31AF-4BBF-95A6-85B87CAD6DA8}" srcId="{3596DD40-1A7F-4A03-A088-5D3AE1845785}" destId="{E6865A96-EA74-4B06-B881-676E6BBC04F1}" srcOrd="0" destOrd="0" parTransId="{1BBEBE8A-6C64-461B-BBE1-29366546F644}" sibTransId="{DE5B58B9-985C-4E6A-942F-F8EDB4F329F1}"/>
    <dgm:cxn modelId="{196305DB-0C80-4EE7-9A60-6E5C2B5DED8B}" type="presOf" srcId="{F30097A1-D59B-48CE-AB3D-F39D49F1BFC9}" destId="{7B2E3F01-C7F2-46CF-98DA-0FE0C7272568}" srcOrd="0" destOrd="0" presId="urn:microsoft.com/office/officeart/2005/8/layout/radial3"/>
    <dgm:cxn modelId="{289EA5E8-8C75-45B6-BFD3-3D8988D14FC1}" type="presOf" srcId="{44960D72-E145-4982-8ABD-C7F6A8F6ABEE}" destId="{9EF4FAE7-A6EE-43E3-887B-8CFA380D1AC6}" srcOrd="0" destOrd="0" presId="urn:microsoft.com/office/officeart/2005/8/layout/radial3"/>
    <dgm:cxn modelId="{09C78CF9-077C-402B-869E-20CE386D55D0}" srcId="{44960D72-E145-4982-8ABD-C7F6A8F6ABEE}" destId="{3596DD40-1A7F-4A03-A088-5D3AE1845785}" srcOrd="0" destOrd="0" parTransId="{97D1D6DA-907E-42CC-9436-C5FD35C8470D}" sibTransId="{617DCB93-92B9-4014-A894-9A3F62BC5272}"/>
    <dgm:cxn modelId="{620A0DF9-CCD8-47A8-AF03-31AA237CC4A9}" type="presParOf" srcId="{9EF4FAE7-A6EE-43E3-887B-8CFA380D1AC6}" destId="{0FE40A69-2CB8-47AC-AB68-E4B5012DDD85}" srcOrd="0" destOrd="0" presId="urn:microsoft.com/office/officeart/2005/8/layout/radial3"/>
    <dgm:cxn modelId="{611603FB-3416-4DF0-9574-B54AEC4F7E5F}" type="presParOf" srcId="{0FE40A69-2CB8-47AC-AB68-E4B5012DDD85}" destId="{3EA39389-1BDC-4085-B7C3-2812DA4C3465}" srcOrd="0" destOrd="0" presId="urn:microsoft.com/office/officeart/2005/8/layout/radial3"/>
    <dgm:cxn modelId="{E192E824-2102-4293-A95C-48A03FE3F7E7}" type="presParOf" srcId="{0FE40A69-2CB8-47AC-AB68-E4B5012DDD85}" destId="{B4561847-860C-49D0-A535-5B056A27036D}" srcOrd="1" destOrd="0" presId="urn:microsoft.com/office/officeart/2005/8/layout/radial3"/>
    <dgm:cxn modelId="{03D39DA8-B7E5-43E4-B57D-DFBCDAFE6B56}" type="presParOf" srcId="{0FE40A69-2CB8-47AC-AB68-E4B5012DDD85}" destId="{67F71225-16FE-49E3-BF68-C2A99ECC7435}" srcOrd="2" destOrd="0" presId="urn:microsoft.com/office/officeart/2005/8/layout/radial3"/>
    <dgm:cxn modelId="{3AD3833C-63B1-4C40-8C84-CDA87D4686F0}" type="presParOf" srcId="{0FE40A69-2CB8-47AC-AB68-E4B5012DDD85}" destId="{21CCC0A2-B614-406A-A160-BB2F9A8A69A3}" srcOrd="3" destOrd="0" presId="urn:microsoft.com/office/officeart/2005/8/layout/radial3"/>
    <dgm:cxn modelId="{F571016A-AA34-4BCB-96EE-99C9B80A3DD6}" type="presParOf" srcId="{0FE40A69-2CB8-47AC-AB68-E4B5012DDD85}" destId="{06A8F8E3-B21A-4678-A4A0-26B0483AE221}" srcOrd="4" destOrd="0" presId="urn:microsoft.com/office/officeart/2005/8/layout/radial3"/>
    <dgm:cxn modelId="{EFC29D92-5344-4F2B-9AE2-7608B2021B86}" type="presParOf" srcId="{0FE40A69-2CB8-47AC-AB68-E4B5012DDD85}" destId="{7B2E3F01-C7F2-46CF-98DA-0FE0C7272568}" srcOrd="5"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A39389-1BDC-4085-B7C3-2812DA4C3465}">
      <dsp:nvSpPr>
        <dsp:cNvPr id="0" name=""/>
        <dsp:cNvSpPr/>
      </dsp:nvSpPr>
      <dsp:spPr>
        <a:xfrm>
          <a:off x="2509100" y="1249198"/>
          <a:ext cx="2897073" cy="2897073"/>
        </a:xfrm>
        <a:prstGeom prst="ellipse">
          <a:avLst/>
        </a:prstGeom>
        <a:solidFill>
          <a:srgbClr val="7030A0">
            <a:alpha val="50000"/>
          </a:srgb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s-CO" sz="1200" kern="1200" dirty="0"/>
            <a:t>Consolidar una cultural institucional basada en la Ética, la Transparencia y la Integridad de todos el personal vinculado a la Gobernación de Bolívar comprometidos con la aplicación de los valores del código de integridad, la lucha contra la corrupción y el fortalecimiento de la confianza de la ciudadanía.</a:t>
          </a:r>
        </a:p>
      </dsp:txBody>
      <dsp:txXfrm>
        <a:off x="2933367" y="1673465"/>
        <a:ext cx="2048539" cy="2048539"/>
      </dsp:txXfrm>
    </dsp:sp>
    <dsp:sp modelId="{B4561847-860C-49D0-A535-5B056A27036D}">
      <dsp:nvSpPr>
        <dsp:cNvPr id="0" name=""/>
        <dsp:cNvSpPr/>
      </dsp:nvSpPr>
      <dsp:spPr>
        <a:xfrm>
          <a:off x="2990848" y="0"/>
          <a:ext cx="1933578" cy="1527713"/>
        </a:xfrm>
        <a:prstGeom prst="ellipse">
          <a:avLst/>
        </a:prstGeom>
        <a:solidFill>
          <a:schemeClr val="accent3">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s-CO" sz="1200" b="1" kern="1200" dirty="0"/>
            <a:t>Control de Riesgos</a:t>
          </a:r>
          <a:r>
            <a:rPr lang="es-CO" sz="1000" kern="1200" dirty="0"/>
            <a:t>:</a:t>
          </a:r>
        </a:p>
        <a:p>
          <a:pPr marL="0" lvl="0" indent="0" algn="ctr" defTabSz="533400">
            <a:lnSpc>
              <a:spcPct val="90000"/>
            </a:lnSpc>
            <a:spcBef>
              <a:spcPct val="0"/>
            </a:spcBef>
            <a:spcAft>
              <a:spcPct val="35000"/>
            </a:spcAft>
            <a:buNone/>
          </a:pPr>
          <a:r>
            <a:rPr lang="es-CO" sz="1000" kern="1200" dirty="0"/>
            <a:t> Identificar, medir y monitorear riesgos de corrupción y de LA/FT/FP.</a:t>
          </a:r>
        </a:p>
      </dsp:txBody>
      <dsp:txXfrm>
        <a:off x="3274014" y="223728"/>
        <a:ext cx="1367246" cy="1080257"/>
      </dsp:txXfrm>
    </dsp:sp>
    <dsp:sp modelId="{67F71225-16FE-49E3-BF68-C2A99ECC7435}">
      <dsp:nvSpPr>
        <dsp:cNvPr id="0" name=""/>
        <dsp:cNvSpPr/>
      </dsp:nvSpPr>
      <dsp:spPr>
        <a:xfrm>
          <a:off x="5017364" y="1350459"/>
          <a:ext cx="1933202" cy="1530002"/>
        </a:xfrm>
        <a:prstGeom prst="ellipse">
          <a:avLst/>
        </a:prstGeom>
        <a:solidFill>
          <a:schemeClr val="accent4">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s-CO" sz="1200" b="1" kern="1200" dirty="0"/>
            <a:t>Canalaes de Denuncia</a:t>
          </a:r>
          <a:r>
            <a:rPr lang="es-CO" sz="1200" kern="1200" dirty="0"/>
            <a:t>:</a:t>
          </a:r>
        </a:p>
        <a:p>
          <a:pPr marL="0" lvl="0" indent="0" algn="ctr" defTabSz="533400">
            <a:lnSpc>
              <a:spcPct val="90000"/>
            </a:lnSpc>
            <a:spcBef>
              <a:spcPct val="0"/>
            </a:spcBef>
            <a:spcAft>
              <a:spcPct val="35000"/>
            </a:spcAft>
            <a:buNone/>
          </a:pPr>
          <a:r>
            <a:rPr lang="es-CO" sz="1200" kern="1200" dirty="0"/>
            <a:t> F</a:t>
          </a:r>
          <a:r>
            <a:rPr lang="es-CO" sz="1000" kern="1200" dirty="0"/>
            <a:t>ortalecer y divulgar los medios establecidos como medios seguros, confiables y accesibles.</a:t>
          </a:r>
        </a:p>
      </dsp:txBody>
      <dsp:txXfrm>
        <a:off x="5300475" y="1574523"/>
        <a:ext cx="1366980" cy="1081874"/>
      </dsp:txXfrm>
    </dsp:sp>
    <dsp:sp modelId="{21CCC0A2-B614-406A-A160-BB2F9A8A69A3}">
      <dsp:nvSpPr>
        <dsp:cNvPr id="0" name=""/>
        <dsp:cNvSpPr/>
      </dsp:nvSpPr>
      <dsp:spPr>
        <a:xfrm>
          <a:off x="4498718" y="3457564"/>
          <a:ext cx="1933202" cy="1530002"/>
        </a:xfrm>
        <a:prstGeom prst="ellipse">
          <a:avLst/>
        </a:prstGeom>
        <a:solidFill>
          <a:schemeClr val="accent5">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s-CO" sz="1200" b="1" kern="1200" dirty="0"/>
            <a:t>Redes Internas Y Externas</a:t>
          </a:r>
          <a:r>
            <a:rPr lang="es-CO" sz="1100" kern="1200" dirty="0"/>
            <a:t>:</a:t>
          </a:r>
        </a:p>
        <a:p>
          <a:pPr marL="0" lvl="0" indent="0" algn="ctr" defTabSz="533400">
            <a:lnSpc>
              <a:spcPct val="90000"/>
            </a:lnSpc>
            <a:spcBef>
              <a:spcPct val="0"/>
            </a:spcBef>
            <a:spcAft>
              <a:spcPct val="35000"/>
            </a:spcAft>
            <a:buNone/>
          </a:pPr>
          <a:r>
            <a:rPr lang="es-CO" sz="1000" kern="1200" dirty="0"/>
            <a:t>Reforzar la prevención de actos de corrupción, la transparencia y la legalidad</a:t>
          </a:r>
        </a:p>
      </dsp:txBody>
      <dsp:txXfrm>
        <a:off x="4781829" y="3681628"/>
        <a:ext cx="1366980" cy="1081874"/>
      </dsp:txXfrm>
    </dsp:sp>
    <dsp:sp modelId="{06A8F8E3-B21A-4678-A4A0-26B0483AE221}">
      <dsp:nvSpPr>
        <dsp:cNvPr id="0" name=""/>
        <dsp:cNvSpPr/>
      </dsp:nvSpPr>
      <dsp:spPr>
        <a:xfrm>
          <a:off x="1616910" y="3506659"/>
          <a:ext cx="1933202" cy="1530002"/>
        </a:xfrm>
        <a:prstGeom prst="ellipse">
          <a:avLst/>
        </a:prstGeom>
        <a:solidFill>
          <a:schemeClr val="accent6">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s-CO" sz="1200" b="1" kern="1200" dirty="0"/>
            <a:t>Cultura De La Ética, La Transparencia E Integridad </a:t>
          </a:r>
          <a:r>
            <a:rPr lang="es-CO" sz="1100" kern="1200" dirty="0"/>
            <a:t>:</a:t>
          </a:r>
        </a:p>
        <a:p>
          <a:pPr marL="0" lvl="0" indent="0" algn="ctr" defTabSz="533400">
            <a:lnSpc>
              <a:spcPct val="90000"/>
            </a:lnSpc>
            <a:spcBef>
              <a:spcPct val="0"/>
            </a:spcBef>
            <a:spcAft>
              <a:spcPct val="35000"/>
            </a:spcAft>
            <a:buNone/>
          </a:pPr>
          <a:r>
            <a:rPr lang="es-CO" sz="1100" kern="1200" dirty="0"/>
            <a:t> </a:t>
          </a:r>
          <a:r>
            <a:rPr lang="es-CO" sz="1000" kern="1200" dirty="0"/>
            <a:t>Promover la Política de Integridad adoptada</a:t>
          </a:r>
          <a:r>
            <a:rPr lang="es-CO" sz="1100" kern="1200" dirty="0"/>
            <a:t>.</a:t>
          </a:r>
        </a:p>
      </dsp:txBody>
      <dsp:txXfrm>
        <a:off x="1900021" y="3730723"/>
        <a:ext cx="1366980" cy="1081874"/>
      </dsp:txXfrm>
    </dsp:sp>
    <dsp:sp modelId="{7B2E3F01-C7F2-46CF-98DA-0FE0C7272568}">
      <dsp:nvSpPr>
        <dsp:cNvPr id="0" name=""/>
        <dsp:cNvSpPr/>
      </dsp:nvSpPr>
      <dsp:spPr>
        <a:xfrm>
          <a:off x="968402" y="1350227"/>
          <a:ext cx="1933202" cy="1530002"/>
        </a:xfrm>
        <a:prstGeom prst="ellipse">
          <a:avLst/>
        </a:prstGeom>
        <a:solidFill>
          <a:schemeClr val="accent2">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s-CO" sz="1200" b="1" kern="1200" dirty="0"/>
            <a:t>Estado Abierto</a:t>
          </a:r>
          <a:r>
            <a:rPr lang="es-CO" sz="1100" kern="1200" dirty="0"/>
            <a:t>:</a:t>
          </a:r>
        </a:p>
        <a:p>
          <a:pPr marL="0" lvl="0" indent="0" algn="ctr" defTabSz="533400">
            <a:lnSpc>
              <a:spcPct val="90000"/>
            </a:lnSpc>
            <a:spcBef>
              <a:spcPct val="0"/>
            </a:spcBef>
            <a:spcAft>
              <a:spcPct val="35000"/>
            </a:spcAft>
            <a:buNone/>
          </a:pPr>
          <a:r>
            <a:rPr lang="es-CO" sz="1100" kern="1200" dirty="0"/>
            <a:t> </a:t>
          </a:r>
          <a:r>
            <a:rPr lang="es-CO" sz="1000" kern="1200" dirty="0"/>
            <a:t>Garantizar la participación ciudadana y el acceso a la información.</a:t>
          </a:r>
        </a:p>
      </dsp:txBody>
      <dsp:txXfrm>
        <a:off x="1251513" y="1574291"/>
        <a:ext cx="1366980" cy="1081874"/>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0NoLn">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1NoLn">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NoLn">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NoLn">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NoLn">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40D7CC-DF00-E9E6-8F6F-E2006B94EC4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90FA6593-7727-E0E4-79C2-04F05F6652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D71F4218-E2E8-F73F-1B44-C214F1A0400E}"/>
              </a:ext>
            </a:extLst>
          </p:cNvPr>
          <p:cNvSpPr>
            <a:spLocks noGrp="1"/>
          </p:cNvSpPr>
          <p:nvPr>
            <p:ph type="dt" sz="half" idx="10"/>
          </p:nvPr>
        </p:nvSpPr>
        <p:spPr/>
        <p:txBody>
          <a:bodyPr/>
          <a:lstStyle/>
          <a:p>
            <a:fld id="{570E42F5-8440-4EC3-85E9-1CFF419DFD2B}" type="datetimeFigureOut">
              <a:rPr lang="es-CO" smtClean="0"/>
              <a:t>26/08/2026</a:t>
            </a:fld>
            <a:endParaRPr lang="es-CO"/>
          </a:p>
        </p:txBody>
      </p:sp>
      <p:sp>
        <p:nvSpPr>
          <p:cNvPr id="5" name="Marcador de pie de página 4">
            <a:extLst>
              <a:ext uri="{FF2B5EF4-FFF2-40B4-BE49-F238E27FC236}">
                <a16:creationId xmlns:a16="http://schemas.microsoft.com/office/drawing/2014/main" id="{19328C87-1F52-6BB0-3C59-7A6CB01EAA9A}"/>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36BA9149-F0AD-69D9-42FA-78F817CB9FF7}"/>
              </a:ext>
            </a:extLst>
          </p:cNvPr>
          <p:cNvSpPr>
            <a:spLocks noGrp="1"/>
          </p:cNvSpPr>
          <p:nvPr>
            <p:ph type="sldNum" sz="quarter" idx="12"/>
          </p:nvPr>
        </p:nvSpPr>
        <p:spPr/>
        <p:txBody>
          <a:bodyPr/>
          <a:lstStyle/>
          <a:p>
            <a:fld id="{9F8DC157-490C-48D1-92BC-37659E8EC1C2}" type="slidenum">
              <a:rPr lang="es-CO" smtClean="0"/>
              <a:t>‹Nº›</a:t>
            </a:fld>
            <a:endParaRPr lang="es-CO"/>
          </a:p>
        </p:txBody>
      </p:sp>
    </p:spTree>
    <p:extLst>
      <p:ext uri="{BB962C8B-B14F-4D97-AF65-F5344CB8AC3E}">
        <p14:creationId xmlns:p14="http://schemas.microsoft.com/office/powerpoint/2010/main" val="60698182"/>
      </p:ext>
    </p:extLst>
  </p:cSld>
  <p:clrMapOvr>
    <a:masterClrMapping/>
  </p:clrMapOvr>
  <p:transition spd="slow">
    <p:pu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0CEB28-0568-AC2C-274C-388E681D4EC6}"/>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F78BF949-89A3-519E-85D1-1DD2E68A2AE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A550B3D7-0D8C-F996-69A5-0D57F50F6940}"/>
              </a:ext>
            </a:extLst>
          </p:cNvPr>
          <p:cNvSpPr>
            <a:spLocks noGrp="1"/>
          </p:cNvSpPr>
          <p:nvPr>
            <p:ph type="dt" sz="half" idx="10"/>
          </p:nvPr>
        </p:nvSpPr>
        <p:spPr/>
        <p:txBody>
          <a:bodyPr/>
          <a:lstStyle/>
          <a:p>
            <a:fld id="{570E42F5-8440-4EC3-85E9-1CFF419DFD2B}" type="datetimeFigureOut">
              <a:rPr lang="es-CO" smtClean="0"/>
              <a:t>26/08/2026</a:t>
            </a:fld>
            <a:endParaRPr lang="es-CO"/>
          </a:p>
        </p:txBody>
      </p:sp>
      <p:sp>
        <p:nvSpPr>
          <p:cNvPr id="5" name="Marcador de pie de página 4">
            <a:extLst>
              <a:ext uri="{FF2B5EF4-FFF2-40B4-BE49-F238E27FC236}">
                <a16:creationId xmlns:a16="http://schemas.microsoft.com/office/drawing/2014/main" id="{9CAF127E-2FAE-AC89-3C27-C900194F9D85}"/>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9D99A194-64D9-25EA-B5AA-961C4C238B86}"/>
              </a:ext>
            </a:extLst>
          </p:cNvPr>
          <p:cNvSpPr>
            <a:spLocks noGrp="1"/>
          </p:cNvSpPr>
          <p:nvPr>
            <p:ph type="sldNum" sz="quarter" idx="12"/>
          </p:nvPr>
        </p:nvSpPr>
        <p:spPr/>
        <p:txBody>
          <a:bodyPr/>
          <a:lstStyle/>
          <a:p>
            <a:fld id="{9F8DC157-490C-48D1-92BC-37659E8EC1C2}" type="slidenum">
              <a:rPr lang="es-CO" smtClean="0"/>
              <a:t>‹Nº›</a:t>
            </a:fld>
            <a:endParaRPr lang="es-CO"/>
          </a:p>
        </p:txBody>
      </p:sp>
    </p:spTree>
    <p:extLst>
      <p:ext uri="{BB962C8B-B14F-4D97-AF65-F5344CB8AC3E}">
        <p14:creationId xmlns:p14="http://schemas.microsoft.com/office/powerpoint/2010/main" val="3607117696"/>
      </p:ext>
    </p:extLst>
  </p:cSld>
  <p:clrMapOvr>
    <a:masterClrMapping/>
  </p:clrMapOvr>
  <p:transition spd="slow">
    <p:push/>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C17DAF-610B-90D7-4C01-8ED7D24807E9}"/>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8520B3F3-89F4-FDEF-2498-E3407F4CA0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0643666-74A0-CB07-0DD7-F90B7AD02AA5}"/>
              </a:ext>
            </a:extLst>
          </p:cNvPr>
          <p:cNvSpPr>
            <a:spLocks noGrp="1"/>
          </p:cNvSpPr>
          <p:nvPr>
            <p:ph type="dt" sz="half" idx="10"/>
          </p:nvPr>
        </p:nvSpPr>
        <p:spPr/>
        <p:txBody>
          <a:bodyPr/>
          <a:lstStyle/>
          <a:p>
            <a:fld id="{570E42F5-8440-4EC3-85E9-1CFF419DFD2B}" type="datetimeFigureOut">
              <a:rPr lang="es-CO" smtClean="0"/>
              <a:t>26/08/2026</a:t>
            </a:fld>
            <a:endParaRPr lang="es-CO"/>
          </a:p>
        </p:txBody>
      </p:sp>
      <p:sp>
        <p:nvSpPr>
          <p:cNvPr id="5" name="Marcador de pie de página 4">
            <a:extLst>
              <a:ext uri="{FF2B5EF4-FFF2-40B4-BE49-F238E27FC236}">
                <a16:creationId xmlns:a16="http://schemas.microsoft.com/office/drawing/2014/main" id="{F0DA4222-92FE-9101-2EC5-0B4D8EFFBCF2}"/>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897D2815-A7A8-22DB-F5AE-20DBD38D814B}"/>
              </a:ext>
            </a:extLst>
          </p:cNvPr>
          <p:cNvSpPr>
            <a:spLocks noGrp="1"/>
          </p:cNvSpPr>
          <p:nvPr>
            <p:ph type="sldNum" sz="quarter" idx="12"/>
          </p:nvPr>
        </p:nvSpPr>
        <p:spPr/>
        <p:txBody>
          <a:bodyPr/>
          <a:lstStyle/>
          <a:p>
            <a:fld id="{9F8DC157-490C-48D1-92BC-37659E8EC1C2}" type="slidenum">
              <a:rPr lang="es-CO" smtClean="0"/>
              <a:t>‹Nº›</a:t>
            </a:fld>
            <a:endParaRPr lang="es-CO"/>
          </a:p>
        </p:txBody>
      </p:sp>
    </p:spTree>
    <p:extLst>
      <p:ext uri="{BB962C8B-B14F-4D97-AF65-F5344CB8AC3E}">
        <p14:creationId xmlns:p14="http://schemas.microsoft.com/office/powerpoint/2010/main" val="2951957045"/>
      </p:ext>
    </p:extLst>
  </p:cSld>
  <p:clrMapOvr>
    <a:masterClrMapping/>
  </p:clrMapOvr>
  <p:transition spd="slow">
    <p:push/>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13D3B4-59CC-5D86-497C-0276A5AC0BB2}"/>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BEBEB8F7-23DE-1983-0198-4C8717504DD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D24D3CFE-33DB-1581-F2D8-97DE72098F3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CC562552-507D-3B85-FCBA-A91530592E3C}"/>
              </a:ext>
            </a:extLst>
          </p:cNvPr>
          <p:cNvSpPr>
            <a:spLocks noGrp="1"/>
          </p:cNvSpPr>
          <p:nvPr>
            <p:ph type="dt" sz="half" idx="10"/>
          </p:nvPr>
        </p:nvSpPr>
        <p:spPr/>
        <p:txBody>
          <a:bodyPr/>
          <a:lstStyle/>
          <a:p>
            <a:fld id="{570E42F5-8440-4EC3-85E9-1CFF419DFD2B}" type="datetimeFigureOut">
              <a:rPr lang="es-CO" smtClean="0"/>
              <a:t>26/08/2026</a:t>
            </a:fld>
            <a:endParaRPr lang="es-CO"/>
          </a:p>
        </p:txBody>
      </p:sp>
      <p:sp>
        <p:nvSpPr>
          <p:cNvPr id="6" name="Marcador de pie de página 5">
            <a:extLst>
              <a:ext uri="{FF2B5EF4-FFF2-40B4-BE49-F238E27FC236}">
                <a16:creationId xmlns:a16="http://schemas.microsoft.com/office/drawing/2014/main" id="{9773EECF-B687-19AF-8291-20E0E7D0A224}"/>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5688D394-4E01-F250-C9F2-5968829D10DA}"/>
              </a:ext>
            </a:extLst>
          </p:cNvPr>
          <p:cNvSpPr>
            <a:spLocks noGrp="1"/>
          </p:cNvSpPr>
          <p:nvPr>
            <p:ph type="sldNum" sz="quarter" idx="12"/>
          </p:nvPr>
        </p:nvSpPr>
        <p:spPr/>
        <p:txBody>
          <a:bodyPr/>
          <a:lstStyle/>
          <a:p>
            <a:fld id="{9F8DC157-490C-48D1-92BC-37659E8EC1C2}" type="slidenum">
              <a:rPr lang="es-CO" smtClean="0"/>
              <a:t>‹Nº›</a:t>
            </a:fld>
            <a:endParaRPr lang="es-CO"/>
          </a:p>
        </p:txBody>
      </p:sp>
    </p:spTree>
    <p:extLst>
      <p:ext uri="{BB962C8B-B14F-4D97-AF65-F5344CB8AC3E}">
        <p14:creationId xmlns:p14="http://schemas.microsoft.com/office/powerpoint/2010/main" val="3312536527"/>
      </p:ext>
    </p:extLst>
  </p:cSld>
  <p:clrMapOvr>
    <a:masterClrMapping/>
  </p:clrMapOvr>
  <p:transition spd="slow">
    <p:pu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230D11-6CD1-E092-88A0-9C4D8BF12763}"/>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598EE97A-2F52-445C-3D52-4FCDBF85B7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47EDBF0-4815-1559-8B6F-F90761C9FCC2}"/>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882C3FF0-44C6-9E6B-2DD9-DF19C8211C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FA5055C-6290-130D-A7F3-E95BCE6F616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A16E8854-2133-1A7D-56D9-052664B67CB4}"/>
              </a:ext>
            </a:extLst>
          </p:cNvPr>
          <p:cNvSpPr>
            <a:spLocks noGrp="1"/>
          </p:cNvSpPr>
          <p:nvPr>
            <p:ph type="dt" sz="half" idx="10"/>
          </p:nvPr>
        </p:nvSpPr>
        <p:spPr/>
        <p:txBody>
          <a:bodyPr/>
          <a:lstStyle/>
          <a:p>
            <a:fld id="{570E42F5-8440-4EC3-85E9-1CFF419DFD2B}" type="datetimeFigureOut">
              <a:rPr lang="es-CO" smtClean="0"/>
              <a:t>26/08/2026</a:t>
            </a:fld>
            <a:endParaRPr lang="es-CO"/>
          </a:p>
        </p:txBody>
      </p:sp>
      <p:sp>
        <p:nvSpPr>
          <p:cNvPr id="8" name="Marcador de pie de página 7">
            <a:extLst>
              <a:ext uri="{FF2B5EF4-FFF2-40B4-BE49-F238E27FC236}">
                <a16:creationId xmlns:a16="http://schemas.microsoft.com/office/drawing/2014/main" id="{675E3528-F37D-27F3-77C5-3AF2AA8B865C}"/>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F6AB59E3-365D-152D-0989-71C9CFED0D92}"/>
              </a:ext>
            </a:extLst>
          </p:cNvPr>
          <p:cNvSpPr>
            <a:spLocks noGrp="1"/>
          </p:cNvSpPr>
          <p:nvPr>
            <p:ph type="sldNum" sz="quarter" idx="12"/>
          </p:nvPr>
        </p:nvSpPr>
        <p:spPr/>
        <p:txBody>
          <a:bodyPr/>
          <a:lstStyle/>
          <a:p>
            <a:fld id="{9F8DC157-490C-48D1-92BC-37659E8EC1C2}" type="slidenum">
              <a:rPr lang="es-CO" smtClean="0"/>
              <a:t>‹Nº›</a:t>
            </a:fld>
            <a:endParaRPr lang="es-CO"/>
          </a:p>
        </p:txBody>
      </p:sp>
    </p:spTree>
    <p:extLst>
      <p:ext uri="{BB962C8B-B14F-4D97-AF65-F5344CB8AC3E}">
        <p14:creationId xmlns:p14="http://schemas.microsoft.com/office/powerpoint/2010/main" val="1364877560"/>
      </p:ext>
    </p:extLst>
  </p:cSld>
  <p:clrMapOvr>
    <a:masterClrMapping/>
  </p:clrMapOvr>
  <p:transition spd="slow">
    <p:pu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5087C3-E746-C42C-2EA2-3FDD5B7A5F7B}"/>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EC1A6712-0510-8F4B-534C-81CC8B48BC32}"/>
              </a:ext>
            </a:extLst>
          </p:cNvPr>
          <p:cNvSpPr>
            <a:spLocks noGrp="1"/>
          </p:cNvSpPr>
          <p:nvPr>
            <p:ph type="dt" sz="half" idx="10"/>
          </p:nvPr>
        </p:nvSpPr>
        <p:spPr/>
        <p:txBody>
          <a:bodyPr/>
          <a:lstStyle/>
          <a:p>
            <a:fld id="{570E42F5-8440-4EC3-85E9-1CFF419DFD2B}" type="datetimeFigureOut">
              <a:rPr lang="es-CO" smtClean="0"/>
              <a:t>26/08/2026</a:t>
            </a:fld>
            <a:endParaRPr lang="es-CO"/>
          </a:p>
        </p:txBody>
      </p:sp>
      <p:sp>
        <p:nvSpPr>
          <p:cNvPr id="4" name="Marcador de pie de página 3">
            <a:extLst>
              <a:ext uri="{FF2B5EF4-FFF2-40B4-BE49-F238E27FC236}">
                <a16:creationId xmlns:a16="http://schemas.microsoft.com/office/drawing/2014/main" id="{AC891D5E-C4FC-EEF7-4A55-3BB8EAEC1438}"/>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D7FE1102-9869-541C-782A-DBC1043C6D9C}"/>
              </a:ext>
            </a:extLst>
          </p:cNvPr>
          <p:cNvSpPr>
            <a:spLocks noGrp="1"/>
          </p:cNvSpPr>
          <p:nvPr>
            <p:ph type="sldNum" sz="quarter" idx="12"/>
          </p:nvPr>
        </p:nvSpPr>
        <p:spPr/>
        <p:txBody>
          <a:bodyPr/>
          <a:lstStyle/>
          <a:p>
            <a:fld id="{9F8DC157-490C-48D1-92BC-37659E8EC1C2}" type="slidenum">
              <a:rPr lang="es-CO" smtClean="0"/>
              <a:t>‹Nº›</a:t>
            </a:fld>
            <a:endParaRPr lang="es-CO"/>
          </a:p>
        </p:txBody>
      </p:sp>
    </p:spTree>
    <p:extLst>
      <p:ext uri="{BB962C8B-B14F-4D97-AF65-F5344CB8AC3E}">
        <p14:creationId xmlns:p14="http://schemas.microsoft.com/office/powerpoint/2010/main" val="2989447701"/>
      </p:ext>
    </p:extLst>
  </p:cSld>
  <p:clrMapOvr>
    <a:masterClrMapping/>
  </p:clrMapOvr>
  <p:transition spd="slow">
    <p:pu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85B15A4-CFE3-62AE-9F58-40C34F49FA88}"/>
              </a:ext>
            </a:extLst>
          </p:cNvPr>
          <p:cNvSpPr>
            <a:spLocks noGrp="1"/>
          </p:cNvSpPr>
          <p:nvPr>
            <p:ph type="dt" sz="half" idx="10"/>
          </p:nvPr>
        </p:nvSpPr>
        <p:spPr/>
        <p:txBody>
          <a:bodyPr/>
          <a:lstStyle/>
          <a:p>
            <a:fld id="{570E42F5-8440-4EC3-85E9-1CFF419DFD2B}" type="datetimeFigureOut">
              <a:rPr lang="es-CO" smtClean="0"/>
              <a:t>26/08/2026</a:t>
            </a:fld>
            <a:endParaRPr lang="es-CO"/>
          </a:p>
        </p:txBody>
      </p:sp>
      <p:sp>
        <p:nvSpPr>
          <p:cNvPr id="3" name="Marcador de pie de página 2">
            <a:extLst>
              <a:ext uri="{FF2B5EF4-FFF2-40B4-BE49-F238E27FC236}">
                <a16:creationId xmlns:a16="http://schemas.microsoft.com/office/drawing/2014/main" id="{1EA55732-2DF9-9D09-3240-99E692EF520E}"/>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2E3B8882-6106-76C0-3B9C-447085FF6790}"/>
              </a:ext>
            </a:extLst>
          </p:cNvPr>
          <p:cNvSpPr>
            <a:spLocks noGrp="1"/>
          </p:cNvSpPr>
          <p:nvPr>
            <p:ph type="sldNum" sz="quarter" idx="12"/>
          </p:nvPr>
        </p:nvSpPr>
        <p:spPr/>
        <p:txBody>
          <a:bodyPr/>
          <a:lstStyle/>
          <a:p>
            <a:fld id="{9F8DC157-490C-48D1-92BC-37659E8EC1C2}" type="slidenum">
              <a:rPr lang="es-CO" smtClean="0"/>
              <a:t>‹Nº›</a:t>
            </a:fld>
            <a:endParaRPr lang="es-CO"/>
          </a:p>
        </p:txBody>
      </p:sp>
    </p:spTree>
    <p:extLst>
      <p:ext uri="{BB962C8B-B14F-4D97-AF65-F5344CB8AC3E}">
        <p14:creationId xmlns:p14="http://schemas.microsoft.com/office/powerpoint/2010/main" val="498528157"/>
      </p:ext>
    </p:extLst>
  </p:cSld>
  <p:clrMapOvr>
    <a:masterClrMapping/>
  </p:clrMapOvr>
  <p:transition spd="slow">
    <p:pu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B7D554-1083-CB37-00AC-B4E0308A72B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DCD3822F-3212-060D-3B51-A038D3969C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B4BDDCC6-D1A2-AB21-AE99-BE800C3B0A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DD383FF-6F4E-2BE3-D4EF-6281C0C1E091}"/>
              </a:ext>
            </a:extLst>
          </p:cNvPr>
          <p:cNvSpPr>
            <a:spLocks noGrp="1"/>
          </p:cNvSpPr>
          <p:nvPr>
            <p:ph type="dt" sz="half" idx="10"/>
          </p:nvPr>
        </p:nvSpPr>
        <p:spPr/>
        <p:txBody>
          <a:bodyPr/>
          <a:lstStyle/>
          <a:p>
            <a:fld id="{570E42F5-8440-4EC3-85E9-1CFF419DFD2B}" type="datetimeFigureOut">
              <a:rPr lang="es-CO" smtClean="0"/>
              <a:t>26/08/2026</a:t>
            </a:fld>
            <a:endParaRPr lang="es-CO"/>
          </a:p>
        </p:txBody>
      </p:sp>
      <p:sp>
        <p:nvSpPr>
          <p:cNvPr id="6" name="Marcador de pie de página 5">
            <a:extLst>
              <a:ext uri="{FF2B5EF4-FFF2-40B4-BE49-F238E27FC236}">
                <a16:creationId xmlns:a16="http://schemas.microsoft.com/office/drawing/2014/main" id="{97CFD0F2-592E-9D95-AB5C-7B53E3591BB5}"/>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BDEDB070-ADC2-3A2D-B4C4-D6C80B2D42D3}"/>
              </a:ext>
            </a:extLst>
          </p:cNvPr>
          <p:cNvSpPr>
            <a:spLocks noGrp="1"/>
          </p:cNvSpPr>
          <p:nvPr>
            <p:ph type="sldNum" sz="quarter" idx="12"/>
          </p:nvPr>
        </p:nvSpPr>
        <p:spPr/>
        <p:txBody>
          <a:bodyPr/>
          <a:lstStyle/>
          <a:p>
            <a:fld id="{9F8DC157-490C-48D1-92BC-37659E8EC1C2}" type="slidenum">
              <a:rPr lang="es-CO" smtClean="0"/>
              <a:t>‹Nº›</a:t>
            </a:fld>
            <a:endParaRPr lang="es-CO"/>
          </a:p>
        </p:txBody>
      </p:sp>
    </p:spTree>
    <p:extLst>
      <p:ext uri="{BB962C8B-B14F-4D97-AF65-F5344CB8AC3E}">
        <p14:creationId xmlns:p14="http://schemas.microsoft.com/office/powerpoint/2010/main" val="1582799738"/>
      </p:ext>
    </p:extLst>
  </p:cSld>
  <p:clrMapOvr>
    <a:masterClrMapping/>
  </p:clrMapOvr>
  <p:transition spd="slow">
    <p:pu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7CA066-11A1-A2CA-2D1E-2300D6788D1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811F4E9C-D86B-4890-E506-143AD7D478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BACBBF01-4F51-C85B-7BDF-FA6831BF7B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14D8D3E-C888-78A9-0447-9BB8C9BF9ECB}"/>
              </a:ext>
            </a:extLst>
          </p:cNvPr>
          <p:cNvSpPr>
            <a:spLocks noGrp="1"/>
          </p:cNvSpPr>
          <p:nvPr>
            <p:ph type="dt" sz="half" idx="10"/>
          </p:nvPr>
        </p:nvSpPr>
        <p:spPr/>
        <p:txBody>
          <a:bodyPr/>
          <a:lstStyle/>
          <a:p>
            <a:fld id="{570E42F5-8440-4EC3-85E9-1CFF419DFD2B}" type="datetimeFigureOut">
              <a:rPr lang="es-CO" smtClean="0"/>
              <a:t>26/08/2026</a:t>
            </a:fld>
            <a:endParaRPr lang="es-CO"/>
          </a:p>
        </p:txBody>
      </p:sp>
      <p:sp>
        <p:nvSpPr>
          <p:cNvPr id="6" name="Marcador de pie de página 5">
            <a:extLst>
              <a:ext uri="{FF2B5EF4-FFF2-40B4-BE49-F238E27FC236}">
                <a16:creationId xmlns:a16="http://schemas.microsoft.com/office/drawing/2014/main" id="{CBFEB826-D844-2B9E-0EBC-5AFC19F635D0}"/>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1CFC7640-1661-BB6E-E83C-12D347CB08C6}"/>
              </a:ext>
            </a:extLst>
          </p:cNvPr>
          <p:cNvSpPr>
            <a:spLocks noGrp="1"/>
          </p:cNvSpPr>
          <p:nvPr>
            <p:ph type="sldNum" sz="quarter" idx="12"/>
          </p:nvPr>
        </p:nvSpPr>
        <p:spPr/>
        <p:txBody>
          <a:bodyPr/>
          <a:lstStyle/>
          <a:p>
            <a:fld id="{9F8DC157-490C-48D1-92BC-37659E8EC1C2}" type="slidenum">
              <a:rPr lang="es-CO" smtClean="0"/>
              <a:t>‹Nº›</a:t>
            </a:fld>
            <a:endParaRPr lang="es-CO"/>
          </a:p>
        </p:txBody>
      </p:sp>
    </p:spTree>
    <p:extLst>
      <p:ext uri="{BB962C8B-B14F-4D97-AF65-F5344CB8AC3E}">
        <p14:creationId xmlns:p14="http://schemas.microsoft.com/office/powerpoint/2010/main" val="2728608932"/>
      </p:ext>
    </p:extLst>
  </p:cSld>
  <p:clrMapOvr>
    <a:masterClrMapping/>
  </p:clrMapOvr>
  <p:transition spd="slow">
    <p:pu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953D77-B0BE-11D3-23ED-313B3F338494}"/>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C6E73722-3F10-0E18-872C-5808A60069A4}"/>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80195AC2-959D-0BF6-21D8-F413D8B06EA0}"/>
              </a:ext>
            </a:extLst>
          </p:cNvPr>
          <p:cNvSpPr>
            <a:spLocks noGrp="1"/>
          </p:cNvSpPr>
          <p:nvPr>
            <p:ph type="dt" sz="half" idx="10"/>
          </p:nvPr>
        </p:nvSpPr>
        <p:spPr/>
        <p:txBody>
          <a:bodyPr/>
          <a:lstStyle/>
          <a:p>
            <a:fld id="{570E42F5-8440-4EC3-85E9-1CFF419DFD2B}" type="datetimeFigureOut">
              <a:rPr lang="es-CO" smtClean="0"/>
              <a:t>26/08/2026</a:t>
            </a:fld>
            <a:endParaRPr lang="es-CO"/>
          </a:p>
        </p:txBody>
      </p:sp>
      <p:sp>
        <p:nvSpPr>
          <p:cNvPr id="5" name="Marcador de pie de página 4">
            <a:extLst>
              <a:ext uri="{FF2B5EF4-FFF2-40B4-BE49-F238E27FC236}">
                <a16:creationId xmlns:a16="http://schemas.microsoft.com/office/drawing/2014/main" id="{95E905A9-D4ED-57BB-9126-D9C723F0E9B6}"/>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3E2C898F-1B7F-9288-04FB-AE6225DD2A24}"/>
              </a:ext>
            </a:extLst>
          </p:cNvPr>
          <p:cNvSpPr>
            <a:spLocks noGrp="1"/>
          </p:cNvSpPr>
          <p:nvPr>
            <p:ph type="sldNum" sz="quarter" idx="12"/>
          </p:nvPr>
        </p:nvSpPr>
        <p:spPr/>
        <p:txBody>
          <a:bodyPr/>
          <a:lstStyle/>
          <a:p>
            <a:fld id="{9F8DC157-490C-48D1-92BC-37659E8EC1C2}" type="slidenum">
              <a:rPr lang="es-CO" smtClean="0"/>
              <a:t>‹Nº›</a:t>
            </a:fld>
            <a:endParaRPr lang="es-CO"/>
          </a:p>
        </p:txBody>
      </p:sp>
    </p:spTree>
    <p:extLst>
      <p:ext uri="{BB962C8B-B14F-4D97-AF65-F5344CB8AC3E}">
        <p14:creationId xmlns:p14="http://schemas.microsoft.com/office/powerpoint/2010/main" val="2316098750"/>
      </p:ext>
    </p:extLst>
  </p:cSld>
  <p:clrMapOvr>
    <a:masterClrMapping/>
  </p:clrMapOvr>
  <p:transition spd="slow">
    <p:pu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BC59BD1-3617-E37D-CA6E-E7C513454E0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86F316F2-32E4-A9FA-3C87-2D3C7ED41D6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6E3CCB59-A051-FBCF-12BD-E306389C138C}"/>
              </a:ext>
            </a:extLst>
          </p:cNvPr>
          <p:cNvSpPr>
            <a:spLocks noGrp="1"/>
          </p:cNvSpPr>
          <p:nvPr>
            <p:ph type="dt" sz="half" idx="10"/>
          </p:nvPr>
        </p:nvSpPr>
        <p:spPr/>
        <p:txBody>
          <a:bodyPr/>
          <a:lstStyle/>
          <a:p>
            <a:fld id="{570E42F5-8440-4EC3-85E9-1CFF419DFD2B}" type="datetimeFigureOut">
              <a:rPr lang="es-CO" smtClean="0"/>
              <a:t>26/08/2026</a:t>
            </a:fld>
            <a:endParaRPr lang="es-CO"/>
          </a:p>
        </p:txBody>
      </p:sp>
      <p:sp>
        <p:nvSpPr>
          <p:cNvPr id="5" name="Marcador de pie de página 4">
            <a:extLst>
              <a:ext uri="{FF2B5EF4-FFF2-40B4-BE49-F238E27FC236}">
                <a16:creationId xmlns:a16="http://schemas.microsoft.com/office/drawing/2014/main" id="{266CAE7D-BB4E-CE84-CA13-F6781914536E}"/>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4F99C4CF-0139-249A-63C0-1F53F7CB88B7}"/>
              </a:ext>
            </a:extLst>
          </p:cNvPr>
          <p:cNvSpPr>
            <a:spLocks noGrp="1"/>
          </p:cNvSpPr>
          <p:nvPr>
            <p:ph type="sldNum" sz="quarter" idx="12"/>
          </p:nvPr>
        </p:nvSpPr>
        <p:spPr/>
        <p:txBody>
          <a:bodyPr/>
          <a:lstStyle/>
          <a:p>
            <a:fld id="{9F8DC157-490C-48D1-92BC-37659E8EC1C2}" type="slidenum">
              <a:rPr lang="es-CO" smtClean="0"/>
              <a:t>‹Nº›</a:t>
            </a:fld>
            <a:endParaRPr lang="es-CO"/>
          </a:p>
        </p:txBody>
      </p:sp>
    </p:spTree>
    <p:extLst>
      <p:ext uri="{BB962C8B-B14F-4D97-AF65-F5344CB8AC3E}">
        <p14:creationId xmlns:p14="http://schemas.microsoft.com/office/powerpoint/2010/main" val="1474657109"/>
      </p:ext>
    </p:extLst>
  </p:cSld>
  <p:clrMapOvr>
    <a:masterClrMapping/>
  </p:clrMapOvr>
  <p:transition spd="slow">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4A99193-26BF-CB75-E6BE-6DB3AF58EA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D3D54A36-6225-FFED-A12D-BD4CC2B781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8C9944E8-6C96-C73E-AE43-465A7AD1EA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0E42F5-8440-4EC3-85E9-1CFF419DFD2B}" type="datetimeFigureOut">
              <a:rPr lang="es-CO" smtClean="0"/>
              <a:t>26/08/2026</a:t>
            </a:fld>
            <a:endParaRPr lang="es-CO"/>
          </a:p>
        </p:txBody>
      </p:sp>
      <p:sp>
        <p:nvSpPr>
          <p:cNvPr id="5" name="Marcador de pie de página 4">
            <a:extLst>
              <a:ext uri="{FF2B5EF4-FFF2-40B4-BE49-F238E27FC236}">
                <a16:creationId xmlns:a16="http://schemas.microsoft.com/office/drawing/2014/main" id="{F9192136-0D4B-51B7-77DD-9AAEE74684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FF7A426B-A471-89D7-F832-54854DF2BF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8DC157-490C-48D1-92BC-37659E8EC1C2}" type="slidenum">
              <a:rPr lang="es-CO" smtClean="0"/>
              <a:t>‹Nº›</a:t>
            </a:fld>
            <a:endParaRPr lang="es-CO"/>
          </a:p>
        </p:txBody>
      </p:sp>
    </p:spTree>
    <p:extLst>
      <p:ext uri="{BB962C8B-B14F-4D97-AF65-F5344CB8AC3E}">
        <p14:creationId xmlns:p14="http://schemas.microsoft.com/office/powerpoint/2010/main" val="33435312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sh/>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rma libre: forma 4">
            <a:extLst>
              <a:ext uri="{FF2B5EF4-FFF2-40B4-BE49-F238E27FC236}">
                <a16:creationId xmlns:a16="http://schemas.microsoft.com/office/drawing/2014/main" id="{D5ABF2F0-946E-D3B8-C0F0-320D0C4963D3}"/>
              </a:ext>
            </a:extLst>
          </p:cNvPr>
          <p:cNvSpPr/>
          <p:nvPr/>
        </p:nvSpPr>
        <p:spPr>
          <a:xfrm>
            <a:off x="26138" y="-7122"/>
            <a:ext cx="12181000" cy="6850879"/>
          </a:xfrm>
          <a:custGeom>
            <a:avLst/>
            <a:gdLst>
              <a:gd name="connsiteX0" fmla="*/ 12181001 w 12181000"/>
              <a:gd name="connsiteY0" fmla="*/ 0 h 6850879"/>
              <a:gd name="connsiteX1" fmla="*/ 12181001 w 12181000"/>
              <a:gd name="connsiteY1" fmla="*/ 6850880 h 6850879"/>
              <a:gd name="connsiteX2" fmla="*/ 0 w 12181000"/>
              <a:gd name="connsiteY2" fmla="*/ 6850880 h 6850879"/>
              <a:gd name="connsiteX3" fmla="*/ 0 w 12181000"/>
              <a:gd name="connsiteY3" fmla="*/ 0 h 6850879"/>
            </a:gdLst>
            <a:ahLst/>
            <a:cxnLst>
              <a:cxn ang="0">
                <a:pos x="connsiteX0" y="connsiteY0"/>
              </a:cxn>
              <a:cxn ang="0">
                <a:pos x="connsiteX1" y="connsiteY1"/>
              </a:cxn>
              <a:cxn ang="0">
                <a:pos x="connsiteX2" y="connsiteY2"/>
              </a:cxn>
              <a:cxn ang="0">
                <a:pos x="connsiteX3" y="connsiteY3"/>
              </a:cxn>
            </a:cxnLst>
            <a:rect l="l" t="t" r="r" b="b"/>
            <a:pathLst>
              <a:path w="12181000" h="6850879">
                <a:moveTo>
                  <a:pt x="12181001" y="0"/>
                </a:moveTo>
                <a:lnTo>
                  <a:pt x="12181001" y="6850880"/>
                </a:lnTo>
                <a:lnTo>
                  <a:pt x="0" y="6850880"/>
                </a:lnTo>
                <a:lnTo>
                  <a:pt x="0" y="0"/>
                </a:lnTo>
                <a:close/>
              </a:path>
            </a:pathLst>
          </a:custGeom>
          <a:solidFill>
            <a:srgbClr val="EFF0F4"/>
          </a:solidFill>
          <a:ln w="264" cap="flat">
            <a:noFill/>
            <a:prstDash val="solid"/>
            <a:miter/>
          </a:ln>
        </p:spPr>
        <p:txBody>
          <a:bodyPr rtlCol="0" anchor="ctr"/>
          <a:lstStyle/>
          <a:p>
            <a:endParaRPr lang="es-CO"/>
          </a:p>
        </p:txBody>
      </p:sp>
      <p:pic>
        <p:nvPicPr>
          <p:cNvPr id="3" name="Imagen 2">
            <a:extLst>
              <a:ext uri="{FF2B5EF4-FFF2-40B4-BE49-F238E27FC236}">
                <a16:creationId xmlns:a16="http://schemas.microsoft.com/office/drawing/2014/main" id="{5D9D65BE-39A8-26B4-B177-AF8C1817B5EE}"/>
              </a:ext>
            </a:extLst>
          </p:cNvPr>
          <p:cNvPicPr>
            <a:picLocks noChangeAspect="1"/>
          </p:cNvPicPr>
          <p:nvPr/>
        </p:nvPicPr>
        <p:blipFill rotWithShape="1">
          <a:blip r:embed="rId2">
            <a:extLst>
              <a:ext uri="{28A0092B-C50C-407E-A947-70E740481C1C}">
                <a14:useLocalDpi xmlns:a14="http://schemas.microsoft.com/office/drawing/2010/main" val="0"/>
              </a:ext>
            </a:extLst>
          </a:blip>
          <a:srcRect l="31441" r="189"/>
          <a:stretch/>
        </p:blipFill>
        <p:spPr>
          <a:xfrm>
            <a:off x="5906421" y="14242"/>
            <a:ext cx="6300717" cy="6829515"/>
          </a:xfrm>
          <a:custGeom>
            <a:avLst/>
            <a:gdLst>
              <a:gd name="connsiteX0" fmla="*/ 2552736 w 6300717"/>
              <a:gd name="connsiteY0" fmla="*/ 0 h 6850502"/>
              <a:gd name="connsiteX1" fmla="*/ 6300717 w 6300717"/>
              <a:gd name="connsiteY1" fmla="*/ 0 h 6850502"/>
              <a:gd name="connsiteX2" fmla="*/ 6300717 w 6300717"/>
              <a:gd name="connsiteY2" fmla="*/ 6850502 h 6850502"/>
              <a:gd name="connsiteX3" fmla="*/ 1702915 w 6300717"/>
              <a:gd name="connsiteY3" fmla="*/ 6850502 h 6850502"/>
              <a:gd name="connsiteX4" fmla="*/ 747683 w 6300717"/>
              <a:gd name="connsiteY4" fmla="*/ 6334042 h 6850502"/>
              <a:gd name="connsiteX5" fmla="*/ 171830 w 6300717"/>
              <a:gd name="connsiteY5" fmla="*/ 4402371 h 6850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00717" h="6850502">
                <a:moveTo>
                  <a:pt x="2552736" y="0"/>
                </a:moveTo>
                <a:lnTo>
                  <a:pt x="6300717" y="0"/>
                </a:lnTo>
                <a:lnTo>
                  <a:pt x="6300717" y="6850502"/>
                </a:lnTo>
                <a:lnTo>
                  <a:pt x="1702915" y="6850502"/>
                </a:lnTo>
                <a:lnTo>
                  <a:pt x="747683" y="6334042"/>
                </a:lnTo>
                <a:cubicBezTo>
                  <a:pt x="55203" y="5959568"/>
                  <a:pt x="-202586" y="5094753"/>
                  <a:pt x="171830" y="4402371"/>
                </a:cubicBezTo>
                <a:close/>
              </a:path>
            </a:pathLst>
          </a:custGeom>
          <a:blipFill dpi="0" rotWithShape="1">
            <a:blip r:embed="rId3"/>
            <a:srcRect/>
            <a:tile tx="0" ty="0" sx="100000" sy="100000" flip="none" algn="tl"/>
          </a:blipFill>
        </p:spPr>
      </p:pic>
      <p:sp>
        <p:nvSpPr>
          <p:cNvPr id="6" name="Forma libre: forma 5">
            <a:extLst>
              <a:ext uri="{FF2B5EF4-FFF2-40B4-BE49-F238E27FC236}">
                <a16:creationId xmlns:a16="http://schemas.microsoft.com/office/drawing/2014/main" id="{B6381088-C2EE-CD4B-C513-071D96D5DFE9}"/>
              </a:ext>
            </a:extLst>
          </p:cNvPr>
          <p:cNvSpPr/>
          <p:nvPr/>
        </p:nvSpPr>
        <p:spPr>
          <a:xfrm>
            <a:off x="-11239" y="-1"/>
            <a:ext cx="5668844" cy="6850879"/>
          </a:xfrm>
          <a:custGeom>
            <a:avLst/>
            <a:gdLst>
              <a:gd name="connsiteX0" fmla="*/ 5519623 w 5668844"/>
              <a:gd name="connsiteY0" fmla="*/ 3196234 h 6850879"/>
              <a:gd name="connsiteX1" fmla="*/ 3593079 w 5668844"/>
              <a:gd name="connsiteY1" fmla="*/ 6758268 h 6850879"/>
              <a:gd name="connsiteX2" fmla="*/ 3537669 w 5668844"/>
              <a:gd name="connsiteY2" fmla="*/ 6850880 h 6850879"/>
              <a:gd name="connsiteX3" fmla="*/ 0 w 5668844"/>
              <a:gd name="connsiteY3" fmla="*/ 6850880 h 6850879"/>
              <a:gd name="connsiteX4" fmla="*/ 0 w 5668844"/>
              <a:gd name="connsiteY4" fmla="*/ 0 h 6850879"/>
              <a:gd name="connsiteX5" fmla="*/ 2210239 w 5668844"/>
              <a:gd name="connsiteY5" fmla="*/ 0 h 6850879"/>
              <a:gd name="connsiteX6" fmla="*/ 5019587 w 5668844"/>
              <a:gd name="connsiteY6" fmla="*/ 1518925 h 6850879"/>
              <a:gd name="connsiteX7" fmla="*/ 5519623 w 5668844"/>
              <a:gd name="connsiteY7" fmla="*/ 3196229 h 6850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68844" h="6850879">
                <a:moveTo>
                  <a:pt x="5519623" y="3196234"/>
                </a:moveTo>
                <a:lnTo>
                  <a:pt x="3593079" y="6758268"/>
                </a:lnTo>
                <a:cubicBezTo>
                  <a:pt x="3575844" y="6790196"/>
                  <a:pt x="3557337" y="6821068"/>
                  <a:pt x="3537669" y="6850880"/>
                </a:cubicBezTo>
                <a:lnTo>
                  <a:pt x="0" y="6850880"/>
                </a:lnTo>
                <a:lnTo>
                  <a:pt x="0" y="0"/>
                </a:lnTo>
                <a:lnTo>
                  <a:pt x="2210239" y="0"/>
                </a:lnTo>
                <a:lnTo>
                  <a:pt x="5019587" y="1518925"/>
                </a:lnTo>
                <a:cubicBezTo>
                  <a:pt x="5620920" y="1844025"/>
                  <a:pt x="5844767" y="2594978"/>
                  <a:pt x="5519623" y="3196229"/>
                </a:cubicBezTo>
                <a:close/>
              </a:path>
            </a:pathLst>
          </a:custGeom>
          <a:solidFill>
            <a:srgbClr val="FEFEFE"/>
          </a:solidFill>
          <a:ln w="264" cap="flat">
            <a:noFill/>
            <a:prstDash val="solid"/>
            <a:miter/>
          </a:ln>
        </p:spPr>
        <p:txBody>
          <a:bodyPr rtlCol="0" anchor="ctr"/>
          <a:lstStyle/>
          <a:p>
            <a:endParaRPr lang="es-CO"/>
          </a:p>
        </p:txBody>
      </p:sp>
      <p:sp>
        <p:nvSpPr>
          <p:cNvPr id="7" name="Forma libre: forma 6">
            <a:extLst>
              <a:ext uri="{FF2B5EF4-FFF2-40B4-BE49-F238E27FC236}">
                <a16:creationId xmlns:a16="http://schemas.microsoft.com/office/drawing/2014/main" id="{7B770AAE-53BD-0049-BF7D-7651BC152532}"/>
              </a:ext>
            </a:extLst>
          </p:cNvPr>
          <p:cNvSpPr/>
          <p:nvPr/>
        </p:nvSpPr>
        <p:spPr>
          <a:xfrm>
            <a:off x="5413144" y="7121"/>
            <a:ext cx="3057119" cy="6850877"/>
          </a:xfrm>
          <a:custGeom>
            <a:avLst/>
            <a:gdLst>
              <a:gd name="connsiteX0" fmla="*/ 1251860 w 3057119"/>
              <a:gd name="connsiteY0" fmla="*/ 6334418 h 6850877"/>
              <a:gd name="connsiteX1" fmla="*/ 2207092 w 3057119"/>
              <a:gd name="connsiteY1" fmla="*/ 6850877 h 6850877"/>
              <a:gd name="connsiteX2" fmla="*/ 2138257 w 3057119"/>
              <a:gd name="connsiteY2" fmla="*/ 6850877 h 6850877"/>
              <a:gd name="connsiteX3" fmla="*/ 649258 w 3057119"/>
              <a:gd name="connsiteY3" fmla="*/ 6045794 h 6850877"/>
              <a:gd name="connsiteX4" fmla="*/ 149222 w 3057119"/>
              <a:gd name="connsiteY4" fmla="*/ 4368492 h 6850877"/>
              <a:gd name="connsiteX5" fmla="*/ 2511829 w 3057119"/>
              <a:gd name="connsiteY5" fmla="*/ 0 h 6850877"/>
              <a:gd name="connsiteX6" fmla="*/ 3057120 w 3057119"/>
              <a:gd name="connsiteY6" fmla="*/ 0 h 6850877"/>
              <a:gd name="connsiteX7" fmla="*/ 676010 w 3057119"/>
              <a:gd name="connsiteY7" fmla="*/ 4402749 h 6850877"/>
              <a:gd name="connsiteX8" fmla="*/ 1251862 w 3057119"/>
              <a:gd name="connsiteY8" fmla="*/ 6334420 h 6850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57119" h="6850877">
                <a:moveTo>
                  <a:pt x="1251860" y="6334418"/>
                </a:moveTo>
                <a:lnTo>
                  <a:pt x="2207092" y="6850877"/>
                </a:lnTo>
                <a:lnTo>
                  <a:pt x="2138257" y="6850877"/>
                </a:lnTo>
                <a:lnTo>
                  <a:pt x="649258" y="6045794"/>
                </a:lnTo>
                <a:cubicBezTo>
                  <a:pt x="47925" y="5720588"/>
                  <a:pt x="-175923" y="4969635"/>
                  <a:pt x="149222" y="4368492"/>
                </a:cubicBezTo>
                <a:lnTo>
                  <a:pt x="2511829" y="0"/>
                </a:lnTo>
                <a:lnTo>
                  <a:pt x="3057120" y="0"/>
                </a:lnTo>
                <a:lnTo>
                  <a:pt x="676010" y="4402749"/>
                </a:lnTo>
                <a:cubicBezTo>
                  <a:pt x="301593" y="5095132"/>
                  <a:pt x="559383" y="5959946"/>
                  <a:pt x="1251862" y="6334420"/>
                </a:cubicBezTo>
                <a:close/>
              </a:path>
            </a:pathLst>
          </a:custGeom>
          <a:gradFill>
            <a:gsLst>
              <a:gs pos="100000">
                <a:srgbClr val="EFF0F4"/>
              </a:gs>
              <a:gs pos="0">
                <a:schemeClr val="bg1"/>
              </a:gs>
            </a:gsLst>
            <a:lin ang="3612072" scaled="1"/>
          </a:gradFill>
          <a:ln w="264" cap="flat">
            <a:noFill/>
            <a:prstDash val="solid"/>
            <a:miter/>
          </a:ln>
        </p:spPr>
        <p:txBody>
          <a:bodyPr rtlCol="0" anchor="ctr"/>
          <a:lstStyle/>
          <a:p>
            <a:endParaRPr lang="es-CO"/>
          </a:p>
        </p:txBody>
      </p:sp>
      <p:sp>
        <p:nvSpPr>
          <p:cNvPr id="8" name="Forma libre: forma 7">
            <a:extLst>
              <a:ext uri="{FF2B5EF4-FFF2-40B4-BE49-F238E27FC236}">
                <a16:creationId xmlns:a16="http://schemas.microsoft.com/office/drawing/2014/main" id="{C9786343-6AA3-7520-00F0-F3CDDA95B76E}"/>
              </a:ext>
            </a:extLst>
          </p:cNvPr>
          <p:cNvSpPr/>
          <p:nvPr/>
        </p:nvSpPr>
        <p:spPr>
          <a:xfrm>
            <a:off x="10368893" y="5474733"/>
            <a:ext cx="1854468" cy="1410228"/>
          </a:xfrm>
          <a:custGeom>
            <a:avLst/>
            <a:gdLst>
              <a:gd name="connsiteX0" fmla="*/ 1854469 w 1854468"/>
              <a:gd name="connsiteY0" fmla="*/ 129080 h 1410228"/>
              <a:gd name="connsiteX1" fmla="*/ 1854469 w 1854468"/>
              <a:gd name="connsiteY1" fmla="*/ 1410229 h 1410228"/>
              <a:gd name="connsiteX2" fmla="*/ 0 w 1854468"/>
              <a:gd name="connsiteY2" fmla="*/ 1410229 h 1410228"/>
              <a:gd name="connsiteX3" fmla="*/ 477483 w 1854468"/>
              <a:gd name="connsiteY3" fmla="*/ 527297 h 1410228"/>
              <a:gd name="connsiteX4" fmla="*/ 1840104 w 1854468"/>
              <a:gd name="connsiteY4" fmla="*/ 121207 h 1410228"/>
              <a:gd name="connsiteX5" fmla="*/ 1854469 w 1854468"/>
              <a:gd name="connsiteY5" fmla="*/ 129080 h 1410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4468" h="1410228">
                <a:moveTo>
                  <a:pt x="1854469" y="129080"/>
                </a:moveTo>
                <a:lnTo>
                  <a:pt x="1854469" y="1410229"/>
                </a:lnTo>
                <a:lnTo>
                  <a:pt x="0" y="1410229"/>
                </a:lnTo>
                <a:lnTo>
                  <a:pt x="477483" y="527297"/>
                </a:lnTo>
                <a:cubicBezTo>
                  <a:pt x="741532" y="38995"/>
                  <a:pt x="1351619" y="-142921"/>
                  <a:pt x="1840104" y="121207"/>
                </a:cubicBezTo>
                <a:lnTo>
                  <a:pt x="1854469" y="129080"/>
                </a:lnTo>
                <a:close/>
              </a:path>
            </a:pathLst>
          </a:custGeom>
          <a:solidFill>
            <a:srgbClr val="182961"/>
          </a:solidFill>
          <a:ln w="264" cap="flat">
            <a:noFill/>
            <a:prstDash val="solid"/>
            <a:miter/>
          </a:ln>
        </p:spPr>
        <p:txBody>
          <a:bodyPr rtlCol="0" anchor="ctr"/>
          <a:lstStyle/>
          <a:p>
            <a:endParaRPr lang="es-CO"/>
          </a:p>
        </p:txBody>
      </p:sp>
      <p:sp>
        <p:nvSpPr>
          <p:cNvPr id="289" name="CuadroTexto 288">
            <a:extLst>
              <a:ext uri="{FF2B5EF4-FFF2-40B4-BE49-F238E27FC236}">
                <a16:creationId xmlns:a16="http://schemas.microsoft.com/office/drawing/2014/main" id="{0B5F1CDB-3B09-3FA7-9BBF-91E01E29F5C4}"/>
              </a:ext>
            </a:extLst>
          </p:cNvPr>
          <p:cNvSpPr txBox="1"/>
          <p:nvPr/>
        </p:nvSpPr>
        <p:spPr>
          <a:xfrm>
            <a:off x="870875" y="1641805"/>
            <a:ext cx="5035546" cy="584775"/>
          </a:xfrm>
          <a:prstGeom prst="rect">
            <a:avLst/>
          </a:prstGeom>
          <a:noFill/>
        </p:spPr>
        <p:txBody>
          <a:bodyPr wrap="square" rtlCol="0">
            <a:spAutoFit/>
          </a:bodyPr>
          <a:lstStyle/>
          <a:p>
            <a:r>
              <a:rPr lang="es-MX" sz="1600" b="1" dirty="0">
                <a:solidFill>
                  <a:srgbClr val="182961"/>
                </a:solidFill>
                <a:latin typeface="Alata" panose="00000500000000000000" pitchFamily="2" charset="0"/>
              </a:rPr>
              <a:t>PROGRAMA DE TRANSPARENCIA Y ETICA PUBLICA, Vigencia 2026 - 2027:</a:t>
            </a:r>
            <a:r>
              <a:rPr lang="es-CO" sz="1600" b="1" dirty="0">
                <a:solidFill>
                  <a:srgbClr val="182961"/>
                </a:solidFill>
                <a:latin typeface="Alata" panose="00000500000000000000" pitchFamily="2" charset="0"/>
              </a:rPr>
              <a:t> </a:t>
            </a:r>
            <a:r>
              <a:rPr lang="es-CO" sz="1600" dirty="0">
                <a:solidFill>
                  <a:srgbClr val="182961"/>
                </a:solidFill>
                <a:latin typeface="Alata" panose="00000500000000000000" pitchFamily="2" charset="0"/>
              </a:rPr>
              <a:t>Versión 1.2. </a:t>
            </a:r>
          </a:p>
        </p:txBody>
      </p:sp>
      <p:sp>
        <p:nvSpPr>
          <p:cNvPr id="295" name="Forma libre: forma 294">
            <a:extLst>
              <a:ext uri="{FF2B5EF4-FFF2-40B4-BE49-F238E27FC236}">
                <a16:creationId xmlns:a16="http://schemas.microsoft.com/office/drawing/2014/main" id="{0ABC23FF-AEB0-3AE2-F08B-B796BA0904FB}"/>
              </a:ext>
            </a:extLst>
          </p:cNvPr>
          <p:cNvSpPr/>
          <p:nvPr/>
        </p:nvSpPr>
        <p:spPr>
          <a:xfrm>
            <a:off x="1089348" y="4889786"/>
            <a:ext cx="262378" cy="198600"/>
          </a:xfrm>
          <a:custGeom>
            <a:avLst/>
            <a:gdLst>
              <a:gd name="connsiteX0" fmla="*/ 258860 w 262378"/>
              <a:gd name="connsiteY0" fmla="*/ 23610 h 198600"/>
              <a:gd name="connsiteX1" fmla="*/ 262378 w 262378"/>
              <a:gd name="connsiteY1" fmla="*/ 31815 h 198600"/>
              <a:gd name="connsiteX2" fmla="*/ 258860 w 262378"/>
              <a:gd name="connsiteY2" fmla="*/ 39185 h 198600"/>
              <a:gd name="connsiteX3" fmla="*/ 102137 w 262378"/>
              <a:gd name="connsiteY3" fmla="*/ 194914 h 198600"/>
              <a:gd name="connsiteX4" fmla="*/ 93937 w 262378"/>
              <a:gd name="connsiteY4" fmla="*/ 198601 h 198600"/>
              <a:gd name="connsiteX5" fmla="*/ 86564 w 262378"/>
              <a:gd name="connsiteY5" fmla="*/ 194914 h 198600"/>
              <a:gd name="connsiteX6" fmla="*/ 3683 w 262378"/>
              <a:gd name="connsiteY6" fmla="*/ 112030 h 198600"/>
              <a:gd name="connsiteX7" fmla="*/ 0 w 262378"/>
              <a:gd name="connsiteY7" fmla="*/ 103822 h 198600"/>
              <a:gd name="connsiteX8" fmla="*/ 3683 w 262378"/>
              <a:gd name="connsiteY8" fmla="*/ 96456 h 198600"/>
              <a:gd name="connsiteX9" fmla="*/ 24615 w 262378"/>
              <a:gd name="connsiteY9" fmla="*/ 75521 h 198600"/>
              <a:gd name="connsiteX10" fmla="*/ 31985 w 262378"/>
              <a:gd name="connsiteY10" fmla="*/ 72842 h 198600"/>
              <a:gd name="connsiteX11" fmla="*/ 40185 w 262378"/>
              <a:gd name="connsiteY11" fmla="*/ 75521 h 198600"/>
              <a:gd name="connsiteX12" fmla="*/ 93937 w 262378"/>
              <a:gd name="connsiteY12" fmla="*/ 131115 h 198600"/>
              <a:gd name="connsiteX13" fmla="*/ 223197 w 262378"/>
              <a:gd name="connsiteY13" fmla="*/ 2676 h 198600"/>
              <a:gd name="connsiteX14" fmla="*/ 230562 w 262378"/>
              <a:gd name="connsiteY14" fmla="*/ 0 h 198600"/>
              <a:gd name="connsiteX15" fmla="*/ 238770 w 262378"/>
              <a:gd name="connsiteY15" fmla="*/ 3518 h 198600"/>
              <a:gd name="connsiteX16" fmla="*/ 258864 w 262378"/>
              <a:gd name="connsiteY16" fmla="*/ 23610 h 19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2378" h="198600">
                <a:moveTo>
                  <a:pt x="258860" y="23610"/>
                </a:moveTo>
                <a:cubicBezTo>
                  <a:pt x="261203" y="26122"/>
                  <a:pt x="262378" y="28798"/>
                  <a:pt x="262378" y="31815"/>
                </a:cubicBezTo>
                <a:cubicBezTo>
                  <a:pt x="262378" y="34828"/>
                  <a:pt x="261203" y="37343"/>
                  <a:pt x="258860" y="39185"/>
                </a:cubicBezTo>
                <a:lnTo>
                  <a:pt x="102137" y="194914"/>
                </a:lnTo>
                <a:cubicBezTo>
                  <a:pt x="99629" y="197425"/>
                  <a:pt x="96950" y="198601"/>
                  <a:pt x="93937" y="198601"/>
                </a:cubicBezTo>
                <a:cubicBezTo>
                  <a:pt x="90920" y="198601"/>
                  <a:pt x="88405" y="197425"/>
                  <a:pt x="86564" y="194914"/>
                </a:cubicBezTo>
                <a:lnTo>
                  <a:pt x="3683" y="112030"/>
                </a:lnTo>
                <a:cubicBezTo>
                  <a:pt x="1340" y="109515"/>
                  <a:pt x="0" y="106835"/>
                  <a:pt x="0" y="103822"/>
                </a:cubicBezTo>
                <a:cubicBezTo>
                  <a:pt x="0" y="100809"/>
                  <a:pt x="1340" y="98297"/>
                  <a:pt x="3683" y="96456"/>
                </a:cubicBezTo>
                <a:lnTo>
                  <a:pt x="24615" y="75521"/>
                </a:lnTo>
                <a:cubicBezTo>
                  <a:pt x="26457" y="73680"/>
                  <a:pt x="28968" y="72842"/>
                  <a:pt x="31985" y="72842"/>
                </a:cubicBezTo>
                <a:cubicBezTo>
                  <a:pt x="34997" y="72842"/>
                  <a:pt x="37674" y="73676"/>
                  <a:pt x="40185" y="75521"/>
                </a:cubicBezTo>
                <a:lnTo>
                  <a:pt x="93937" y="131115"/>
                </a:lnTo>
                <a:lnTo>
                  <a:pt x="223197" y="2676"/>
                </a:lnTo>
                <a:cubicBezTo>
                  <a:pt x="225038" y="838"/>
                  <a:pt x="227549" y="0"/>
                  <a:pt x="230562" y="0"/>
                </a:cubicBezTo>
                <a:cubicBezTo>
                  <a:pt x="233579" y="0"/>
                  <a:pt x="236262" y="1172"/>
                  <a:pt x="238770" y="3518"/>
                </a:cubicBezTo>
                <a:lnTo>
                  <a:pt x="258864" y="23610"/>
                </a:lnTo>
                <a:close/>
              </a:path>
            </a:pathLst>
          </a:custGeom>
          <a:solidFill>
            <a:srgbClr val="FEFEFE"/>
          </a:solidFill>
          <a:ln w="366" cap="flat">
            <a:noFill/>
            <a:prstDash val="solid"/>
            <a:miter/>
          </a:ln>
        </p:spPr>
        <p:txBody>
          <a:bodyPr rtlCol="0" anchor="ctr"/>
          <a:lstStyle/>
          <a:p>
            <a:endParaRPr lang="es-CO"/>
          </a:p>
        </p:txBody>
      </p:sp>
      <p:sp>
        <p:nvSpPr>
          <p:cNvPr id="297" name="Forma libre: forma 296">
            <a:extLst>
              <a:ext uri="{FF2B5EF4-FFF2-40B4-BE49-F238E27FC236}">
                <a16:creationId xmlns:a16="http://schemas.microsoft.com/office/drawing/2014/main" id="{F03AD7C6-544D-658B-C86B-DBFBB3541304}"/>
              </a:ext>
            </a:extLst>
          </p:cNvPr>
          <p:cNvSpPr/>
          <p:nvPr/>
        </p:nvSpPr>
        <p:spPr>
          <a:xfrm>
            <a:off x="1089348" y="4841804"/>
            <a:ext cx="262378" cy="198600"/>
          </a:xfrm>
          <a:custGeom>
            <a:avLst/>
            <a:gdLst>
              <a:gd name="connsiteX0" fmla="*/ 258860 w 262378"/>
              <a:gd name="connsiteY0" fmla="*/ 23610 h 198600"/>
              <a:gd name="connsiteX1" fmla="*/ 262378 w 262378"/>
              <a:gd name="connsiteY1" fmla="*/ 31815 h 198600"/>
              <a:gd name="connsiteX2" fmla="*/ 258860 w 262378"/>
              <a:gd name="connsiteY2" fmla="*/ 39185 h 198600"/>
              <a:gd name="connsiteX3" fmla="*/ 102137 w 262378"/>
              <a:gd name="connsiteY3" fmla="*/ 194914 h 198600"/>
              <a:gd name="connsiteX4" fmla="*/ 93937 w 262378"/>
              <a:gd name="connsiteY4" fmla="*/ 198601 h 198600"/>
              <a:gd name="connsiteX5" fmla="*/ 86564 w 262378"/>
              <a:gd name="connsiteY5" fmla="*/ 194914 h 198600"/>
              <a:gd name="connsiteX6" fmla="*/ 3683 w 262378"/>
              <a:gd name="connsiteY6" fmla="*/ 112030 h 198600"/>
              <a:gd name="connsiteX7" fmla="*/ 0 w 262378"/>
              <a:gd name="connsiteY7" fmla="*/ 103822 h 198600"/>
              <a:gd name="connsiteX8" fmla="*/ 3683 w 262378"/>
              <a:gd name="connsiteY8" fmla="*/ 96456 h 198600"/>
              <a:gd name="connsiteX9" fmla="*/ 24615 w 262378"/>
              <a:gd name="connsiteY9" fmla="*/ 75521 h 198600"/>
              <a:gd name="connsiteX10" fmla="*/ 31985 w 262378"/>
              <a:gd name="connsiteY10" fmla="*/ 72842 h 198600"/>
              <a:gd name="connsiteX11" fmla="*/ 40185 w 262378"/>
              <a:gd name="connsiteY11" fmla="*/ 75521 h 198600"/>
              <a:gd name="connsiteX12" fmla="*/ 93937 w 262378"/>
              <a:gd name="connsiteY12" fmla="*/ 131115 h 198600"/>
              <a:gd name="connsiteX13" fmla="*/ 223197 w 262378"/>
              <a:gd name="connsiteY13" fmla="*/ 2676 h 198600"/>
              <a:gd name="connsiteX14" fmla="*/ 230562 w 262378"/>
              <a:gd name="connsiteY14" fmla="*/ 0 h 198600"/>
              <a:gd name="connsiteX15" fmla="*/ 238770 w 262378"/>
              <a:gd name="connsiteY15" fmla="*/ 3518 h 198600"/>
              <a:gd name="connsiteX16" fmla="*/ 258864 w 262378"/>
              <a:gd name="connsiteY16" fmla="*/ 23610 h 19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2378" h="198600">
                <a:moveTo>
                  <a:pt x="258860" y="23610"/>
                </a:moveTo>
                <a:cubicBezTo>
                  <a:pt x="261203" y="26122"/>
                  <a:pt x="262378" y="28798"/>
                  <a:pt x="262378" y="31815"/>
                </a:cubicBezTo>
                <a:cubicBezTo>
                  <a:pt x="262378" y="34828"/>
                  <a:pt x="261203" y="37343"/>
                  <a:pt x="258860" y="39185"/>
                </a:cubicBezTo>
                <a:lnTo>
                  <a:pt x="102137" y="194914"/>
                </a:lnTo>
                <a:cubicBezTo>
                  <a:pt x="99629" y="197425"/>
                  <a:pt x="96950" y="198601"/>
                  <a:pt x="93937" y="198601"/>
                </a:cubicBezTo>
                <a:cubicBezTo>
                  <a:pt x="90920" y="198601"/>
                  <a:pt x="88405" y="197425"/>
                  <a:pt x="86564" y="194914"/>
                </a:cubicBezTo>
                <a:lnTo>
                  <a:pt x="3683" y="112030"/>
                </a:lnTo>
                <a:cubicBezTo>
                  <a:pt x="1340" y="109515"/>
                  <a:pt x="0" y="106835"/>
                  <a:pt x="0" y="103822"/>
                </a:cubicBezTo>
                <a:cubicBezTo>
                  <a:pt x="0" y="100809"/>
                  <a:pt x="1340" y="98297"/>
                  <a:pt x="3683" y="96456"/>
                </a:cubicBezTo>
                <a:lnTo>
                  <a:pt x="24615" y="75521"/>
                </a:lnTo>
                <a:cubicBezTo>
                  <a:pt x="26457" y="73680"/>
                  <a:pt x="28968" y="72842"/>
                  <a:pt x="31985" y="72842"/>
                </a:cubicBezTo>
                <a:cubicBezTo>
                  <a:pt x="34997" y="72842"/>
                  <a:pt x="37674" y="73676"/>
                  <a:pt x="40185" y="75521"/>
                </a:cubicBezTo>
                <a:lnTo>
                  <a:pt x="93937" y="131115"/>
                </a:lnTo>
                <a:lnTo>
                  <a:pt x="223197" y="2676"/>
                </a:lnTo>
                <a:cubicBezTo>
                  <a:pt x="225038" y="838"/>
                  <a:pt x="227549" y="0"/>
                  <a:pt x="230562" y="0"/>
                </a:cubicBezTo>
                <a:cubicBezTo>
                  <a:pt x="233579" y="0"/>
                  <a:pt x="236262" y="1172"/>
                  <a:pt x="238770" y="3518"/>
                </a:cubicBezTo>
                <a:lnTo>
                  <a:pt x="258864" y="23610"/>
                </a:lnTo>
                <a:close/>
              </a:path>
            </a:pathLst>
          </a:custGeom>
          <a:solidFill>
            <a:srgbClr val="FEFEFE"/>
          </a:solidFill>
          <a:ln w="366" cap="flat">
            <a:noFill/>
            <a:prstDash val="solid"/>
            <a:miter/>
          </a:ln>
        </p:spPr>
        <p:txBody>
          <a:bodyPr rtlCol="0" anchor="ctr"/>
          <a:lstStyle/>
          <a:p>
            <a:endParaRPr lang="es-CO"/>
          </a:p>
        </p:txBody>
      </p:sp>
      <p:pic>
        <p:nvPicPr>
          <p:cNvPr id="298" name="Imagen 297">
            <a:extLst>
              <a:ext uri="{FF2B5EF4-FFF2-40B4-BE49-F238E27FC236}">
                <a16:creationId xmlns:a16="http://schemas.microsoft.com/office/drawing/2014/main" id="{F84592BB-F680-4A82-A164-DA18B98B34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05816" y="5796840"/>
            <a:ext cx="648892" cy="818765"/>
          </a:xfrm>
          <a:prstGeom prst="rect">
            <a:avLst/>
          </a:prstGeom>
        </p:spPr>
      </p:pic>
      <p:sp>
        <p:nvSpPr>
          <p:cNvPr id="23" name="CuadroTexto 22">
            <a:extLst>
              <a:ext uri="{FF2B5EF4-FFF2-40B4-BE49-F238E27FC236}">
                <a16:creationId xmlns:a16="http://schemas.microsoft.com/office/drawing/2014/main" id="{17A9F234-DAB4-4281-8A4F-6470136B7A28}"/>
              </a:ext>
            </a:extLst>
          </p:cNvPr>
          <p:cNvSpPr txBox="1"/>
          <p:nvPr/>
        </p:nvSpPr>
        <p:spPr>
          <a:xfrm>
            <a:off x="895028" y="1173128"/>
            <a:ext cx="5256551" cy="400110"/>
          </a:xfrm>
          <a:prstGeom prst="rect">
            <a:avLst/>
          </a:prstGeom>
          <a:noFill/>
        </p:spPr>
        <p:txBody>
          <a:bodyPr wrap="square" rtlCol="0">
            <a:spAutoFit/>
          </a:bodyPr>
          <a:lstStyle/>
          <a:p>
            <a:r>
              <a:rPr lang="es-CO" sz="2000" dirty="0">
                <a:latin typeface="Futura Bk BT" panose="020B0502020204020303" pitchFamily="34" charset="0"/>
              </a:rPr>
              <a:t>Secretaria de Planeación</a:t>
            </a:r>
          </a:p>
        </p:txBody>
      </p:sp>
      <p:sp>
        <p:nvSpPr>
          <p:cNvPr id="14" name="Forma libre: forma 13">
            <a:extLst>
              <a:ext uri="{FF2B5EF4-FFF2-40B4-BE49-F238E27FC236}">
                <a16:creationId xmlns:a16="http://schemas.microsoft.com/office/drawing/2014/main" id="{436FC1A6-DCEE-4833-90C2-CCA730466337}"/>
              </a:ext>
            </a:extLst>
          </p:cNvPr>
          <p:cNvSpPr/>
          <p:nvPr/>
        </p:nvSpPr>
        <p:spPr>
          <a:xfrm>
            <a:off x="11948800" y="-3381703"/>
            <a:ext cx="6306666" cy="6858360"/>
          </a:xfrm>
          <a:custGeom>
            <a:avLst/>
            <a:gdLst>
              <a:gd name="connsiteX0" fmla="*/ 6306752 w 6306666"/>
              <a:gd name="connsiteY0" fmla="*/ 270 h 6858360"/>
              <a:gd name="connsiteX1" fmla="*/ 2555559 w 6306666"/>
              <a:gd name="connsiteY1" fmla="*/ 270 h 6858360"/>
              <a:gd name="connsiteX2" fmla="*/ 172257 w 6306666"/>
              <a:gd name="connsiteY2" fmla="*/ 4407659 h 6858360"/>
              <a:gd name="connsiteX3" fmla="*/ 748654 w 6306666"/>
              <a:gd name="connsiteY3" fmla="*/ 6341360 h 6858360"/>
              <a:gd name="connsiteX4" fmla="*/ 1704755 w 6306666"/>
              <a:gd name="connsiteY4" fmla="*/ 6858338 h 6858360"/>
              <a:gd name="connsiteX5" fmla="*/ 6306752 w 6306666"/>
              <a:gd name="connsiteY5" fmla="*/ 6858338 h 6858360"/>
              <a:gd name="connsiteX6" fmla="*/ 6306752 w 6306666"/>
              <a:gd name="connsiteY6" fmla="*/ 270 h 6858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06666" h="6858360">
                <a:moveTo>
                  <a:pt x="6306752" y="270"/>
                </a:moveTo>
                <a:lnTo>
                  <a:pt x="2555559" y="270"/>
                </a:lnTo>
                <a:lnTo>
                  <a:pt x="172257" y="4407659"/>
                </a:lnTo>
                <a:cubicBezTo>
                  <a:pt x="-202513" y="5100769"/>
                  <a:pt x="55544" y="5966482"/>
                  <a:pt x="748654" y="6341360"/>
                </a:cubicBezTo>
                <a:lnTo>
                  <a:pt x="1704755" y="6858338"/>
                </a:lnTo>
                <a:lnTo>
                  <a:pt x="6306752" y="6858338"/>
                </a:lnTo>
                <a:lnTo>
                  <a:pt x="6306752" y="270"/>
                </a:lnTo>
                <a:close/>
              </a:path>
            </a:pathLst>
          </a:custGeom>
          <a:noFill/>
          <a:ln w="9525" cap="flat">
            <a:noFill/>
            <a:prstDash val="solid"/>
            <a:miter/>
          </a:ln>
        </p:spPr>
        <p:txBody>
          <a:bodyPr rtlCol="0" anchor="ctr"/>
          <a:lstStyle/>
          <a:p>
            <a:endParaRPr lang="es-CO"/>
          </a:p>
        </p:txBody>
      </p:sp>
      <p:cxnSp>
        <p:nvCxnSpPr>
          <p:cNvPr id="433" name="Conector recto 432">
            <a:extLst>
              <a:ext uri="{FF2B5EF4-FFF2-40B4-BE49-F238E27FC236}">
                <a16:creationId xmlns:a16="http://schemas.microsoft.com/office/drawing/2014/main" id="{16857CEA-2BE9-4C07-B70A-AA7238D82E71}"/>
              </a:ext>
            </a:extLst>
          </p:cNvPr>
          <p:cNvCxnSpPr>
            <a:cxnSpLocks/>
          </p:cNvCxnSpPr>
          <p:nvPr/>
        </p:nvCxnSpPr>
        <p:spPr>
          <a:xfrm>
            <a:off x="975071" y="1511682"/>
            <a:ext cx="3306574"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4" name="Imagen 3">
            <a:extLst>
              <a:ext uri="{FF2B5EF4-FFF2-40B4-BE49-F238E27FC236}">
                <a16:creationId xmlns:a16="http://schemas.microsoft.com/office/drawing/2014/main" id="{4D26419F-2508-9CD0-CF54-DC58CE397B89}"/>
              </a:ext>
            </a:extLst>
          </p:cNvPr>
          <p:cNvPicPr>
            <a:picLocks noChangeAspect="1"/>
          </p:cNvPicPr>
          <p:nvPr/>
        </p:nvPicPr>
        <p:blipFill>
          <a:blip r:embed="rId5"/>
          <a:stretch>
            <a:fillRect/>
          </a:stretch>
        </p:blipFill>
        <p:spPr>
          <a:xfrm>
            <a:off x="1187902" y="2226580"/>
            <a:ext cx="3322800" cy="4297787"/>
          </a:xfrm>
          <a:prstGeom prst="rect">
            <a:avLst/>
          </a:prstGeom>
          <a:ln>
            <a:solidFill>
              <a:schemeClr val="tx1"/>
            </a:solidFill>
          </a:ln>
        </p:spPr>
      </p:pic>
    </p:spTree>
    <p:extLst>
      <p:ext uri="{BB962C8B-B14F-4D97-AF65-F5344CB8AC3E}">
        <p14:creationId xmlns:p14="http://schemas.microsoft.com/office/powerpoint/2010/main" val="485867057"/>
      </p:ext>
    </p:extLst>
  </p:cSld>
  <p:clrMapOvr>
    <a:masterClrMapping/>
  </p:clrMapOvr>
  <p:transition spd="slow">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rma libre: forma 4">
            <a:extLst>
              <a:ext uri="{FF2B5EF4-FFF2-40B4-BE49-F238E27FC236}">
                <a16:creationId xmlns:a16="http://schemas.microsoft.com/office/drawing/2014/main" id="{D5ABF2F0-946E-D3B8-C0F0-320D0C4963D3}"/>
              </a:ext>
            </a:extLst>
          </p:cNvPr>
          <p:cNvSpPr/>
          <p:nvPr/>
        </p:nvSpPr>
        <p:spPr>
          <a:xfrm>
            <a:off x="-21447" y="-1"/>
            <a:ext cx="12181000" cy="6850879"/>
          </a:xfrm>
          <a:custGeom>
            <a:avLst/>
            <a:gdLst>
              <a:gd name="connsiteX0" fmla="*/ 12181001 w 12181000"/>
              <a:gd name="connsiteY0" fmla="*/ 0 h 6850879"/>
              <a:gd name="connsiteX1" fmla="*/ 12181001 w 12181000"/>
              <a:gd name="connsiteY1" fmla="*/ 6850880 h 6850879"/>
              <a:gd name="connsiteX2" fmla="*/ 0 w 12181000"/>
              <a:gd name="connsiteY2" fmla="*/ 6850880 h 6850879"/>
              <a:gd name="connsiteX3" fmla="*/ 0 w 12181000"/>
              <a:gd name="connsiteY3" fmla="*/ 0 h 6850879"/>
            </a:gdLst>
            <a:ahLst/>
            <a:cxnLst>
              <a:cxn ang="0">
                <a:pos x="connsiteX0" y="connsiteY0"/>
              </a:cxn>
              <a:cxn ang="0">
                <a:pos x="connsiteX1" y="connsiteY1"/>
              </a:cxn>
              <a:cxn ang="0">
                <a:pos x="connsiteX2" y="connsiteY2"/>
              </a:cxn>
              <a:cxn ang="0">
                <a:pos x="connsiteX3" y="connsiteY3"/>
              </a:cxn>
            </a:cxnLst>
            <a:rect l="l" t="t" r="r" b="b"/>
            <a:pathLst>
              <a:path w="12181000" h="6850879">
                <a:moveTo>
                  <a:pt x="12181001" y="0"/>
                </a:moveTo>
                <a:lnTo>
                  <a:pt x="12181001" y="6850880"/>
                </a:lnTo>
                <a:lnTo>
                  <a:pt x="0" y="6850880"/>
                </a:lnTo>
                <a:lnTo>
                  <a:pt x="0" y="0"/>
                </a:lnTo>
                <a:close/>
              </a:path>
            </a:pathLst>
          </a:custGeom>
          <a:solidFill>
            <a:srgbClr val="EFF0F4"/>
          </a:solidFill>
          <a:ln w="264" cap="flat">
            <a:noFill/>
            <a:prstDash val="solid"/>
            <a:miter/>
          </a:ln>
        </p:spPr>
        <p:txBody>
          <a:bodyPr rtlCol="0" anchor="ctr"/>
          <a:lstStyle/>
          <a:p>
            <a:endParaRPr lang="es-CO" dirty="0">
              <a:latin typeface="Alata" panose="00000500000000000000"/>
            </a:endParaRPr>
          </a:p>
        </p:txBody>
      </p:sp>
      <p:sp>
        <p:nvSpPr>
          <p:cNvPr id="6" name="Forma libre: forma 5">
            <a:extLst>
              <a:ext uri="{FF2B5EF4-FFF2-40B4-BE49-F238E27FC236}">
                <a16:creationId xmlns:a16="http://schemas.microsoft.com/office/drawing/2014/main" id="{B6381088-C2EE-CD4B-C513-071D96D5DFE9}"/>
              </a:ext>
            </a:extLst>
          </p:cNvPr>
          <p:cNvSpPr/>
          <p:nvPr/>
        </p:nvSpPr>
        <p:spPr>
          <a:xfrm>
            <a:off x="-10542" y="-2014"/>
            <a:ext cx="5668844" cy="6850879"/>
          </a:xfrm>
          <a:custGeom>
            <a:avLst/>
            <a:gdLst>
              <a:gd name="connsiteX0" fmla="*/ 5519623 w 5668844"/>
              <a:gd name="connsiteY0" fmla="*/ 3196234 h 6850879"/>
              <a:gd name="connsiteX1" fmla="*/ 3593079 w 5668844"/>
              <a:gd name="connsiteY1" fmla="*/ 6758268 h 6850879"/>
              <a:gd name="connsiteX2" fmla="*/ 3537669 w 5668844"/>
              <a:gd name="connsiteY2" fmla="*/ 6850880 h 6850879"/>
              <a:gd name="connsiteX3" fmla="*/ 0 w 5668844"/>
              <a:gd name="connsiteY3" fmla="*/ 6850880 h 6850879"/>
              <a:gd name="connsiteX4" fmla="*/ 0 w 5668844"/>
              <a:gd name="connsiteY4" fmla="*/ 0 h 6850879"/>
              <a:gd name="connsiteX5" fmla="*/ 2210239 w 5668844"/>
              <a:gd name="connsiteY5" fmla="*/ 0 h 6850879"/>
              <a:gd name="connsiteX6" fmla="*/ 5019587 w 5668844"/>
              <a:gd name="connsiteY6" fmla="*/ 1518925 h 6850879"/>
              <a:gd name="connsiteX7" fmla="*/ 5519623 w 5668844"/>
              <a:gd name="connsiteY7" fmla="*/ 3196229 h 6850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68844" h="6850879">
                <a:moveTo>
                  <a:pt x="5519623" y="3196234"/>
                </a:moveTo>
                <a:lnTo>
                  <a:pt x="3593079" y="6758268"/>
                </a:lnTo>
                <a:cubicBezTo>
                  <a:pt x="3575844" y="6790196"/>
                  <a:pt x="3557337" y="6821068"/>
                  <a:pt x="3537669" y="6850880"/>
                </a:cubicBezTo>
                <a:lnTo>
                  <a:pt x="0" y="6850880"/>
                </a:lnTo>
                <a:lnTo>
                  <a:pt x="0" y="0"/>
                </a:lnTo>
                <a:lnTo>
                  <a:pt x="2210239" y="0"/>
                </a:lnTo>
                <a:lnTo>
                  <a:pt x="5019587" y="1518925"/>
                </a:lnTo>
                <a:cubicBezTo>
                  <a:pt x="5620920" y="1844025"/>
                  <a:pt x="5844767" y="2594978"/>
                  <a:pt x="5519623" y="3196229"/>
                </a:cubicBezTo>
                <a:close/>
              </a:path>
            </a:pathLst>
          </a:custGeom>
          <a:solidFill>
            <a:srgbClr val="FEFEFE"/>
          </a:solidFill>
          <a:ln w="264" cap="flat">
            <a:noFill/>
            <a:prstDash val="solid"/>
            <a:miter/>
          </a:ln>
        </p:spPr>
        <p:txBody>
          <a:bodyPr rtlCol="0" anchor="ctr"/>
          <a:lstStyle/>
          <a:p>
            <a:endParaRPr lang="es-CO"/>
          </a:p>
        </p:txBody>
      </p:sp>
      <p:sp>
        <p:nvSpPr>
          <p:cNvPr id="7" name="Forma libre: forma 6">
            <a:extLst>
              <a:ext uri="{FF2B5EF4-FFF2-40B4-BE49-F238E27FC236}">
                <a16:creationId xmlns:a16="http://schemas.microsoft.com/office/drawing/2014/main" id="{7B770AAE-53BD-0049-BF7D-7651BC152532}"/>
              </a:ext>
            </a:extLst>
          </p:cNvPr>
          <p:cNvSpPr/>
          <p:nvPr/>
        </p:nvSpPr>
        <p:spPr>
          <a:xfrm rot="8685505" flipH="1">
            <a:off x="11225460" y="-1066040"/>
            <a:ext cx="2198718" cy="3293276"/>
          </a:xfrm>
          <a:custGeom>
            <a:avLst/>
            <a:gdLst>
              <a:gd name="connsiteX0" fmla="*/ 1251860 w 3057119"/>
              <a:gd name="connsiteY0" fmla="*/ 6334418 h 6850877"/>
              <a:gd name="connsiteX1" fmla="*/ 2207092 w 3057119"/>
              <a:gd name="connsiteY1" fmla="*/ 6850877 h 6850877"/>
              <a:gd name="connsiteX2" fmla="*/ 2138257 w 3057119"/>
              <a:gd name="connsiteY2" fmla="*/ 6850877 h 6850877"/>
              <a:gd name="connsiteX3" fmla="*/ 649258 w 3057119"/>
              <a:gd name="connsiteY3" fmla="*/ 6045794 h 6850877"/>
              <a:gd name="connsiteX4" fmla="*/ 149222 w 3057119"/>
              <a:gd name="connsiteY4" fmla="*/ 4368492 h 6850877"/>
              <a:gd name="connsiteX5" fmla="*/ 2511829 w 3057119"/>
              <a:gd name="connsiteY5" fmla="*/ 0 h 6850877"/>
              <a:gd name="connsiteX6" fmla="*/ 3057120 w 3057119"/>
              <a:gd name="connsiteY6" fmla="*/ 0 h 6850877"/>
              <a:gd name="connsiteX7" fmla="*/ 676010 w 3057119"/>
              <a:gd name="connsiteY7" fmla="*/ 4402749 h 6850877"/>
              <a:gd name="connsiteX8" fmla="*/ 1251862 w 3057119"/>
              <a:gd name="connsiteY8" fmla="*/ 6334420 h 6850877"/>
              <a:gd name="connsiteX0" fmla="*/ 1251860 w 2511829"/>
              <a:gd name="connsiteY0" fmla="*/ 6334418 h 6850877"/>
              <a:gd name="connsiteX1" fmla="*/ 2207092 w 2511829"/>
              <a:gd name="connsiteY1" fmla="*/ 6850877 h 6850877"/>
              <a:gd name="connsiteX2" fmla="*/ 2138257 w 2511829"/>
              <a:gd name="connsiteY2" fmla="*/ 6850877 h 6850877"/>
              <a:gd name="connsiteX3" fmla="*/ 649258 w 2511829"/>
              <a:gd name="connsiteY3" fmla="*/ 6045794 h 6850877"/>
              <a:gd name="connsiteX4" fmla="*/ 149222 w 2511829"/>
              <a:gd name="connsiteY4" fmla="*/ 4368492 h 6850877"/>
              <a:gd name="connsiteX5" fmla="*/ 2511829 w 2511829"/>
              <a:gd name="connsiteY5" fmla="*/ 0 h 6850877"/>
              <a:gd name="connsiteX6" fmla="*/ 1073575 w 2511829"/>
              <a:gd name="connsiteY6" fmla="*/ 3657600 h 6850877"/>
              <a:gd name="connsiteX7" fmla="*/ 676010 w 2511829"/>
              <a:gd name="connsiteY7" fmla="*/ 4402749 h 6850877"/>
              <a:gd name="connsiteX8" fmla="*/ 1251862 w 2511829"/>
              <a:gd name="connsiteY8" fmla="*/ 6334420 h 6850877"/>
              <a:gd name="connsiteX9" fmla="*/ 1251860 w 2511829"/>
              <a:gd name="connsiteY9" fmla="*/ 6334418 h 6850877"/>
              <a:gd name="connsiteX0" fmla="*/ 1251860 w 2511829"/>
              <a:gd name="connsiteY0" fmla="*/ 6334418 h 6850877"/>
              <a:gd name="connsiteX1" fmla="*/ 2207092 w 2511829"/>
              <a:gd name="connsiteY1" fmla="*/ 6850877 h 6850877"/>
              <a:gd name="connsiteX2" fmla="*/ 2138257 w 2511829"/>
              <a:gd name="connsiteY2" fmla="*/ 6850877 h 6850877"/>
              <a:gd name="connsiteX3" fmla="*/ 649258 w 2511829"/>
              <a:gd name="connsiteY3" fmla="*/ 6045794 h 6850877"/>
              <a:gd name="connsiteX4" fmla="*/ 149222 w 2511829"/>
              <a:gd name="connsiteY4" fmla="*/ 4368492 h 6850877"/>
              <a:gd name="connsiteX5" fmla="*/ 2511829 w 2511829"/>
              <a:gd name="connsiteY5" fmla="*/ 0 h 6850877"/>
              <a:gd name="connsiteX6" fmla="*/ 1073575 w 2511829"/>
              <a:gd name="connsiteY6" fmla="*/ 3657600 h 6850877"/>
              <a:gd name="connsiteX7" fmla="*/ 676010 w 2511829"/>
              <a:gd name="connsiteY7" fmla="*/ 4402749 h 6850877"/>
              <a:gd name="connsiteX8" fmla="*/ 1251862 w 2511829"/>
              <a:gd name="connsiteY8" fmla="*/ 6334420 h 6850877"/>
              <a:gd name="connsiteX9" fmla="*/ 1251860 w 2511829"/>
              <a:gd name="connsiteY9" fmla="*/ 6334418 h 6850877"/>
              <a:gd name="connsiteX0" fmla="*/ 1251860 w 2207092"/>
              <a:gd name="connsiteY0" fmla="*/ 3000375 h 3516834"/>
              <a:gd name="connsiteX1" fmla="*/ 2207092 w 2207092"/>
              <a:gd name="connsiteY1" fmla="*/ 3516834 h 3516834"/>
              <a:gd name="connsiteX2" fmla="*/ 2138257 w 2207092"/>
              <a:gd name="connsiteY2" fmla="*/ 3516834 h 3516834"/>
              <a:gd name="connsiteX3" fmla="*/ 649258 w 2207092"/>
              <a:gd name="connsiteY3" fmla="*/ 2711751 h 3516834"/>
              <a:gd name="connsiteX4" fmla="*/ 149222 w 2207092"/>
              <a:gd name="connsiteY4" fmla="*/ 1034449 h 3516834"/>
              <a:gd name="connsiteX5" fmla="*/ 767435 w 2207092"/>
              <a:gd name="connsiteY5" fmla="*/ 0 h 3516834"/>
              <a:gd name="connsiteX6" fmla="*/ 1073575 w 2207092"/>
              <a:gd name="connsiteY6" fmla="*/ 323557 h 3516834"/>
              <a:gd name="connsiteX7" fmla="*/ 676010 w 2207092"/>
              <a:gd name="connsiteY7" fmla="*/ 1068706 h 3516834"/>
              <a:gd name="connsiteX8" fmla="*/ 1251862 w 2207092"/>
              <a:gd name="connsiteY8" fmla="*/ 3000377 h 3516834"/>
              <a:gd name="connsiteX9" fmla="*/ 1251860 w 2207092"/>
              <a:gd name="connsiteY9" fmla="*/ 3000375 h 3516834"/>
              <a:gd name="connsiteX0" fmla="*/ 1251860 w 2207092"/>
              <a:gd name="connsiteY0" fmla="*/ 2747644 h 3264103"/>
              <a:gd name="connsiteX1" fmla="*/ 2207092 w 2207092"/>
              <a:gd name="connsiteY1" fmla="*/ 3264103 h 3264103"/>
              <a:gd name="connsiteX2" fmla="*/ 2138257 w 2207092"/>
              <a:gd name="connsiteY2" fmla="*/ 3264103 h 3264103"/>
              <a:gd name="connsiteX3" fmla="*/ 649258 w 2207092"/>
              <a:gd name="connsiteY3" fmla="*/ 2459020 h 3264103"/>
              <a:gd name="connsiteX4" fmla="*/ 149222 w 2207092"/>
              <a:gd name="connsiteY4" fmla="*/ 781718 h 3264103"/>
              <a:gd name="connsiteX5" fmla="*/ 612691 w 2207092"/>
              <a:gd name="connsiteY5" fmla="*/ 56758 h 3264103"/>
              <a:gd name="connsiteX6" fmla="*/ 1073575 w 2207092"/>
              <a:gd name="connsiteY6" fmla="*/ 70826 h 3264103"/>
              <a:gd name="connsiteX7" fmla="*/ 676010 w 2207092"/>
              <a:gd name="connsiteY7" fmla="*/ 815975 h 3264103"/>
              <a:gd name="connsiteX8" fmla="*/ 1251862 w 2207092"/>
              <a:gd name="connsiteY8" fmla="*/ 2747646 h 3264103"/>
              <a:gd name="connsiteX9" fmla="*/ 1251860 w 2207092"/>
              <a:gd name="connsiteY9" fmla="*/ 2747644 h 3264103"/>
              <a:gd name="connsiteX0" fmla="*/ 1251860 w 2207092"/>
              <a:gd name="connsiteY0" fmla="*/ 2789360 h 3305819"/>
              <a:gd name="connsiteX1" fmla="*/ 2207092 w 2207092"/>
              <a:gd name="connsiteY1" fmla="*/ 3305819 h 3305819"/>
              <a:gd name="connsiteX2" fmla="*/ 2138257 w 2207092"/>
              <a:gd name="connsiteY2" fmla="*/ 3305819 h 3305819"/>
              <a:gd name="connsiteX3" fmla="*/ 649258 w 2207092"/>
              <a:gd name="connsiteY3" fmla="*/ 2500736 h 3305819"/>
              <a:gd name="connsiteX4" fmla="*/ 149222 w 2207092"/>
              <a:gd name="connsiteY4" fmla="*/ 823434 h 3305819"/>
              <a:gd name="connsiteX5" fmla="*/ 542353 w 2207092"/>
              <a:gd name="connsiteY5" fmla="*/ 0 h 3305819"/>
              <a:gd name="connsiteX6" fmla="*/ 1073575 w 2207092"/>
              <a:gd name="connsiteY6" fmla="*/ 112542 h 3305819"/>
              <a:gd name="connsiteX7" fmla="*/ 676010 w 2207092"/>
              <a:gd name="connsiteY7" fmla="*/ 857691 h 3305819"/>
              <a:gd name="connsiteX8" fmla="*/ 1251862 w 2207092"/>
              <a:gd name="connsiteY8" fmla="*/ 2789362 h 3305819"/>
              <a:gd name="connsiteX9" fmla="*/ 1251860 w 2207092"/>
              <a:gd name="connsiteY9" fmla="*/ 2789360 h 3305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7092" h="3305819">
                <a:moveTo>
                  <a:pt x="1251860" y="2789360"/>
                </a:moveTo>
                <a:lnTo>
                  <a:pt x="2207092" y="3305819"/>
                </a:lnTo>
                <a:lnTo>
                  <a:pt x="2138257" y="3305819"/>
                </a:lnTo>
                <a:lnTo>
                  <a:pt x="649258" y="2500736"/>
                </a:lnTo>
                <a:cubicBezTo>
                  <a:pt x="47925" y="2175530"/>
                  <a:pt x="-175923" y="1424577"/>
                  <a:pt x="149222" y="823434"/>
                </a:cubicBezTo>
                <a:lnTo>
                  <a:pt x="542353" y="0"/>
                </a:lnTo>
                <a:lnTo>
                  <a:pt x="1073575" y="112542"/>
                </a:lnTo>
                <a:cubicBezTo>
                  <a:pt x="912918" y="412507"/>
                  <a:pt x="1469713" y="-609892"/>
                  <a:pt x="676010" y="857691"/>
                </a:cubicBezTo>
                <a:cubicBezTo>
                  <a:pt x="301593" y="1550074"/>
                  <a:pt x="559383" y="2414888"/>
                  <a:pt x="1251862" y="2789362"/>
                </a:cubicBezTo>
                <a:lnTo>
                  <a:pt x="1251860" y="2789360"/>
                </a:lnTo>
                <a:close/>
              </a:path>
            </a:pathLst>
          </a:custGeom>
          <a:gradFill>
            <a:gsLst>
              <a:gs pos="0">
                <a:srgbClr val="6EA6FF"/>
              </a:gs>
              <a:gs pos="56078">
                <a:srgbClr val="3566B5"/>
              </a:gs>
              <a:gs pos="100000">
                <a:srgbClr val="182961"/>
              </a:gs>
            </a:gsLst>
            <a:lin ang="3612072" scaled="1"/>
          </a:gradFill>
          <a:ln w="264" cap="flat">
            <a:noFill/>
            <a:prstDash val="solid"/>
            <a:miter/>
          </a:ln>
        </p:spPr>
        <p:txBody>
          <a:bodyPr rtlCol="0" anchor="ctr"/>
          <a:lstStyle/>
          <a:p>
            <a:endParaRPr lang="es-CO"/>
          </a:p>
        </p:txBody>
      </p:sp>
      <p:sp>
        <p:nvSpPr>
          <p:cNvPr id="291" name="CuadroTexto 290">
            <a:extLst>
              <a:ext uri="{FF2B5EF4-FFF2-40B4-BE49-F238E27FC236}">
                <a16:creationId xmlns:a16="http://schemas.microsoft.com/office/drawing/2014/main" id="{D0A5B7A2-D816-8A9A-5DDB-A6F5564289EC}"/>
              </a:ext>
            </a:extLst>
          </p:cNvPr>
          <p:cNvSpPr txBox="1"/>
          <p:nvPr/>
        </p:nvSpPr>
        <p:spPr>
          <a:xfrm>
            <a:off x="510064" y="1040367"/>
            <a:ext cx="4418675" cy="523220"/>
          </a:xfrm>
          <a:prstGeom prst="rect">
            <a:avLst/>
          </a:prstGeom>
          <a:noFill/>
        </p:spPr>
        <p:txBody>
          <a:bodyPr wrap="square" rtlCol="0">
            <a:spAutoFit/>
          </a:bodyPr>
          <a:lstStyle/>
          <a:p>
            <a:pPr algn="ctr"/>
            <a:r>
              <a:rPr lang="es-CO" sz="2800" b="1" dirty="0">
                <a:solidFill>
                  <a:srgbClr val="182961"/>
                </a:solidFill>
                <a:latin typeface="Alata" panose="00000500000000000000" pitchFamily="2" charset="0"/>
              </a:rPr>
              <a:t>LEGISLACIÓN ANTERIOR</a:t>
            </a:r>
            <a:endParaRPr lang="es-CO" sz="2800" dirty="0">
              <a:solidFill>
                <a:srgbClr val="182961"/>
              </a:solidFill>
              <a:latin typeface="Alata" panose="00000500000000000000" pitchFamily="2" charset="0"/>
            </a:endParaRPr>
          </a:p>
        </p:txBody>
      </p:sp>
      <p:sp>
        <p:nvSpPr>
          <p:cNvPr id="17" name="Forma libre: forma 16">
            <a:extLst>
              <a:ext uri="{FF2B5EF4-FFF2-40B4-BE49-F238E27FC236}">
                <a16:creationId xmlns:a16="http://schemas.microsoft.com/office/drawing/2014/main" id="{CDA16CBF-63F9-4B7C-988E-7A3243A3AE2E}"/>
              </a:ext>
            </a:extLst>
          </p:cNvPr>
          <p:cNvSpPr/>
          <p:nvPr/>
        </p:nvSpPr>
        <p:spPr>
          <a:xfrm>
            <a:off x="10368893" y="5474733"/>
            <a:ext cx="1854468" cy="1410228"/>
          </a:xfrm>
          <a:custGeom>
            <a:avLst/>
            <a:gdLst>
              <a:gd name="connsiteX0" fmla="*/ 1854469 w 1854468"/>
              <a:gd name="connsiteY0" fmla="*/ 129080 h 1410228"/>
              <a:gd name="connsiteX1" fmla="*/ 1854469 w 1854468"/>
              <a:gd name="connsiteY1" fmla="*/ 1410229 h 1410228"/>
              <a:gd name="connsiteX2" fmla="*/ 0 w 1854468"/>
              <a:gd name="connsiteY2" fmla="*/ 1410229 h 1410228"/>
              <a:gd name="connsiteX3" fmla="*/ 477483 w 1854468"/>
              <a:gd name="connsiteY3" fmla="*/ 527297 h 1410228"/>
              <a:gd name="connsiteX4" fmla="*/ 1840104 w 1854468"/>
              <a:gd name="connsiteY4" fmla="*/ 121207 h 1410228"/>
              <a:gd name="connsiteX5" fmla="*/ 1854469 w 1854468"/>
              <a:gd name="connsiteY5" fmla="*/ 129080 h 1410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4468" h="1410228">
                <a:moveTo>
                  <a:pt x="1854469" y="129080"/>
                </a:moveTo>
                <a:lnTo>
                  <a:pt x="1854469" y="1410229"/>
                </a:lnTo>
                <a:lnTo>
                  <a:pt x="0" y="1410229"/>
                </a:lnTo>
                <a:lnTo>
                  <a:pt x="477483" y="527297"/>
                </a:lnTo>
                <a:cubicBezTo>
                  <a:pt x="741532" y="38995"/>
                  <a:pt x="1351619" y="-142921"/>
                  <a:pt x="1840104" y="121207"/>
                </a:cubicBezTo>
                <a:lnTo>
                  <a:pt x="1854469" y="129080"/>
                </a:lnTo>
                <a:close/>
              </a:path>
            </a:pathLst>
          </a:custGeom>
          <a:solidFill>
            <a:srgbClr val="182961"/>
          </a:solidFill>
          <a:ln w="264" cap="flat">
            <a:noFill/>
            <a:prstDash val="solid"/>
            <a:miter/>
          </a:ln>
        </p:spPr>
        <p:txBody>
          <a:bodyPr rtlCol="0" anchor="ctr"/>
          <a:lstStyle/>
          <a:p>
            <a:endParaRPr lang="es-CO"/>
          </a:p>
        </p:txBody>
      </p:sp>
      <p:pic>
        <p:nvPicPr>
          <p:cNvPr id="18" name="Imagen 17">
            <a:extLst>
              <a:ext uri="{FF2B5EF4-FFF2-40B4-BE49-F238E27FC236}">
                <a16:creationId xmlns:a16="http://schemas.microsoft.com/office/drawing/2014/main" id="{389A9C7B-8F43-4B0A-AF74-8EB8ABE84C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05816" y="5796840"/>
            <a:ext cx="648892" cy="818765"/>
          </a:xfrm>
          <a:prstGeom prst="rect">
            <a:avLst/>
          </a:prstGeom>
        </p:spPr>
      </p:pic>
      <p:sp>
        <p:nvSpPr>
          <p:cNvPr id="8" name="CuadroTexto 7">
            <a:extLst>
              <a:ext uri="{FF2B5EF4-FFF2-40B4-BE49-F238E27FC236}">
                <a16:creationId xmlns:a16="http://schemas.microsoft.com/office/drawing/2014/main" id="{3AE95E70-0F13-6636-1744-BFFE322646B0}"/>
              </a:ext>
            </a:extLst>
          </p:cNvPr>
          <p:cNvSpPr txBox="1"/>
          <p:nvPr/>
        </p:nvSpPr>
        <p:spPr>
          <a:xfrm>
            <a:off x="510064" y="60354"/>
            <a:ext cx="10695751" cy="800219"/>
          </a:xfrm>
          <a:prstGeom prst="rect">
            <a:avLst/>
          </a:prstGeom>
          <a:noFill/>
        </p:spPr>
        <p:txBody>
          <a:bodyPr wrap="square" rtlCol="0">
            <a:spAutoFit/>
          </a:bodyPr>
          <a:lstStyle/>
          <a:p>
            <a:r>
              <a:rPr lang="es-CO" sz="2400" b="1" dirty="0">
                <a:solidFill>
                  <a:srgbClr val="182961"/>
                </a:solidFill>
                <a:latin typeface="Alata" panose="00000500000000000000" pitchFamily="2" charset="0"/>
              </a:rPr>
              <a:t>PROGRAMA DE TRANSPARENCIA Y ÉTICA PÚBLICA, Vigencia 2026-2027:</a:t>
            </a:r>
          </a:p>
          <a:p>
            <a:r>
              <a:rPr lang="es-CO" sz="2200" dirty="0">
                <a:solidFill>
                  <a:srgbClr val="182961"/>
                </a:solidFill>
                <a:latin typeface="Alata" panose="00000500000000000000" pitchFamily="2" charset="0"/>
              </a:rPr>
              <a:t>Antecedentes normativos.</a:t>
            </a:r>
          </a:p>
        </p:txBody>
      </p:sp>
      <p:sp>
        <p:nvSpPr>
          <p:cNvPr id="9" name="CuadroTexto 8">
            <a:extLst>
              <a:ext uri="{FF2B5EF4-FFF2-40B4-BE49-F238E27FC236}">
                <a16:creationId xmlns:a16="http://schemas.microsoft.com/office/drawing/2014/main" id="{0A48BFDD-4979-13BE-647F-24BCA92134ED}"/>
              </a:ext>
            </a:extLst>
          </p:cNvPr>
          <p:cNvSpPr txBox="1"/>
          <p:nvPr/>
        </p:nvSpPr>
        <p:spPr>
          <a:xfrm>
            <a:off x="337293" y="1714050"/>
            <a:ext cx="5181192" cy="4955203"/>
          </a:xfrm>
          <a:prstGeom prst="rect">
            <a:avLst/>
          </a:prstGeom>
          <a:noFill/>
        </p:spPr>
        <p:txBody>
          <a:bodyPr wrap="square" rtlCol="0">
            <a:spAutoFit/>
          </a:bodyPr>
          <a:lstStyle/>
          <a:p>
            <a:pPr marL="342900" indent="-342900" algn="just">
              <a:buAutoNum type="arabicParenR"/>
            </a:pPr>
            <a:r>
              <a:rPr lang="es-MX" b="1" dirty="0">
                <a:latin typeface="Alata" panose="00000500000000000000" pitchFamily="2" charset="0"/>
              </a:rPr>
              <a:t>Ley 1474 de 2011:</a:t>
            </a:r>
          </a:p>
          <a:p>
            <a:pPr marL="342900" indent="-342900" algn="just">
              <a:buAutoNum type="arabicParenR"/>
            </a:pPr>
            <a:endParaRPr lang="es-MX" sz="800" dirty="0">
              <a:latin typeface="Alata" panose="00000500000000000000" pitchFamily="2" charset="0"/>
            </a:endParaRPr>
          </a:p>
          <a:p>
            <a:pPr algn="just"/>
            <a:r>
              <a:rPr lang="es-MX" dirty="0">
                <a:latin typeface="Alata" panose="00000500000000000000" pitchFamily="2" charset="0"/>
              </a:rPr>
              <a:t>“</a:t>
            </a:r>
            <a:r>
              <a:rPr lang="es-MX" sz="1600" b="1" i="1" dirty="0">
                <a:latin typeface="Alata" panose="00000500000000000000" pitchFamily="2" charset="0"/>
              </a:rPr>
              <a:t>Artículo 73</a:t>
            </a:r>
            <a:r>
              <a:rPr lang="es-MX" sz="1600" i="1" dirty="0">
                <a:latin typeface="Alata" panose="00000500000000000000" pitchFamily="2" charset="0"/>
              </a:rPr>
              <a:t>. Plan Anticorrupción y de Atención al Ciudadano. Cada entidad del orden nacional, departamental y municipal deberá elaborar anualmente una estrategia de lucha contra la corrupción y de atención al ciudadano. Dicha estrategia contemplará, entre otras cosas, el mapa de riesgos de corrupción en la respectiva entidad, las medidas concretas para mitigar esos riesgos, las estrategias </a:t>
            </a:r>
            <a:r>
              <a:rPr lang="es-MX" sz="1600" i="1" dirty="0" err="1">
                <a:latin typeface="Alata" panose="00000500000000000000" pitchFamily="2" charset="0"/>
              </a:rPr>
              <a:t>antitrámites</a:t>
            </a:r>
            <a:r>
              <a:rPr lang="es-MX" sz="1600" i="1" dirty="0">
                <a:latin typeface="Alata" panose="00000500000000000000" pitchFamily="2" charset="0"/>
              </a:rPr>
              <a:t> y los mecanismos para mejorar la atención al ciudadano</a:t>
            </a:r>
            <a:r>
              <a:rPr lang="es-MX" dirty="0">
                <a:latin typeface="Alata" panose="00000500000000000000" pitchFamily="2" charset="0"/>
              </a:rPr>
              <a:t>.”</a:t>
            </a:r>
          </a:p>
          <a:p>
            <a:pPr algn="just"/>
            <a:endParaRPr lang="es-MX" sz="800" dirty="0">
              <a:latin typeface="Alata" panose="00000500000000000000" pitchFamily="2" charset="0"/>
            </a:endParaRPr>
          </a:p>
          <a:p>
            <a:pPr algn="just"/>
            <a:r>
              <a:rPr lang="es-MX" b="1" dirty="0">
                <a:latin typeface="Alata" panose="00000500000000000000" pitchFamily="2" charset="0"/>
              </a:rPr>
              <a:t>2) Decreto 2641 de 2012</a:t>
            </a:r>
            <a:r>
              <a:rPr lang="es-MX" dirty="0">
                <a:latin typeface="Alata" panose="00000500000000000000" pitchFamily="2" charset="0"/>
              </a:rPr>
              <a:t>, “Por el cual se reglamenta los artículos 73 y 76 de la Ley 1474 de 2011”:</a:t>
            </a:r>
          </a:p>
          <a:p>
            <a:pPr algn="just"/>
            <a:endParaRPr lang="es-MX" sz="800" dirty="0">
              <a:latin typeface="Alata" panose="00000500000000000000" pitchFamily="2" charset="0"/>
            </a:endParaRPr>
          </a:p>
          <a:p>
            <a:pPr algn="just"/>
            <a:r>
              <a:rPr lang="es-MX" sz="1600" i="1" dirty="0">
                <a:latin typeface="Alata" panose="00000500000000000000" pitchFamily="2" charset="0"/>
              </a:rPr>
              <a:t>“</a:t>
            </a:r>
            <a:r>
              <a:rPr lang="es-MX" sz="1600" b="1" i="1" dirty="0">
                <a:latin typeface="Alata" panose="00000500000000000000" pitchFamily="2" charset="0"/>
              </a:rPr>
              <a:t>Artículo 7</a:t>
            </a:r>
            <a:r>
              <a:rPr lang="es-MX" sz="1600" i="1" dirty="0">
                <a:latin typeface="Alata" panose="00000500000000000000" pitchFamily="2" charset="0"/>
              </a:rPr>
              <a:t>. Las entidades del orden nacional, departamental y municipal deberán publicar en un medio de fácil acceso al ciudadano su Plan Anticorrupción y de Atención al Ciudadano a más tardar el 31 de enero de cada año.”</a:t>
            </a:r>
            <a:endParaRPr lang="es-CO" sz="1600" i="1" dirty="0">
              <a:latin typeface="Alata" panose="00000500000000000000" pitchFamily="2" charset="0"/>
            </a:endParaRPr>
          </a:p>
        </p:txBody>
      </p:sp>
      <p:sp>
        <p:nvSpPr>
          <p:cNvPr id="10" name="CuadroTexto 9">
            <a:extLst>
              <a:ext uri="{FF2B5EF4-FFF2-40B4-BE49-F238E27FC236}">
                <a16:creationId xmlns:a16="http://schemas.microsoft.com/office/drawing/2014/main" id="{1386CB70-3FD3-EA3B-F45B-031308B48627}"/>
              </a:ext>
            </a:extLst>
          </p:cNvPr>
          <p:cNvSpPr txBox="1"/>
          <p:nvPr/>
        </p:nvSpPr>
        <p:spPr>
          <a:xfrm>
            <a:off x="6942033" y="1040367"/>
            <a:ext cx="3934513" cy="523220"/>
          </a:xfrm>
          <a:prstGeom prst="rect">
            <a:avLst/>
          </a:prstGeom>
          <a:noFill/>
        </p:spPr>
        <p:txBody>
          <a:bodyPr wrap="square" rtlCol="0">
            <a:spAutoFit/>
          </a:bodyPr>
          <a:lstStyle/>
          <a:p>
            <a:pPr algn="ctr"/>
            <a:r>
              <a:rPr lang="es-CO" sz="2800" b="1" dirty="0">
                <a:solidFill>
                  <a:srgbClr val="182961"/>
                </a:solidFill>
                <a:latin typeface="Alata" panose="00000500000000000000" pitchFamily="2" charset="0"/>
              </a:rPr>
              <a:t>LEGISLACIÓN ACTUAL</a:t>
            </a:r>
            <a:endParaRPr lang="es-CO" sz="2800" dirty="0">
              <a:solidFill>
                <a:srgbClr val="182961"/>
              </a:solidFill>
              <a:latin typeface="Alata" panose="00000500000000000000" pitchFamily="2" charset="0"/>
            </a:endParaRPr>
          </a:p>
        </p:txBody>
      </p:sp>
      <p:sp>
        <p:nvSpPr>
          <p:cNvPr id="3" name="CuadroTexto 2">
            <a:extLst>
              <a:ext uri="{FF2B5EF4-FFF2-40B4-BE49-F238E27FC236}">
                <a16:creationId xmlns:a16="http://schemas.microsoft.com/office/drawing/2014/main" id="{36F45382-C82B-8977-A498-728577906CCA}"/>
              </a:ext>
            </a:extLst>
          </p:cNvPr>
          <p:cNvSpPr txBox="1"/>
          <p:nvPr/>
        </p:nvSpPr>
        <p:spPr>
          <a:xfrm>
            <a:off x="5960816" y="1747299"/>
            <a:ext cx="5181192" cy="4462760"/>
          </a:xfrm>
          <a:prstGeom prst="rect">
            <a:avLst/>
          </a:prstGeom>
          <a:noFill/>
        </p:spPr>
        <p:txBody>
          <a:bodyPr wrap="square" rtlCol="0">
            <a:spAutoFit/>
          </a:bodyPr>
          <a:lstStyle/>
          <a:p>
            <a:pPr marL="342900" indent="-342900" algn="just">
              <a:buAutoNum type="arabicParenR"/>
            </a:pPr>
            <a:r>
              <a:rPr lang="es-CO" b="1" dirty="0"/>
              <a:t>Ley 2195 de 2022</a:t>
            </a:r>
            <a:r>
              <a:rPr lang="es-CO" dirty="0"/>
              <a:t>, “</a:t>
            </a:r>
            <a:r>
              <a:rPr lang="es-CO" i="1" dirty="0"/>
              <a:t>Por medio de la cual se adoptan medidas en materia de transparencia, prevención y lucha contra la corrupción y se dictan otras disposiciones</a:t>
            </a:r>
            <a:r>
              <a:rPr lang="es-CO" dirty="0"/>
              <a:t>”, articulo 31 modifico el artículo 73 de la ley 1474 de 2011 .</a:t>
            </a:r>
          </a:p>
          <a:p>
            <a:pPr marL="342900" indent="-342900" algn="just">
              <a:buAutoNum type="arabicParenR"/>
            </a:pPr>
            <a:endParaRPr lang="es-CO" sz="800" dirty="0"/>
          </a:p>
          <a:p>
            <a:pPr marL="365125" lvl="1" algn="just"/>
            <a:r>
              <a:rPr lang="es-CO" sz="1600" dirty="0"/>
              <a:t>”</a:t>
            </a:r>
            <a:r>
              <a:rPr lang="es-CO" sz="1600" b="1" i="1" dirty="0"/>
              <a:t>Parágrafo 2. </a:t>
            </a:r>
            <a:r>
              <a:rPr lang="es-CO" sz="1600" i="1" dirty="0"/>
              <a:t>Las entidades del orden territorial contarán con el término máximo de dos (2) años y las entidades del orden nacional con un (1) año para adoptar Programa de Transparencia y Ética Pública.</a:t>
            </a:r>
            <a:r>
              <a:rPr lang="es-CO" sz="1600" dirty="0"/>
              <a:t>”</a:t>
            </a:r>
          </a:p>
          <a:p>
            <a:pPr marL="365125" lvl="1" algn="just"/>
            <a:endParaRPr lang="es-CO" sz="800" dirty="0"/>
          </a:p>
          <a:p>
            <a:pPr marL="365125" lvl="1" algn="just"/>
            <a:endParaRPr lang="es-CO" sz="800" dirty="0"/>
          </a:p>
          <a:p>
            <a:pPr marL="365125" lvl="1" algn="just"/>
            <a:endParaRPr lang="es-CO" sz="800" dirty="0"/>
          </a:p>
          <a:p>
            <a:pPr marL="342900" indent="-342900" algn="just">
              <a:buFontTx/>
              <a:buAutoNum type="arabicParenR"/>
            </a:pPr>
            <a:r>
              <a:rPr lang="es-MX" b="1" dirty="0"/>
              <a:t>Decreto 1122 de 2024 </a:t>
            </a:r>
            <a:r>
              <a:rPr lang="es-MX" dirty="0"/>
              <a:t>del DAPRE, “</a:t>
            </a:r>
            <a:r>
              <a:rPr lang="es-MX" i="1" dirty="0"/>
              <a:t>Por el cual se reglamenta el artículo 73 de la Ley 1474 de 2011, modificado por el artículo 31 de la Ley 2195 de 2022, en lo relacionado con los Programas de Transparencia y Ética Pública</a:t>
            </a:r>
            <a:r>
              <a:rPr lang="es-MX" dirty="0"/>
              <a:t>”.</a:t>
            </a:r>
            <a:endParaRPr lang="es-MX" dirty="0">
              <a:latin typeface="Alata" panose="00000500000000000000" pitchFamily="2" charset="0"/>
            </a:endParaRPr>
          </a:p>
        </p:txBody>
      </p:sp>
    </p:spTree>
    <p:extLst>
      <p:ext uri="{BB962C8B-B14F-4D97-AF65-F5344CB8AC3E}">
        <p14:creationId xmlns:p14="http://schemas.microsoft.com/office/powerpoint/2010/main" val="3270532534"/>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000"/>
                                        <p:tgtEl>
                                          <p:spTgt spid="3"/>
                                        </p:tgtEl>
                                      </p:cBhvr>
                                    </p:animEffect>
                                    <p:anim calcmode="lin" valueType="num">
                                      <p:cBhvr>
                                        <p:cTn id="21" dur="1000" fill="hold"/>
                                        <p:tgtEl>
                                          <p:spTgt spid="3"/>
                                        </p:tgtEl>
                                        <p:attrNameLst>
                                          <p:attrName>ppt_x</p:attrName>
                                        </p:attrNameLst>
                                      </p:cBhvr>
                                      <p:tavLst>
                                        <p:tav tm="0">
                                          <p:val>
                                            <p:strVal val="#ppt_x"/>
                                          </p:val>
                                        </p:tav>
                                        <p:tav tm="100000">
                                          <p:val>
                                            <p:strVal val="#ppt_x"/>
                                          </p:val>
                                        </p:tav>
                                      </p:tavLst>
                                    </p:anim>
                                    <p:anim calcmode="lin" valueType="num">
                                      <p:cBhvr>
                                        <p:cTn id="22"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0EC66-7D0D-7DA9-3ACE-3B58323114EE}"/>
            </a:ext>
          </a:extLst>
        </p:cNvPr>
        <p:cNvGrpSpPr/>
        <p:nvPr/>
      </p:nvGrpSpPr>
      <p:grpSpPr>
        <a:xfrm>
          <a:off x="0" y="0"/>
          <a:ext cx="0" cy="0"/>
          <a:chOff x="0" y="0"/>
          <a:chExt cx="0" cy="0"/>
        </a:xfrm>
      </p:grpSpPr>
      <p:sp>
        <p:nvSpPr>
          <p:cNvPr id="5" name="Forma libre: forma 4">
            <a:extLst>
              <a:ext uri="{FF2B5EF4-FFF2-40B4-BE49-F238E27FC236}">
                <a16:creationId xmlns:a16="http://schemas.microsoft.com/office/drawing/2014/main" id="{A8C3C817-A48F-2AB0-0F5D-DA9EA4DA5540}"/>
              </a:ext>
            </a:extLst>
          </p:cNvPr>
          <p:cNvSpPr/>
          <p:nvPr/>
        </p:nvSpPr>
        <p:spPr>
          <a:xfrm>
            <a:off x="-21447" y="-1"/>
            <a:ext cx="12181000" cy="6850879"/>
          </a:xfrm>
          <a:custGeom>
            <a:avLst/>
            <a:gdLst>
              <a:gd name="connsiteX0" fmla="*/ 12181001 w 12181000"/>
              <a:gd name="connsiteY0" fmla="*/ 0 h 6850879"/>
              <a:gd name="connsiteX1" fmla="*/ 12181001 w 12181000"/>
              <a:gd name="connsiteY1" fmla="*/ 6850880 h 6850879"/>
              <a:gd name="connsiteX2" fmla="*/ 0 w 12181000"/>
              <a:gd name="connsiteY2" fmla="*/ 6850880 h 6850879"/>
              <a:gd name="connsiteX3" fmla="*/ 0 w 12181000"/>
              <a:gd name="connsiteY3" fmla="*/ 0 h 6850879"/>
            </a:gdLst>
            <a:ahLst/>
            <a:cxnLst>
              <a:cxn ang="0">
                <a:pos x="connsiteX0" y="connsiteY0"/>
              </a:cxn>
              <a:cxn ang="0">
                <a:pos x="connsiteX1" y="connsiteY1"/>
              </a:cxn>
              <a:cxn ang="0">
                <a:pos x="connsiteX2" y="connsiteY2"/>
              </a:cxn>
              <a:cxn ang="0">
                <a:pos x="connsiteX3" y="connsiteY3"/>
              </a:cxn>
            </a:cxnLst>
            <a:rect l="l" t="t" r="r" b="b"/>
            <a:pathLst>
              <a:path w="12181000" h="6850879">
                <a:moveTo>
                  <a:pt x="12181001" y="0"/>
                </a:moveTo>
                <a:lnTo>
                  <a:pt x="12181001" y="6850880"/>
                </a:lnTo>
                <a:lnTo>
                  <a:pt x="0" y="6850880"/>
                </a:lnTo>
                <a:lnTo>
                  <a:pt x="0" y="0"/>
                </a:lnTo>
                <a:close/>
              </a:path>
            </a:pathLst>
          </a:custGeom>
          <a:solidFill>
            <a:srgbClr val="EFF0F4"/>
          </a:solidFill>
          <a:ln w="264" cap="flat">
            <a:noFill/>
            <a:prstDash val="solid"/>
            <a:miter/>
          </a:ln>
        </p:spPr>
        <p:txBody>
          <a:bodyPr rtlCol="0" anchor="ctr"/>
          <a:lstStyle/>
          <a:p>
            <a:endParaRPr lang="es-CO" dirty="0">
              <a:latin typeface="Alata" panose="00000500000000000000"/>
            </a:endParaRPr>
          </a:p>
        </p:txBody>
      </p:sp>
      <p:sp>
        <p:nvSpPr>
          <p:cNvPr id="6" name="Forma libre: forma 5">
            <a:extLst>
              <a:ext uri="{FF2B5EF4-FFF2-40B4-BE49-F238E27FC236}">
                <a16:creationId xmlns:a16="http://schemas.microsoft.com/office/drawing/2014/main" id="{4D8F9350-845C-E53D-6258-825EB41FF352}"/>
              </a:ext>
            </a:extLst>
          </p:cNvPr>
          <p:cNvSpPr/>
          <p:nvPr/>
        </p:nvSpPr>
        <p:spPr>
          <a:xfrm>
            <a:off x="-10542" y="-2014"/>
            <a:ext cx="5668844" cy="6850879"/>
          </a:xfrm>
          <a:custGeom>
            <a:avLst/>
            <a:gdLst>
              <a:gd name="connsiteX0" fmla="*/ 5519623 w 5668844"/>
              <a:gd name="connsiteY0" fmla="*/ 3196234 h 6850879"/>
              <a:gd name="connsiteX1" fmla="*/ 3593079 w 5668844"/>
              <a:gd name="connsiteY1" fmla="*/ 6758268 h 6850879"/>
              <a:gd name="connsiteX2" fmla="*/ 3537669 w 5668844"/>
              <a:gd name="connsiteY2" fmla="*/ 6850880 h 6850879"/>
              <a:gd name="connsiteX3" fmla="*/ 0 w 5668844"/>
              <a:gd name="connsiteY3" fmla="*/ 6850880 h 6850879"/>
              <a:gd name="connsiteX4" fmla="*/ 0 w 5668844"/>
              <a:gd name="connsiteY4" fmla="*/ 0 h 6850879"/>
              <a:gd name="connsiteX5" fmla="*/ 2210239 w 5668844"/>
              <a:gd name="connsiteY5" fmla="*/ 0 h 6850879"/>
              <a:gd name="connsiteX6" fmla="*/ 5019587 w 5668844"/>
              <a:gd name="connsiteY6" fmla="*/ 1518925 h 6850879"/>
              <a:gd name="connsiteX7" fmla="*/ 5519623 w 5668844"/>
              <a:gd name="connsiteY7" fmla="*/ 3196229 h 6850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68844" h="6850879">
                <a:moveTo>
                  <a:pt x="5519623" y="3196234"/>
                </a:moveTo>
                <a:lnTo>
                  <a:pt x="3593079" y="6758268"/>
                </a:lnTo>
                <a:cubicBezTo>
                  <a:pt x="3575844" y="6790196"/>
                  <a:pt x="3557337" y="6821068"/>
                  <a:pt x="3537669" y="6850880"/>
                </a:cubicBezTo>
                <a:lnTo>
                  <a:pt x="0" y="6850880"/>
                </a:lnTo>
                <a:lnTo>
                  <a:pt x="0" y="0"/>
                </a:lnTo>
                <a:lnTo>
                  <a:pt x="2210239" y="0"/>
                </a:lnTo>
                <a:lnTo>
                  <a:pt x="5019587" y="1518925"/>
                </a:lnTo>
                <a:cubicBezTo>
                  <a:pt x="5620920" y="1844025"/>
                  <a:pt x="5844767" y="2594978"/>
                  <a:pt x="5519623" y="3196229"/>
                </a:cubicBezTo>
                <a:close/>
              </a:path>
            </a:pathLst>
          </a:custGeom>
          <a:solidFill>
            <a:srgbClr val="FEFEFE"/>
          </a:solidFill>
          <a:ln w="264" cap="flat">
            <a:noFill/>
            <a:prstDash val="solid"/>
            <a:miter/>
          </a:ln>
        </p:spPr>
        <p:txBody>
          <a:bodyPr rtlCol="0" anchor="ctr"/>
          <a:lstStyle/>
          <a:p>
            <a:endParaRPr lang="es-CO"/>
          </a:p>
        </p:txBody>
      </p:sp>
      <p:sp>
        <p:nvSpPr>
          <p:cNvPr id="7" name="Forma libre: forma 6">
            <a:extLst>
              <a:ext uri="{FF2B5EF4-FFF2-40B4-BE49-F238E27FC236}">
                <a16:creationId xmlns:a16="http://schemas.microsoft.com/office/drawing/2014/main" id="{CA6AC0A6-7D69-885E-1CB3-BB9B25EEEB3A}"/>
              </a:ext>
            </a:extLst>
          </p:cNvPr>
          <p:cNvSpPr/>
          <p:nvPr/>
        </p:nvSpPr>
        <p:spPr>
          <a:xfrm rot="8685505" flipH="1">
            <a:off x="11225460" y="-1066040"/>
            <a:ext cx="2198718" cy="3293276"/>
          </a:xfrm>
          <a:custGeom>
            <a:avLst/>
            <a:gdLst>
              <a:gd name="connsiteX0" fmla="*/ 1251860 w 3057119"/>
              <a:gd name="connsiteY0" fmla="*/ 6334418 h 6850877"/>
              <a:gd name="connsiteX1" fmla="*/ 2207092 w 3057119"/>
              <a:gd name="connsiteY1" fmla="*/ 6850877 h 6850877"/>
              <a:gd name="connsiteX2" fmla="*/ 2138257 w 3057119"/>
              <a:gd name="connsiteY2" fmla="*/ 6850877 h 6850877"/>
              <a:gd name="connsiteX3" fmla="*/ 649258 w 3057119"/>
              <a:gd name="connsiteY3" fmla="*/ 6045794 h 6850877"/>
              <a:gd name="connsiteX4" fmla="*/ 149222 w 3057119"/>
              <a:gd name="connsiteY4" fmla="*/ 4368492 h 6850877"/>
              <a:gd name="connsiteX5" fmla="*/ 2511829 w 3057119"/>
              <a:gd name="connsiteY5" fmla="*/ 0 h 6850877"/>
              <a:gd name="connsiteX6" fmla="*/ 3057120 w 3057119"/>
              <a:gd name="connsiteY6" fmla="*/ 0 h 6850877"/>
              <a:gd name="connsiteX7" fmla="*/ 676010 w 3057119"/>
              <a:gd name="connsiteY7" fmla="*/ 4402749 h 6850877"/>
              <a:gd name="connsiteX8" fmla="*/ 1251862 w 3057119"/>
              <a:gd name="connsiteY8" fmla="*/ 6334420 h 6850877"/>
              <a:gd name="connsiteX0" fmla="*/ 1251860 w 2511829"/>
              <a:gd name="connsiteY0" fmla="*/ 6334418 h 6850877"/>
              <a:gd name="connsiteX1" fmla="*/ 2207092 w 2511829"/>
              <a:gd name="connsiteY1" fmla="*/ 6850877 h 6850877"/>
              <a:gd name="connsiteX2" fmla="*/ 2138257 w 2511829"/>
              <a:gd name="connsiteY2" fmla="*/ 6850877 h 6850877"/>
              <a:gd name="connsiteX3" fmla="*/ 649258 w 2511829"/>
              <a:gd name="connsiteY3" fmla="*/ 6045794 h 6850877"/>
              <a:gd name="connsiteX4" fmla="*/ 149222 w 2511829"/>
              <a:gd name="connsiteY4" fmla="*/ 4368492 h 6850877"/>
              <a:gd name="connsiteX5" fmla="*/ 2511829 w 2511829"/>
              <a:gd name="connsiteY5" fmla="*/ 0 h 6850877"/>
              <a:gd name="connsiteX6" fmla="*/ 1073575 w 2511829"/>
              <a:gd name="connsiteY6" fmla="*/ 3657600 h 6850877"/>
              <a:gd name="connsiteX7" fmla="*/ 676010 w 2511829"/>
              <a:gd name="connsiteY7" fmla="*/ 4402749 h 6850877"/>
              <a:gd name="connsiteX8" fmla="*/ 1251862 w 2511829"/>
              <a:gd name="connsiteY8" fmla="*/ 6334420 h 6850877"/>
              <a:gd name="connsiteX9" fmla="*/ 1251860 w 2511829"/>
              <a:gd name="connsiteY9" fmla="*/ 6334418 h 6850877"/>
              <a:gd name="connsiteX0" fmla="*/ 1251860 w 2511829"/>
              <a:gd name="connsiteY0" fmla="*/ 6334418 h 6850877"/>
              <a:gd name="connsiteX1" fmla="*/ 2207092 w 2511829"/>
              <a:gd name="connsiteY1" fmla="*/ 6850877 h 6850877"/>
              <a:gd name="connsiteX2" fmla="*/ 2138257 w 2511829"/>
              <a:gd name="connsiteY2" fmla="*/ 6850877 h 6850877"/>
              <a:gd name="connsiteX3" fmla="*/ 649258 w 2511829"/>
              <a:gd name="connsiteY3" fmla="*/ 6045794 h 6850877"/>
              <a:gd name="connsiteX4" fmla="*/ 149222 w 2511829"/>
              <a:gd name="connsiteY4" fmla="*/ 4368492 h 6850877"/>
              <a:gd name="connsiteX5" fmla="*/ 2511829 w 2511829"/>
              <a:gd name="connsiteY5" fmla="*/ 0 h 6850877"/>
              <a:gd name="connsiteX6" fmla="*/ 1073575 w 2511829"/>
              <a:gd name="connsiteY6" fmla="*/ 3657600 h 6850877"/>
              <a:gd name="connsiteX7" fmla="*/ 676010 w 2511829"/>
              <a:gd name="connsiteY7" fmla="*/ 4402749 h 6850877"/>
              <a:gd name="connsiteX8" fmla="*/ 1251862 w 2511829"/>
              <a:gd name="connsiteY8" fmla="*/ 6334420 h 6850877"/>
              <a:gd name="connsiteX9" fmla="*/ 1251860 w 2511829"/>
              <a:gd name="connsiteY9" fmla="*/ 6334418 h 6850877"/>
              <a:gd name="connsiteX0" fmla="*/ 1251860 w 2207092"/>
              <a:gd name="connsiteY0" fmla="*/ 3000375 h 3516834"/>
              <a:gd name="connsiteX1" fmla="*/ 2207092 w 2207092"/>
              <a:gd name="connsiteY1" fmla="*/ 3516834 h 3516834"/>
              <a:gd name="connsiteX2" fmla="*/ 2138257 w 2207092"/>
              <a:gd name="connsiteY2" fmla="*/ 3516834 h 3516834"/>
              <a:gd name="connsiteX3" fmla="*/ 649258 w 2207092"/>
              <a:gd name="connsiteY3" fmla="*/ 2711751 h 3516834"/>
              <a:gd name="connsiteX4" fmla="*/ 149222 w 2207092"/>
              <a:gd name="connsiteY4" fmla="*/ 1034449 h 3516834"/>
              <a:gd name="connsiteX5" fmla="*/ 767435 w 2207092"/>
              <a:gd name="connsiteY5" fmla="*/ 0 h 3516834"/>
              <a:gd name="connsiteX6" fmla="*/ 1073575 w 2207092"/>
              <a:gd name="connsiteY6" fmla="*/ 323557 h 3516834"/>
              <a:gd name="connsiteX7" fmla="*/ 676010 w 2207092"/>
              <a:gd name="connsiteY7" fmla="*/ 1068706 h 3516834"/>
              <a:gd name="connsiteX8" fmla="*/ 1251862 w 2207092"/>
              <a:gd name="connsiteY8" fmla="*/ 3000377 h 3516834"/>
              <a:gd name="connsiteX9" fmla="*/ 1251860 w 2207092"/>
              <a:gd name="connsiteY9" fmla="*/ 3000375 h 3516834"/>
              <a:gd name="connsiteX0" fmla="*/ 1251860 w 2207092"/>
              <a:gd name="connsiteY0" fmla="*/ 2747644 h 3264103"/>
              <a:gd name="connsiteX1" fmla="*/ 2207092 w 2207092"/>
              <a:gd name="connsiteY1" fmla="*/ 3264103 h 3264103"/>
              <a:gd name="connsiteX2" fmla="*/ 2138257 w 2207092"/>
              <a:gd name="connsiteY2" fmla="*/ 3264103 h 3264103"/>
              <a:gd name="connsiteX3" fmla="*/ 649258 w 2207092"/>
              <a:gd name="connsiteY3" fmla="*/ 2459020 h 3264103"/>
              <a:gd name="connsiteX4" fmla="*/ 149222 w 2207092"/>
              <a:gd name="connsiteY4" fmla="*/ 781718 h 3264103"/>
              <a:gd name="connsiteX5" fmla="*/ 612691 w 2207092"/>
              <a:gd name="connsiteY5" fmla="*/ 56758 h 3264103"/>
              <a:gd name="connsiteX6" fmla="*/ 1073575 w 2207092"/>
              <a:gd name="connsiteY6" fmla="*/ 70826 h 3264103"/>
              <a:gd name="connsiteX7" fmla="*/ 676010 w 2207092"/>
              <a:gd name="connsiteY7" fmla="*/ 815975 h 3264103"/>
              <a:gd name="connsiteX8" fmla="*/ 1251862 w 2207092"/>
              <a:gd name="connsiteY8" fmla="*/ 2747646 h 3264103"/>
              <a:gd name="connsiteX9" fmla="*/ 1251860 w 2207092"/>
              <a:gd name="connsiteY9" fmla="*/ 2747644 h 3264103"/>
              <a:gd name="connsiteX0" fmla="*/ 1251860 w 2207092"/>
              <a:gd name="connsiteY0" fmla="*/ 2789360 h 3305819"/>
              <a:gd name="connsiteX1" fmla="*/ 2207092 w 2207092"/>
              <a:gd name="connsiteY1" fmla="*/ 3305819 h 3305819"/>
              <a:gd name="connsiteX2" fmla="*/ 2138257 w 2207092"/>
              <a:gd name="connsiteY2" fmla="*/ 3305819 h 3305819"/>
              <a:gd name="connsiteX3" fmla="*/ 649258 w 2207092"/>
              <a:gd name="connsiteY3" fmla="*/ 2500736 h 3305819"/>
              <a:gd name="connsiteX4" fmla="*/ 149222 w 2207092"/>
              <a:gd name="connsiteY4" fmla="*/ 823434 h 3305819"/>
              <a:gd name="connsiteX5" fmla="*/ 542353 w 2207092"/>
              <a:gd name="connsiteY5" fmla="*/ 0 h 3305819"/>
              <a:gd name="connsiteX6" fmla="*/ 1073575 w 2207092"/>
              <a:gd name="connsiteY6" fmla="*/ 112542 h 3305819"/>
              <a:gd name="connsiteX7" fmla="*/ 676010 w 2207092"/>
              <a:gd name="connsiteY7" fmla="*/ 857691 h 3305819"/>
              <a:gd name="connsiteX8" fmla="*/ 1251862 w 2207092"/>
              <a:gd name="connsiteY8" fmla="*/ 2789362 h 3305819"/>
              <a:gd name="connsiteX9" fmla="*/ 1251860 w 2207092"/>
              <a:gd name="connsiteY9" fmla="*/ 2789360 h 3305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7092" h="3305819">
                <a:moveTo>
                  <a:pt x="1251860" y="2789360"/>
                </a:moveTo>
                <a:lnTo>
                  <a:pt x="2207092" y="3305819"/>
                </a:lnTo>
                <a:lnTo>
                  <a:pt x="2138257" y="3305819"/>
                </a:lnTo>
                <a:lnTo>
                  <a:pt x="649258" y="2500736"/>
                </a:lnTo>
                <a:cubicBezTo>
                  <a:pt x="47925" y="2175530"/>
                  <a:pt x="-175923" y="1424577"/>
                  <a:pt x="149222" y="823434"/>
                </a:cubicBezTo>
                <a:lnTo>
                  <a:pt x="542353" y="0"/>
                </a:lnTo>
                <a:lnTo>
                  <a:pt x="1073575" y="112542"/>
                </a:lnTo>
                <a:cubicBezTo>
                  <a:pt x="912918" y="412507"/>
                  <a:pt x="1469713" y="-609892"/>
                  <a:pt x="676010" y="857691"/>
                </a:cubicBezTo>
                <a:cubicBezTo>
                  <a:pt x="301593" y="1550074"/>
                  <a:pt x="559383" y="2414888"/>
                  <a:pt x="1251862" y="2789362"/>
                </a:cubicBezTo>
                <a:lnTo>
                  <a:pt x="1251860" y="2789360"/>
                </a:lnTo>
                <a:close/>
              </a:path>
            </a:pathLst>
          </a:custGeom>
          <a:gradFill>
            <a:gsLst>
              <a:gs pos="0">
                <a:srgbClr val="6EA6FF"/>
              </a:gs>
              <a:gs pos="56078">
                <a:srgbClr val="3566B5"/>
              </a:gs>
              <a:gs pos="100000">
                <a:srgbClr val="182961"/>
              </a:gs>
            </a:gsLst>
            <a:lin ang="3612072" scaled="1"/>
          </a:gradFill>
          <a:ln w="264" cap="flat">
            <a:noFill/>
            <a:prstDash val="solid"/>
            <a:miter/>
          </a:ln>
        </p:spPr>
        <p:txBody>
          <a:bodyPr rtlCol="0" anchor="ctr"/>
          <a:lstStyle/>
          <a:p>
            <a:endParaRPr lang="es-CO"/>
          </a:p>
        </p:txBody>
      </p:sp>
      <p:sp>
        <p:nvSpPr>
          <p:cNvPr id="17" name="Forma libre: forma 16">
            <a:extLst>
              <a:ext uri="{FF2B5EF4-FFF2-40B4-BE49-F238E27FC236}">
                <a16:creationId xmlns:a16="http://schemas.microsoft.com/office/drawing/2014/main" id="{443674FA-0094-8AD3-F1C7-393A7B896DEF}"/>
              </a:ext>
            </a:extLst>
          </p:cNvPr>
          <p:cNvSpPr/>
          <p:nvPr/>
        </p:nvSpPr>
        <p:spPr>
          <a:xfrm>
            <a:off x="10368893" y="5474733"/>
            <a:ext cx="1854468" cy="1410228"/>
          </a:xfrm>
          <a:custGeom>
            <a:avLst/>
            <a:gdLst>
              <a:gd name="connsiteX0" fmla="*/ 1854469 w 1854468"/>
              <a:gd name="connsiteY0" fmla="*/ 129080 h 1410228"/>
              <a:gd name="connsiteX1" fmla="*/ 1854469 w 1854468"/>
              <a:gd name="connsiteY1" fmla="*/ 1410229 h 1410228"/>
              <a:gd name="connsiteX2" fmla="*/ 0 w 1854468"/>
              <a:gd name="connsiteY2" fmla="*/ 1410229 h 1410228"/>
              <a:gd name="connsiteX3" fmla="*/ 477483 w 1854468"/>
              <a:gd name="connsiteY3" fmla="*/ 527297 h 1410228"/>
              <a:gd name="connsiteX4" fmla="*/ 1840104 w 1854468"/>
              <a:gd name="connsiteY4" fmla="*/ 121207 h 1410228"/>
              <a:gd name="connsiteX5" fmla="*/ 1854469 w 1854468"/>
              <a:gd name="connsiteY5" fmla="*/ 129080 h 1410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4468" h="1410228">
                <a:moveTo>
                  <a:pt x="1854469" y="129080"/>
                </a:moveTo>
                <a:lnTo>
                  <a:pt x="1854469" y="1410229"/>
                </a:lnTo>
                <a:lnTo>
                  <a:pt x="0" y="1410229"/>
                </a:lnTo>
                <a:lnTo>
                  <a:pt x="477483" y="527297"/>
                </a:lnTo>
                <a:cubicBezTo>
                  <a:pt x="741532" y="38995"/>
                  <a:pt x="1351619" y="-142921"/>
                  <a:pt x="1840104" y="121207"/>
                </a:cubicBezTo>
                <a:lnTo>
                  <a:pt x="1854469" y="129080"/>
                </a:lnTo>
                <a:close/>
              </a:path>
            </a:pathLst>
          </a:custGeom>
          <a:solidFill>
            <a:srgbClr val="182961"/>
          </a:solidFill>
          <a:ln w="264" cap="flat">
            <a:noFill/>
            <a:prstDash val="solid"/>
            <a:miter/>
          </a:ln>
        </p:spPr>
        <p:txBody>
          <a:bodyPr rtlCol="0" anchor="ctr"/>
          <a:lstStyle/>
          <a:p>
            <a:endParaRPr lang="es-CO"/>
          </a:p>
        </p:txBody>
      </p:sp>
      <p:pic>
        <p:nvPicPr>
          <p:cNvPr id="18" name="Imagen 17">
            <a:extLst>
              <a:ext uri="{FF2B5EF4-FFF2-40B4-BE49-F238E27FC236}">
                <a16:creationId xmlns:a16="http://schemas.microsoft.com/office/drawing/2014/main" id="{F4E8C1DA-8865-F0C3-091D-5624C49C01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05816" y="5796840"/>
            <a:ext cx="648892" cy="818765"/>
          </a:xfrm>
          <a:prstGeom prst="rect">
            <a:avLst/>
          </a:prstGeom>
        </p:spPr>
      </p:pic>
      <p:sp>
        <p:nvSpPr>
          <p:cNvPr id="10" name="CuadroTexto 9">
            <a:extLst>
              <a:ext uri="{FF2B5EF4-FFF2-40B4-BE49-F238E27FC236}">
                <a16:creationId xmlns:a16="http://schemas.microsoft.com/office/drawing/2014/main" id="{5CDE35C4-E8D7-0A8A-0D97-DA560960256C}"/>
              </a:ext>
            </a:extLst>
          </p:cNvPr>
          <p:cNvSpPr txBox="1"/>
          <p:nvPr/>
        </p:nvSpPr>
        <p:spPr>
          <a:xfrm>
            <a:off x="3308465" y="924715"/>
            <a:ext cx="4468351" cy="646331"/>
          </a:xfrm>
          <a:prstGeom prst="rect">
            <a:avLst/>
          </a:prstGeom>
          <a:noFill/>
        </p:spPr>
        <p:txBody>
          <a:bodyPr wrap="square" rtlCol="0">
            <a:spAutoFit/>
          </a:bodyPr>
          <a:lstStyle/>
          <a:p>
            <a:pPr algn="ctr"/>
            <a:r>
              <a:rPr lang="es-CO" sz="3600" b="1" dirty="0">
                <a:solidFill>
                  <a:srgbClr val="182961"/>
                </a:solidFill>
                <a:latin typeface="Alata" panose="00000500000000000000" pitchFamily="2" charset="0"/>
              </a:rPr>
              <a:t>LEGISLACIÓN ACTUAL</a:t>
            </a:r>
            <a:endParaRPr lang="es-CO" sz="3600" dirty="0">
              <a:solidFill>
                <a:srgbClr val="182961"/>
              </a:solidFill>
              <a:latin typeface="Alata" panose="00000500000000000000" pitchFamily="2" charset="0"/>
            </a:endParaRPr>
          </a:p>
        </p:txBody>
      </p:sp>
      <p:sp>
        <p:nvSpPr>
          <p:cNvPr id="3" name="CuadroTexto 2">
            <a:extLst>
              <a:ext uri="{FF2B5EF4-FFF2-40B4-BE49-F238E27FC236}">
                <a16:creationId xmlns:a16="http://schemas.microsoft.com/office/drawing/2014/main" id="{085FEC0D-CF0C-7F03-5605-55876A28B37A}"/>
              </a:ext>
            </a:extLst>
          </p:cNvPr>
          <p:cNvSpPr txBox="1"/>
          <p:nvPr/>
        </p:nvSpPr>
        <p:spPr>
          <a:xfrm>
            <a:off x="320667" y="1647549"/>
            <a:ext cx="11517416" cy="3016210"/>
          </a:xfrm>
          <a:prstGeom prst="rect">
            <a:avLst/>
          </a:prstGeom>
          <a:noFill/>
        </p:spPr>
        <p:txBody>
          <a:bodyPr wrap="square" rtlCol="0">
            <a:spAutoFit/>
          </a:bodyPr>
          <a:lstStyle/>
          <a:p>
            <a:pPr lvl="0" algn="just"/>
            <a:r>
              <a:rPr lang="es-MX" b="1" dirty="0"/>
              <a:t>Decreto 1122 de 2024 </a:t>
            </a:r>
            <a:r>
              <a:rPr lang="es-MX" dirty="0"/>
              <a:t>del DAPRE, “</a:t>
            </a:r>
            <a:r>
              <a:rPr lang="es-MX" i="1" dirty="0"/>
              <a:t>Por el cual se reglamenta el artículo 73 de la Ley 1474 de 2011, modificado por el artículo 31 de la Ley 2195 de 2022, en lo relacionado con los Programas de Transparencia y Ética Pública</a:t>
            </a:r>
            <a:r>
              <a:rPr lang="es-MX" dirty="0"/>
              <a:t>”, </a:t>
            </a:r>
            <a:r>
              <a:rPr lang="es-CO" dirty="0"/>
              <a:t>artículo 2 parágrafo 5:</a:t>
            </a:r>
          </a:p>
          <a:p>
            <a:pPr lvl="0" algn="just"/>
            <a:endParaRPr lang="es-CO" sz="800" i="1" dirty="0"/>
          </a:p>
          <a:p>
            <a:pPr lvl="0" algn="just"/>
            <a:r>
              <a:rPr lang="es-CO" sz="1600" i="1" dirty="0"/>
              <a:t>“</a:t>
            </a:r>
            <a:r>
              <a:rPr lang="es-CO" sz="1600" b="1" i="1" dirty="0"/>
              <a:t>Artículo 2.</a:t>
            </a:r>
            <a:r>
              <a:rPr lang="es-CO" sz="1600" i="1" dirty="0"/>
              <a:t> Adiciónese el Capítulo 4 al Título 4 de la Parte 1 del Libro 2 del Decreto 1081 de 2015, Decreto Reglamentario Único del Sector Presidencia de la República, en los siguientes términos:</a:t>
            </a:r>
            <a:endParaRPr lang="es-CO" sz="1600" dirty="0"/>
          </a:p>
          <a:p>
            <a:pPr marL="266700" algn="just"/>
            <a:r>
              <a:rPr lang="es-CO" sz="1600" i="1" dirty="0"/>
              <a:t> </a:t>
            </a:r>
            <a:endParaRPr lang="es-CO" sz="1600" dirty="0"/>
          </a:p>
          <a:p>
            <a:pPr marL="266700" algn="just"/>
            <a:r>
              <a:rPr lang="es-CO" sz="1600" b="1" i="1" dirty="0"/>
              <a:t>Artículo 2.1.4.4.1.2. Metodología y estructura de los Programas de Transparencia y Ética Pública</a:t>
            </a:r>
            <a:r>
              <a:rPr lang="es-CO" sz="1600" i="1" dirty="0"/>
              <a:t>.</a:t>
            </a:r>
            <a:endParaRPr lang="es-CO" sz="1600" dirty="0"/>
          </a:p>
          <a:p>
            <a:pPr marL="266700" algn="just"/>
            <a:r>
              <a:rPr lang="es-CO" sz="1600" i="1" dirty="0"/>
              <a:t> </a:t>
            </a:r>
            <a:endParaRPr lang="es-CO" sz="1600" dirty="0"/>
          </a:p>
          <a:p>
            <a:pPr marL="266700" algn="just"/>
            <a:r>
              <a:rPr lang="es-CO" sz="1600" b="1" i="1" dirty="0"/>
              <a:t>Parágrafo 5</a:t>
            </a:r>
            <a:r>
              <a:rPr lang="es-CO" sz="1600" i="1" dirty="0"/>
              <a:t>. Las modificaciones hechas al Anexo Técnico aplicarán en los plazos señalados en el parágrafo 2 del artículo 73 de la Ley 1474 de 2011. Esto es, las entidades del orden nacional tendrán hasta un (1) año para incorporar cualquier modificación y las entidades del orden territorial hasta (2) años.”</a:t>
            </a:r>
            <a:endParaRPr lang="es-CO" sz="1600" dirty="0"/>
          </a:p>
        </p:txBody>
      </p:sp>
      <p:sp>
        <p:nvSpPr>
          <p:cNvPr id="4" name="CuadroTexto 3">
            <a:extLst>
              <a:ext uri="{FF2B5EF4-FFF2-40B4-BE49-F238E27FC236}">
                <a16:creationId xmlns:a16="http://schemas.microsoft.com/office/drawing/2014/main" id="{5A7C8B56-28EA-1B9B-B737-A9BB12760B13}"/>
              </a:ext>
            </a:extLst>
          </p:cNvPr>
          <p:cNvSpPr txBox="1"/>
          <p:nvPr/>
        </p:nvSpPr>
        <p:spPr>
          <a:xfrm>
            <a:off x="503541" y="4996259"/>
            <a:ext cx="10530429" cy="1477328"/>
          </a:xfrm>
          <a:prstGeom prst="rect">
            <a:avLst/>
          </a:prstGeom>
          <a:noFill/>
        </p:spPr>
        <p:txBody>
          <a:bodyPr wrap="square">
            <a:spAutoFit/>
          </a:bodyPr>
          <a:lstStyle/>
          <a:p>
            <a:pPr algn="just"/>
            <a:r>
              <a:rPr lang="es-CO" b="1" i="1" dirty="0"/>
              <a:t>Artículo 4. Vigencia</a:t>
            </a:r>
            <a:r>
              <a:rPr lang="es-CO" i="1" dirty="0"/>
              <a:t>. El presente Decreto rige a partir de su publicación regula de manera y integral lo relacionado con los Programas de Transparencia Ética Pública. En consecuencia, y se derogan tácitamente las normas reglamentarias relacionadas con el Plan Anticorrupción Atención al Ciudadano que sean incompatibles y, de forma expresa, los artículos 2.1.4.1, 2.1.4.2, 2.1.4.3, 2.1.4.4, 2.1.4.5, 2.1.4.6, 2.1.4.7, </a:t>
            </a:r>
            <a:r>
              <a:rPr lang="es-CO" i="1" dirty="0">
                <a:highlight>
                  <a:srgbClr val="FFFF00"/>
                </a:highlight>
              </a:rPr>
              <a:t>2.1.4.8 </a:t>
            </a:r>
            <a:r>
              <a:rPr lang="es-CO" i="1" dirty="0"/>
              <a:t>y 2.1.4.9 </a:t>
            </a:r>
            <a:r>
              <a:rPr lang="es-CO" i="1" dirty="0">
                <a:highlight>
                  <a:srgbClr val="FFFF00"/>
                </a:highlight>
              </a:rPr>
              <a:t>del Decreto 1081 de 2015</a:t>
            </a:r>
            <a:r>
              <a:rPr lang="es-CO" i="1" dirty="0"/>
              <a:t>.</a:t>
            </a:r>
            <a:endParaRPr lang="es-MX" dirty="0">
              <a:latin typeface="Alata" panose="00000500000000000000" pitchFamily="2" charset="0"/>
            </a:endParaRPr>
          </a:p>
        </p:txBody>
      </p:sp>
      <p:sp>
        <p:nvSpPr>
          <p:cNvPr id="9" name="CuadroTexto 8">
            <a:extLst>
              <a:ext uri="{FF2B5EF4-FFF2-40B4-BE49-F238E27FC236}">
                <a16:creationId xmlns:a16="http://schemas.microsoft.com/office/drawing/2014/main" id="{9A888C8E-B630-4CFD-069D-03F81612FDE7}"/>
              </a:ext>
            </a:extLst>
          </p:cNvPr>
          <p:cNvSpPr txBox="1"/>
          <p:nvPr/>
        </p:nvSpPr>
        <p:spPr>
          <a:xfrm>
            <a:off x="510064" y="60354"/>
            <a:ext cx="10695751" cy="800219"/>
          </a:xfrm>
          <a:prstGeom prst="rect">
            <a:avLst/>
          </a:prstGeom>
          <a:noFill/>
        </p:spPr>
        <p:txBody>
          <a:bodyPr wrap="square" rtlCol="0">
            <a:spAutoFit/>
          </a:bodyPr>
          <a:lstStyle/>
          <a:p>
            <a:r>
              <a:rPr lang="es-CO" sz="2400" b="1" dirty="0">
                <a:solidFill>
                  <a:srgbClr val="182961"/>
                </a:solidFill>
                <a:latin typeface="Alata" panose="00000500000000000000" pitchFamily="2" charset="0"/>
              </a:rPr>
              <a:t>PROGRAMA DE TRANSPARENCIA Y ÉTICA PÚBLICA, Vigencia 2026-2027:</a:t>
            </a:r>
          </a:p>
          <a:p>
            <a:r>
              <a:rPr lang="es-CO" sz="2200" dirty="0">
                <a:solidFill>
                  <a:srgbClr val="182961"/>
                </a:solidFill>
                <a:latin typeface="Alata" panose="00000500000000000000" pitchFamily="2" charset="0"/>
              </a:rPr>
              <a:t>Antecedentes normativos.</a:t>
            </a:r>
          </a:p>
        </p:txBody>
      </p:sp>
    </p:spTree>
    <p:extLst>
      <p:ext uri="{BB962C8B-B14F-4D97-AF65-F5344CB8AC3E}">
        <p14:creationId xmlns:p14="http://schemas.microsoft.com/office/powerpoint/2010/main" val="267217524"/>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ABB222-BE78-4890-EE74-80D9D6411192}"/>
            </a:ext>
          </a:extLst>
        </p:cNvPr>
        <p:cNvGrpSpPr/>
        <p:nvPr/>
      </p:nvGrpSpPr>
      <p:grpSpPr>
        <a:xfrm>
          <a:off x="0" y="0"/>
          <a:ext cx="0" cy="0"/>
          <a:chOff x="0" y="0"/>
          <a:chExt cx="0" cy="0"/>
        </a:xfrm>
      </p:grpSpPr>
      <p:sp>
        <p:nvSpPr>
          <p:cNvPr id="5" name="Forma libre: forma 4">
            <a:extLst>
              <a:ext uri="{FF2B5EF4-FFF2-40B4-BE49-F238E27FC236}">
                <a16:creationId xmlns:a16="http://schemas.microsoft.com/office/drawing/2014/main" id="{FCC3F8DB-7AAE-7C35-B1FC-36A5331C4FFA}"/>
              </a:ext>
            </a:extLst>
          </p:cNvPr>
          <p:cNvSpPr/>
          <p:nvPr/>
        </p:nvSpPr>
        <p:spPr>
          <a:xfrm>
            <a:off x="-21447" y="-1"/>
            <a:ext cx="12181000" cy="6850879"/>
          </a:xfrm>
          <a:custGeom>
            <a:avLst/>
            <a:gdLst>
              <a:gd name="connsiteX0" fmla="*/ 12181001 w 12181000"/>
              <a:gd name="connsiteY0" fmla="*/ 0 h 6850879"/>
              <a:gd name="connsiteX1" fmla="*/ 12181001 w 12181000"/>
              <a:gd name="connsiteY1" fmla="*/ 6850880 h 6850879"/>
              <a:gd name="connsiteX2" fmla="*/ 0 w 12181000"/>
              <a:gd name="connsiteY2" fmla="*/ 6850880 h 6850879"/>
              <a:gd name="connsiteX3" fmla="*/ 0 w 12181000"/>
              <a:gd name="connsiteY3" fmla="*/ 0 h 6850879"/>
            </a:gdLst>
            <a:ahLst/>
            <a:cxnLst>
              <a:cxn ang="0">
                <a:pos x="connsiteX0" y="connsiteY0"/>
              </a:cxn>
              <a:cxn ang="0">
                <a:pos x="connsiteX1" y="connsiteY1"/>
              </a:cxn>
              <a:cxn ang="0">
                <a:pos x="connsiteX2" y="connsiteY2"/>
              </a:cxn>
              <a:cxn ang="0">
                <a:pos x="connsiteX3" y="connsiteY3"/>
              </a:cxn>
            </a:cxnLst>
            <a:rect l="l" t="t" r="r" b="b"/>
            <a:pathLst>
              <a:path w="12181000" h="6850879">
                <a:moveTo>
                  <a:pt x="12181001" y="0"/>
                </a:moveTo>
                <a:lnTo>
                  <a:pt x="12181001" y="6850880"/>
                </a:lnTo>
                <a:lnTo>
                  <a:pt x="0" y="6850880"/>
                </a:lnTo>
                <a:lnTo>
                  <a:pt x="0" y="0"/>
                </a:lnTo>
                <a:close/>
              </a:path>
            </a:pathLst>
          </a:custGeom>
          <a:solidFill>
            <a:srgbClr val="EFF0F4"/>
          </a:solidFill>
          <a:ln w="264" cap="flat">
            <a:noFill/>
            <a:prstDash val="solid"/>
            <a:miter/>
          </a:ln>
        </p:spPr>
        <p:txBody>
          <a:bodyPr rtlCol="0" anchor="ctr"/>
          <a:lstStyle/>
          <a:p>
            <a:endParaRPr lang="es-CO" dirty="0">
              <a:latin typeface="Alata" panose="00000500000000000000"/>
            </a:endParaRPr>
          </a:p>
        </p:txBody>
      </p:sp>
      <p:sp>
        <p:nvSpPr>
          <p:cNvPr id="6" name="Forma libre: forma 5">
            <a:extLst>
              <a:ext uri="{FF2B5EF4-FFF2-40B4-BE49-F238E27FC236}">
                <a16:creationId xmlns:a16="http://schemas.microsoft.com/office/drawing/2014/main" id="{D51F3C2A-D478-F44E-7132-A6920B25B0DD}"/>
              </a:ext>
            </a:extLst>
          </p:cNvPr>
          <p:cNvSpPr/>
          <p:nvPr/>
        </p:nvSpPr>
        <p:spPr>
          <a:xfrm>
            <a:off x="-10542" y="-2014"/>
            <a:ext cx="5668844" cy="6850879"/>
          </a:xfrm>
          <a:custGeom>
            <a:avLst/>
            <a:gdLst>
              <a:gd name="connsiteX0" fmla="*/ 5519623 w 5668844"/>
              <a:gd name="connsiteY0" fmla="*/ 3196234 h 6850879"/>
              <a:gd name="connsiteX1" fmla="*/ 3593079 w 5668844"/>
              <a:gd name="connsiteY1" fmla="*/ 6758268 h 6850879"/>
              <a:gd name="connsiteX2" fmla="*/ 3537669 w 5668844"/>
              <a:gd name="connsiteY2" fmla="*/ 6850880 h 6850879"/>
              <a:gd name="connsiteX3" fmla="*/ 0 w 5668844"/>
              <a:gd name="connsiteY3" fmla="*/ 6850880 h 6850879"/>
              <a:gd name="connsiteX4" fmla="*/ 0 w 5668844"/>
              <a:gd name="connsiteY4" fmla="*/ 0 h 6850879"/>
              <a:gd name="connsiteX5" fmla="*/ 2210239 w 5668844"/>
              <a:gd name="connsiteY5" fmla="*/ 0 h 6850879"/>
              <a:gd name="connsiteX6" fmla="*/ 5019587 w 5668844"/>
              <a:gd name="connsiteY6" fmla="*/ 1518925 h 6850879"/>
              <a:gd name="connsiteX7" fmla="*/ 5519623 w 5668844"/>
              <a:gd name="connsiteY7" fmla="*/ 3196229 h 6850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68844" h="6850879">
                <a:moveTo>
                  <a:pt x="5519623" y="3196234"/>
                </a:moveTo>
                <a:lnTo>
                  <a:pt x="3593079" y="6758268"/>
                </a:lnTo>
                <a:cubicBezTo>
                  <a:pt x="3575844" y="6790196"/>
                  <a:pt x="3557337" y="6821068"/>
                  <a:pt x="3537669" y="6850880"/>
                </a:cubicBezTo>
                <a:lnTo>
                  <a:pt x="0" y="6850880"/>
                </a:lnTo>
                <a:lnTo>
                  <a:pt x="0" y="0"/>
                </a:lnTo>
                <a:lnTo>
                  <a:pt x="2210239" y="0"/>
                </a:lnTo>
                <a:lnTo>
                  <a:pt x="5019587" y="1518925"/>
                </a:lnTo>
                <a:cubicBezTo>
                  <a:pt x="5620920" y="1844025"/>
                  <a:pt x="5844767" y="2594978"/>
                  <a:pt x="5519623" y="3196229"/>
                </a:cubicBezTo>
                <a:close/>
              </a:path>
            </a:pathLst>
          </a:custGeom>
          <a:solidFill>
            <a:srgbClr val="FEFEFE"/>
          </a:solidFill>
          <a:ln w="264" cap="flat">
            <a:noFill/>
            <a:prstDash val="solid"/>
            <a:miter/>
          </a:ln>
        </p:spPr>
        <p:txBody>
          <a:bodyPr rtlCol="0" anchor="ctr"/>
          <a:lstStyle/>
          <a:p>
            <a:endParaRPr lang="es-CO"/>
          </a:p>
        </p:txBody>
      </p:sp>
      <p:sp>
        <p:nvSpPr>
          <p:cNvPr id="7" name="Forma libre: forma 6">
            <a:extLst>
              <a:ext uri="{FF2B5EF4-FFF2-40B4-BE49-F238E27FC236}">
                <a16:creationId xmlns:a16="http://schemas.microsoft.com/office/drawing/2014/main" id="{52E2DD7D-39C9-2B24-248C-C5368A00BC80}"/>
              </a:ext>
            </a:extLst>
          </p:cNvPr>
          <p:cNvSpPr/>
          <p:nvPr/>
        </p:nvSpPr>
        <p:spPr>
          <a:xfrm rot="8685505" flipH="1">
            <a:off x="11225460" y="-1066040"/>
            <a:ext cx="2198718" cy="3293276"/>
          </a:xfrm>
          <a:custGeom>
            <a:avLst/>
            <a:gdLst>
              <a:gd name="connsiteX0" fmla="*/ 1251860 w 3057119"/>
              <a:gd name="connsiteY0" fmla="*/ 6334418 h 6850877"/>
              <a:gd name="connsiteX1" fmla="*/ 2207092 w 3057119"/>
              <a:gd name="connsiteY1" fmla="*/ 6850877 h 6850877"/>
              <a:gd name="connsiteX2" fmla="*/ 2138257 w 3057119"/>
              <a:gd name="connsiteY2" fmla="*/ 6850877 h 6850877"/>
              <a:gd name="connsiteX3" fmla="*/ 649258 w 3057119"/>
              <a:gd name="connsiteY3" fmla="*/ 6045794 h 6850877"/>
              <a:gd name="connsiteX4" fmla="*/ 149222 w 3057119"/>
              <a:gd name="connsiteY4" fmla="*/ 4368492 h 6850877"/>
              <a:gd name="connsiteX5" fmla="*/ 2511829 w 3057119"/>
              <a:gd name="connsiteY5" fmla="*/ 0 h 6850877"/>
              <a:gd name="connsiteX6" fmla="*/ 3057120 w 3057119"/>
              <a:gd name="connsiteY6" fmla="*/ 0 h 6850877"/>
              <a:gd name="connsiteX7" fmla="*/ 676010 w 3057119"/>
              <a:gd name="connsiteY7" fmla="*/ 4402749 h 6850877"/>
              <a:gd name="connsiteX8" fmla="*/ 1251862 w 3057119"/>
              <a:gd name="connsiteY8" fmla="*/ 6334420 h 6850877"/>
              <a:gd name="connsiteX0" fmla="*/ 1251860 w 2511829"/>
              <a:gd name="connsiteY0" fmla="*/ 6334418 h 6850877"/>
              <a:gd name="connsiteX1" fmla="*/ 2207092 w 2511829"/>
              <a:gd name="connsiteY1" fmla="*/ 6850877 h 6850877"/>
              <a:gd name="connsiteX2" fmla="*/ 2138257 w 2511829"/>
              <a:gd name="connsiteY2" fmla="*/ 6850877 h 6850877"/>
              <a:gd name="connsiteX3" fmla="*/ 649258 w 2511829"/>
              <a:gd name="connsiteY3" fmla="*/ 6045794 h 6850877"/>
              <a:gd name="connsiteX4" fmla="*/ 149222 w 2511829"/>
              <a:gd name="connsiteY4" fmla="*/ 4368492 h 6850877"/>
              <a:gd name="connsiteX5" fmla="*/ 2511829 w 2511829"/>
              <a:gd name="connsiteY5" fmla="*/ 0 h 6850877"/>
              <a:gd name="connsiteX6" fmla="*/ 1073575 w 2511829"/>
              <a:gd name="connsiteY6" fmla="*/ 3657600 h 6850877"/>
              <a:gd name="connsiteX7" fmla="*/ 676010 w 2511829"/>
              <a:gd name="connsiteY7" fmla="*/ 4402749 h 6850877"/>
              <a:gd name="connsiteX8" fmla="*/ 1251862 w 2511829"/>
              <a:gd name="connsiteY8" fmla="*/ 6334420 h 6850877"/>
              <a:gd name="connsiteX9" fmla="*/ 1251860 w 2511829"/>
              <a:gd name="connsiteY9" fmla="*/ 6334418 h 6850877"/>
              <a:gd name="connsiteX0" fmla="*/ 1251860 w 2511829"/>
              <a:gd name="connsiteY0" fmla="*/ 6334418 h 6850877"/>
              <a:gd name="connsiteX1" fmla="*/ 2207092 w 2511829"/>
              <a:gd name="connsiteY1" fmla="*/ 6850877 h 6850877"/>
              <a:gd name="connsiteX2" fmla="*/ 2138257 w 2511829"/>
              <a:gd name="connsiteY2" fmla="*/ 6850877 h 6850877"/>
              <a:gd name="connsiteX3" fmla="*/ 649258 w 2511829"/>
              <a:gd name="connsiteY3" fmla="*/ 6045794 h 6850877"/>
              <a:gd name="connsiteX4" fmla="*/ 149222 w 2511829"/>
              <a:gd name="connsiteY4" fmla="*/ 4368492 h 6850877"/>
              <a:gd name="connsiteX5" fmla="*/ 2511829 w 2511829"/>
              <a:gd name="connsiteY5" fmla="*/ 0 h 6850877"/>
              <a:gd name="connsiteX6" fmla="*/ 1073575 w 2511829"/>
              <a:gd name="connsiteY6" fmla="*/ 3657600 h 6850877"/>
              <a:gd name="connsiteX7" fmla="*/ 676010 w 2511829"/>
              <a:gd name="connsiteY7" fmla="*/ 4402749 h 6850877"/>
              <a:gd name="connsiteX8" fmla="*/ 1251862 w 2511829"/>
              <a:gd name="connsiteY8" fmla="*/ 6334420 h 6850877"/>
              <a:gd name="connsiteX9" fmla="*/ 1251860 w 2511829"/>
              <a:gd name="connsiteY9" fmla="*/ 6334418 h 6850877"/>
              <a:gd name="connsiteX0" fmla="*/ 1251860 w 2207092"/>
              <a:gd name="connsiteY0" fmla="*/ 3000375 h 3516834"/>
              <a:gd name="connsiteX1" fmla="*/ 2207092 w 2207092"/>
              <a:gd name="connsiteY1" fmla="*/ 3516834 h 3516834"/>
              <a:gd name="connsiteX2" fmla="*/ 2138257 w 2207092"/>
              <a:gd name="connsiteY2" fmla="*/ 3516834 h 3516834"/>
              <a:gd name="connsiteX3" fmla="*/ 649258 w 2207092"/>
              <a:gd name="connsiteY3" fmla="*/ 2711751 h 3516834"/>
              <a:gd name="connsiteX4" fmla="*/ 149222 w 2207092"/>
              <a:gd name="connsiteY4" fmla="*/ 1034449 h 3516834"/>
              <a:gd name="connsiteX5" fmla="*/ 767435 w 2207092"/>
              <a:gd name="connsiteY5" fmla="*/ 0 h 3516834"/>
              <a:gd name="connsiteX6" fmla="*/ 1073575 w 2207092"/>
              <a:gd name="connsiteY6" fmla="*/ 323557 h 3516834"/>
              <a:gd name="connsiteX7" fmla="*/ 676010 w 2207092"/>
              <a:gd name="connsiteY7" fmla="*/ 1068706 h 3516834"/>
              <a:gd name="connsiteX8" fmla="*/ 1251862 w 2207092"/>
              <a:gd name="connsiteY8" fmla="*/ 3000377 h 3516834"/>
              <a:gd name="connsiteX9" fmla="*/ 1251860 w 2207092"/>
              <a:gd name="connsiteY9" fmla="*/ 3000375 h 3516834"/>
              <a:gd name="connsiteX0" fmla="*/ 1251860 w 2207092"/>
              <a:gd name="connsiteY0" fmla="*/ 2747644 h 3264103"/>
              <a:gd name="connsiteX1" fmla="*/ 2207092 w 2207092"/>
              <a:gd name="connsiteY1" fmla="*/ 3264103 h 3264103"/>
              <a:gd name="connsiteX2" fmla="*/ 2138257 w 2207092"/>
              <a:gd name="connsiteY2" fmla="*/ 3264103 h 3264103"/>
              <a:gd name="connsiteX3" fmla="*/ 649258 w 2207092"/>
              <a:gd name="connsiteY3" fmla="*/ 2459020 h 3264103"/>
              <a:gd name="connsiteX4" fmla="*/ 149222 w 2207092"/>
              <a:gd name="connsiteY4" fmla="*/ 781718 h 3264103"/>
              <a:gd name="connsiteX5" fmla="*/ 612691 w 2207092"/>
              <a:gd name="connsiteY5" fmla="*/ 56758 h 3264103"/>
              <a:gd name="connsiteX6" fmla="*/ 1073575 w 2207092"/>
              <a:gd name="connsiteY6" fmla="*/ 70826 h 3264103"/>
              <a:gd name="connsiteX7" fmla="*/ 676010 w 2207092"/>
              <a:gd name="connsiteY7" fmla="*/ 815975 h 3264103"/>
              <a:gd name="connsiteX8" fmla="*/ 1251862 w 2207092"/>
              <a:gd name="connsiteY8" fmla="*/ 2747646 h 3264103"/>
              <a:gd name="connsiteX9" fmla="*/ 1251860 w 2207092"/>
              <a:gd name="connsiteY9" fmla="*/ 2747644 h 3264103"/>
              <a:gd name="connsiteX0" fmla="*/ 1251860 w 2207092"/>
              <a:gd name="connsiteY0" fmla="*/ 2789360 h 3305819"/>
              <a:gd name="connsiteX1" fmla="*/ 2207092 w 2207092"/>
              <a:gd name="connsiteY1" fmla="*/ 3305819 h 3305819"/>
              <a:gd name="connsiteX2" fmla="*/ 2138257 w 2207092"/>
              <a:gd name="connsiteY2" fmla="*/ 3305819 h 3305819"/>
              <a:gd name="connsiteX3" fmla="*/ 649258 w 2207092"/>
              <a:gd name="connsiteY3" fmla="*/ 2500736 h 3305819"/>
              <a:gd name="connsiteX4" fmla="*/ 149222 w 2207092"/>
              <a:gd name="connsiteY4" fmla="*/ 823434 h 3305819"/>
              <a:gd name="connsiteX5" fmla="*/ 542353 w 2207092"/>
              <a:gd name="connsiteY5" fmla="*/ 0 h 3305819"/>
              <a:gd name="connsiteX6" fmla="*/ 1073575 w 2207092"/>
              <a:gd name="connsiteY6" fmla="*/ 112542 h 3305819"/>
              <a:gd name="connsiteX7" fmla="*/ 676010 w 2207092"/>
              <a:gd name="connsiteY7" fmla="*/ 857691 h 3305819"/>
              <a:gd name="connsiteX8" fmla="*/ 1251862 w 2207092"/>
              <a:gd name="connsiteY8" fmla="*/ 2789362 h 3305819"/>
              <a:gd name="connsiteX9" fmla="*/ 1251860 w 2207092"/>
              <a:gd name="connsiteY9" fmla="*/ 2789360 h 3305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7092" h="3305819">
                <a:moveTo>
                  <a:pt x="1251860" y="2789360"/>
                </a:moveTo>
                <a:lnTo>
                  <a:pt x="2207092" y="3305819"/>
                </a:lnTo>
                <a:lnTo>
                  <a:pt x="2138257" y="3305819"/>
                </a:lnTo>
                <a:lnTo>
                  <a:pt x="649258" y="2500736"/>
                </a:lnTo>
                <a:cubicBezTo>
                  <a:pt x="47925" y="2175530"/>
                  <a:pt x="-175923" y="1424577"/>
                  <a:pt x="149222" y="823434"/>
                </a:cubicBezTo>
                <a:lnTo>
                  <a:pt x="542353" y="0"/>
                </a:lnTo>
                <a:lnTo>
                  <a:pt x="1073575" y="112542"/>
                </a:lnTo>
                <a:cubicBezTo>
                  <a:pt x="912918" y="412507"/>
                  <a:pt x="1469713" y="-609892"/>
                  <a:pt x="676010" y="857691"/>
                </a:cubicBezTo>
                <a:cubicBezTo>
                  <a:pt x="301593" y="1550074"/>
                  <a:pt x="559383" y="2414888"/>
                  <a:pt x="1251862" y="2789362"/>
                </a:cubicBezTo>
                <a:lnTo>
                  <a:pt x="1251860" y="2789360"/>
                </a:lnTo>
                <a:close/>
              </a:path>
            </a:pathLst>
          </a:custGeom>
          <a:gradFill>
            <a:gsLst>
              <a:gs pos="0">
                <a:srgbClr val="6EA6FF"/>
              </a:gs>
              <a:gs pos="56078">
                <a:srgbClr val="3566B5"/>
              </a:gs>
              <a:gs pos="100000">
                <a:srgbClr val="182961"/>
              </a:gs>
            </a:gsLst>
            <a:lin ang="3612072" scaled="1"/>
          </a:gradFill>
          <a:ln w="264" cap="flat">
            <a:noFill/>
            <a:prstDash val="solid"/>
            <a:miter/>
          </a:ln>
        </p:spPr>
        <p:txBody>
          <a:bodyPr rtlCol="0" anchor="ctr"/>
          <a:lstStyle/>
          <a:p>
            <a:endParaRPr lang="es-CO"/>
          </a:p>
        </p:txBody>
      </p:sp>
      <p:sp>
        <p:nvSpPr>
          <p:cNvPr id="17" name="Forma libre: forma 16">
            <a:extLst>
              <a:ext uri="{FF2B5EF4-FFF2-40B4-BE49-F238E27FC236}">
                <a16:creationId xmlns:a16="http://schemas.microsoft.com/office/drawing/2014/main" id="{65888435-3267-EB44-2887-73BBCE5E6E08}"/>
              </a:ext>
            </a:extLst>
          </p:cNvPr>
          <p:cNvSpPr/>
          <p:nvPr/>
        </p:nvSpPr>
        <p:spPr>
          <a:xfrm>
            <a:off x="10368893" y="5474733"/>
            <a:ext cx="1854468" cy="1410228"/>
          </a:xfrm>
          <a:custGeom>
            <a:avLst/>
            <a:gdLst>
              <a:gd name="connsiteX0" fmla="*/ 1854469 w 1854468"/>
              <a:gd name="connsiteY0" fmla="*/ 129080 h 1410228"/>
              <a:gd name="connsiteX1" fmla="*/ 1854469 w 1854468"/>
              <a:gd name="connsiteY1" fmla="*/ 1410229 h 1410228"/>
              <a:gd name="connsiteX2" fmla="*/ 0 w 1854468"/>
              <a:gd name="connsiteY2" fmla="*/ 1410229 h 1410228"/>
              <a:gd name="connsiteX3" fmla="*/ 477483 w 1854468"/>
              <a:gd name="connsiteY3" fmla="*/ 527297 h 1410228"/>
              <a:gd name="connsiteX4" fmla="*/ 1840104 w 1854468"/>
              <a:gd name="connsiteY4" fmla="*/ 121207 h 1410228"/>
              <a:gd name="connsiteX5" fmla="*/ 1854469 w 1854468"/>
              <a:gd name="connsiteY5" fmla="*/ 129080 h 1410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4468" h="1410228">
                <a:moveTo>
                  <a:pt x="1854469" y="129080"/>
                </a:moveTo>
                <a:lnTo>
                  <a:pt x="1854469" y="1410229"/>
                </a:lnTo>
                <a:lnTo>
                  <a:pt x="0" y="1410229"/>
                </a:lnTo>
                <a:lnTo>
                  <a:pt x="477483" y="527297"/>
                </a:lnTo>
                <a:cubicBezTo>
                  <a:pt x="741532" y="38995"/>
                  <a:pt x="1351619" y="-142921"/>
                  <a:pt x="1840104" y="121207"/>
                </a:cubicBezTo>
                <a:lnTo>
                  <a:pt x="1854469" y="129080"/>
                </a:lnTo>
                <a:close/>
              </a:path>
            </a:pathLst>
          </a:custGeom>
          <a:solidFill>
            <a:srgbClr val="182961"/>
          </a:solidFill>
          <a:ln w="264" cap="flat">
            <a:noFill/>
            <a:prstDash val="solid"/>
            <a:miter/>
          </a:ln>
        </p:spPr>
        <p:txBody>
          <a:bodyPr rtlCol="0" anchor="ctr"/>
          <a:lstStyle/>
          <a:p>
            <a:endParaRPr lang="es-CO"/>
          </a:p>
        </p:txBody>
      </p:sp>
      <p:pic>
        <p:nvPicPr>
          <p:cNvPr id="18" name="Imagen 17">
            <a:extLst>
              <a:ext uri="{FF2B5EF4-FFF2-40B4-BE49-F238E27FC236}">
                <a16:creationId xmlns:a16="http://schemas.microsoft.com/office/drawing/2014/main" id="{6092DF79-0E75-846E-5FF8-FBACCAE3E2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05816" y="5796840"/>
            <a:ext cx="648892" cy="818765"/>
          </a:xfrm>
          <a:prstGeom prst="rect">
            <a:avLst/>
          </a:prstGeom>
        </p:spPr>
      </p:pic>
      <p:sp>
        <p:nvSpPr>
          <p:cNvPr id="10" name="CuadroTexto 9">
            <a:extLst>
              <a:ext uri="{FF2B5EF4-FFF2-40B4-BE49-F238E27FC236}">
                <a16:creationId xmlns:a16="http://schemas.microsoft.com/office/drawing/2014/main" id="{AE2A0D0D-56FC-208B-8C16-5B4EF5E1F341}"/>
              </a:ext>
            </a:extLst>
          </p:cNvPr>
          <p:cNvSpPr txBox="1"/>
          <p:nvPr/>
        </p:nvSpPr>
        <p:spPr>
          <a:xfrm>
            <a:off x="3308465" y="844030"/>
            <a:ext cx="4468351" cy="584775"/>
          </a:xfrm>
          <a:prstGeom prst="rect">
            <a:avLst/>
          </a:prstGeom>
          <a:noFill/>
        </p:spPr>
        <p:txBody>
          <a:bodyPr wrap="square" rtlCol="0">
            <a:spAutoFit/>
          </a:bodyPr>
          <a:lstStyle/>
          <a:p>
            <a:pPr algn="ctr"/>
            <a:r>
              <a:rPr lang="es-CO" sz="3200" b="1" dirty="0">
                <a:solidFill>
                  <a:srgbClr val="182961"/>
                </a:solidFill>
                <a:latin typeface="Alata" panose="00000500000000000000" pitchFamily="2" charset="0"/>
              </a:rPr>
              <a:t>LEGISLACIÓN ACTUAL</a:t>
            </a:r>
            <a:endParaRPr lang="es-CO" sz="3200" dirty="0">
              <a:solidFill>
                <a:srgbClr val="182961"/>
              </a:solidFill>
              <a:latin typeface="Alata" panose="00000500000000000000" pitchFamily="2" charset="0"/>
            </a:endParaRPr>
          </a:p>
        </p:txBody>
      </p:sp>
      <p:sp>
        <p:nvSpPr>
          <p:cNvPr id="4" name="CuadroTexto 3">
            <a:extLst>
              <a:ext uri="{FF2B5EF4-FFF2-40B4-BE49-F238E27FC236}">
                <a16:creationId xmlns:a16="http://schemas.microsoft.com/office/drawing/2014/main" id="{AC382D1B-AAD2-844F-342C-E32A4609137A}"/>
              </a:ext>
            </a:extLst>
          </p:cNvPr>
          <p:cNvSpPr txBox="1"/>
          <p:nvPr/>
        </p:nvSpPr>
        <p:spPr>
          <a:xfrm>
            <a:off x="2826359" y="4836433"/>
            <a:ext cx="6539282" cy="1815882"/>
          </a:xfrm>
          <a:prstGeom prst="rect">
            <a:avLst/>
          </a:prstGeom>
          <a:noFill/>
        </p:spPr>
        <p:txBody>
          <a:bodyPr wrap="square">
            <a:spAutoFit/>
          </a:bodyPr>
          <a:lstStyle/>
          <a:p>
            <a:pPr algn="just"/>
            <a:r>
              <a:rPr lang="es-CO" sz="1600" b="1" i="1" dirty="0"/>
              <a:t>Decreto 1122 del 30 de agosto de 2024, artículo 4. Vigencia</a:t>
            </a:r>
            <a:r>
              <a:rPr lang="es-CO" sz="1600" i="1" dirty="0"/>
              <a:t>. El presente Decreto rige a partir de su publicación regula de manera y integral lo relacionado con los Programas de Transparencia Ética Pública. En consecuencia, y se derogan tácitamente las normas reglamentarias relacionadas con el Plan Anticorrupción Atención al Ciudadano que sean incompatibles y, de forma expresa, los artículos 2.1.4.1, 2.1.4.2, 2.1.4.3, 2.1.4.4, 2.1.4.5, 2.1.4.6, 2.1.4.7, </a:t>
            </a:r>
            <a:r>
              <a:rPr lang="es-CO" sz="1600" i="1" dirty="0">
                <a:highlight>
                  <a:srgbClr val="FFFF00"/>
                </a:highlight>
              </a:rPr>
              <a:t>2.1.4.8 </a:t>
            </a:r>
            <a:r>
              <a:rPr lang="es-CO" sz="1600" i="1" dirty="0"/>
              <a:t>y 2.1.4.9 </a:t>
            </a:r>
            <a:r>
              <a:rPr lang="es-CO" sz="1600" i="1" dirty="0">
                <a:highlight>
                  <a:srgbClr val="FFFF00"/>
                </a:highlight>
              </a:rPr>
              <a:t>del Decreto 1081 de 2015</a:t>
            </a:r>
            <a:r>
              <a:rPr lang="es-CO" sz="1600" i="1" dirty="0"/>
              <a:t>.</a:t>
            </a:r>
            <a:endParaRPr lang="es-MX" sz="1600" dirty="0">
              <a:latin typeface="Alata" panose="00000500000000000000" pitchFamily="2" charset="0"/>
            </a:endParaRPr>
          </a:p>
        </p:txBody>
      </p:sp>
      <p:pic>
        <p:nvPicPr>
          <p:cNvPr id="2" name="Imagen 1">
            <a:extLst>
              <a:ext uri="{FF2B5EF4-FFF2-40B4-BE49-F238E27FC236}">
                <a16:creationId xmlns:a16="http://schemas.microsoft.com/office/drawing/2014/main" id="{E9AEF7EE-7C97-C265-796B-432D81335FA7}"/>
              </a:ext>
            </a:extLst>
          </p:cNvPr>
          <p:cNvPicPr>
            <a:picLocks noChangeAspect="1"/>
          </p:cNvPicPr>
          <p:nvPr/>
        </p:nvPicPr>
        <p:blipFill>
          <a:blip r:embed="rId3"/>
          <a:srcRect l="24020" t="8245" r="23425"/>
          <a:stretch>
            <a:fillRect/>
          </a:stretch>
        </p:blipFill>
        <p:spPr>
          <a:xfrm>
            <a:off x="330606" y="1530529"/>
            <a:ext cx="5503896" cy="2960789"/>
          </a:xfrm>
          <a:prstGeom prst="rect">
            <a:avLst/>
          </a:prstGeom>
          <a:ln>
            <a:solidFill>
              <a:schemeClr val="tx1"/>
            </a:solidFill>
          </a:ln>
        </p:spPr>
      </p:pic>
      <p:pic>
        <p:nvPicPr>
          <p:cNvPr id="9" name="Imagen 8">
            <a:extLst>
              <a:ext uri="{FF2B5EF4-FFF2-40B4-BE49-F238E27FC236}">
                <a16:creationId xmlns:a16="http://schemas.microsoft.com/office/drawing/2014/main" id="{E576B968-28F2-FCF9-FB96-61E859FC1D49}"/>
              </a:ext>
            </a:extLst>
          </p:cNvPr>
          <p:cNvPicPr>
            <a:picLocks noChangeAspect="1"/>
          </p:cNvPicPr>
          <p:nvPr/>
        </p:nvPicPr>
        <p:blipFill>
          <a:blip r:embed="rId4"/>
          <a:srcRect l="24543" r="24553"/>
          <a:stretch>
            <a:fillRect/>
          </a:stretch>
        </p:blipFill>
        <p:spPr>
          <a:xfrm>
            <a:off x="6120558" y="1485704"/>
            <a:ext cx="5608640" cy="3020469"/>
          </a:xfrm>
          <a:prstGeom prst="rect">
            <a:avLst/>
          </a:prstGeom>
          <a:ln>
            <a:solidFill>
              <a:schemeClr val="tx1"/>
            </a:solidFill>
          </a:ln>
        </p:spPr>
      </p:pic>
      <p:sp>
        <p:nvSpPr>
          <p:cNvPr id="11" name="CuadroTexto 10">
            <a:extLst>
              <a:ext uri="{FF2B5EF4-FFF2-40B4-BE49-F238E27FC236}">
                <a16:creationId xmlns:a16="http://schemas.microsoft.com/office/drawing/2014/main" id="{AB603635-045F-C648-C0DC-A04F0C6383C5}"/>
              </a:ext>
            </a:extLst>
          </p:cNvPr>
          <p:cNvSpPr txBox="1"/>
          <p:nvPr/>
        </p:nvSpPr>
        <p:spPr>
          <a:xfrm>
            <a:off x="510064" y="60354"/>
            <a:ext cx="10695751" cy="800219"/>
          </a:xfrm>
          <a:prstGeom prst="rect">
            <a:avLst/>
          </a:prstGeom>
          <a:noFill/>
        </p:spPr>
        <p:txBody>
          <a:bodyPr wrap="square" rtlCol="0">
            <a:spAutoFit/>
          </a:bodyPr>
          <a:lstStyle/>
          <a:p>
            <a:r>
              <a:rPr lang="es-CO" sz="2400" b="1" dirty="0">
                <a:solidFill>
                  <a:srgbClr val="182961"/>
                </a:solidFill>
                <a:latin typeface="Alata" panose="00000500000000000000" pitchFamily="2" charset="0"/>
              </a:rPr>
              <a:t>PROGRAMA DE TRANSPARENCIA Y ÉTICA PÚBLICA, Vigencia 2026-2027:</a:t>
            </a:r>
          </a:p>
          <a:p>
            <a:r>
              <a:rPr lang="es-CO" sz="2200" dirty="0">
                <a:solidFill>
                  <a:srgbClr val="182961"/>
                </a:solidFill>
                <a:latin typeface="Alata" panose="00000500000000000000" pitchFamily="2" charset="0"/>
              </a:rPr>
              <a:t>Antecedentes normativos.</a:t>
            </a:r>
          </a:p>
        </p:txBody>
      </p:sp>
    </p:spTree>
    <p:extLst>
      <p:ext uri="{BB962C8B-B14F-4D97-AF65-F5344CB8AC3E}">
        <p14:creationId xmlns:p14="http://schemas.microsoft.com/office/powerpoint/2010/main" val="2766921887"/>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153F8-2286-EAB2-6D55-9F26F4C8EDE6}"/>
            </a:ext>
          </a:extLst>
        </p:cNvPr>
        <p:cNvGrpSpPr/>
        <p:nvPr/>
      </p:nvGrpSpPr>
      <p:grpSpPr>
        <a:xfrm>
          <a:off x="0" y="0"/>
          <a:ext cx="0" cy="0"/>
          <a:chOff x="0" y="0"/>
          <a:chExt cx="0" cy="0"/>
        </a:xfrm>
      </p:grpSpPr>
      <p:sp>
        <p:nvSpPr>
          <p:cNvPr id="5" name="Forma libre: forma 4">
            <a:extLst>
              <a:ext uri="{FF2B5EF4-FFF2-40B4-BE49-F238E27FC236}">
                <a16:creationId xmlns:a16="http://schemas.microsoft.com/office/drawing/2014/main" id="{59D047EA-6239-8F01-CE5B-990BEE25D9F7}"/>
              </a:ext>
            </a:extLst>
          </p:cNvPr>
          <p:cNvSpPr/>
          <p:nvPr/>
        </p:nvSpPr>
        <p:spPr>
          <a:xfrm>
            <a:off x="-10542" y="-2014"/>
            <a:ext cx="12181000" cy="6850879"/>
          </a:xfrm>
          <a:custGeom>
            <a:avLst/>
            <a:gdLst>
              <a:gd name="connsiteX0" fmla="*/ 12181001 w 12181000"/>
              <a:gd name="connsiteY0" fmla="*/ 0 h 6850879"/>
              <a:gd name="connsiteX1" fmla="*/ 12181001 w 12181000"/>
              <a:gd name="connsiteY1" fmla="*/ 6850880 h 6850879"/>
              <a:gd name="connsiteX2" fmla="*/ 0 w 12181000"/>
              <a:gd name="connsiteY2" fmla="*/ 6850880 h 6850879"/>
              <a:gd name="connsiteX3" fmla="*/ 0 w 12181000"/>
              <a:gd name="connsiteY3" fmla="*/ 0 h 6850879"/>
            </a:gdLst>
            <a:ahLst/>
            <a:cxnLst>
              <a:cxn ang="0">
                <a:pos x="connsiteX0" y="connsiteY0"/>
              </a:cxn>
              <a:cxn ang="0">
                <a:pos x="connsiteX1" y="connsiteY1"/>
              </a:cxn>
              <a:cxn ang="0">
                <a:pos x="connsiteX2" y="connsiteY2"/>
              </a:cxn>
              <a:cxn ang="0">
                <a:pos x="connsiteX3" y="connsiteY3"/>
              </a:cxn>
            </a:cxnLst>
            <a:rect l="l" t="t" r="r" b="b"/>
            <a:pathLst>
              <a:path w="12181000" h="6850879">
                <a:moveTo>
                  <a:pt x="12181001" y="0"/>
                </a:moveTo>
                <a:lnTo>
                  <a:pt x="12181001" y="6850880"/>
                </a:lnTo>
                <a:lnTo>
                  <a:pt x="0" y="6850880"/>
                </a:lnTo>
                <a:lnTo>
                  <a:pt x="0" y="0"/>
                </a:lnTo>
                <a:close/>
              </a:path>
            </a:pathLst>
          </a:custGeom>
          <a:solidFill>
            <a:srgbClr val="EFF0F4"/>
          </a:solidFill>
          <a:ln w="264" cap="flat">
            <a:noFill/>
            <a:prstDash val="solid"/>
            <a:miter/>
          </a:ln>
        </p:spPr>
        <p:txBody>
          <a:bodyPr rtlCol="0" anchor="ctr"/>
          <a:lstStyle/>
          <a:p>
            <a:endParaRPr lang="es-CO" dirty="0">
              <a:latin typeface="Alata" panose="00000500000000000000"/>
            </a:endParaRPr>
          </a:p>
        </p:txBody>
      </p:sp>
      <p:sp>
        <p:nvSpPr>
          <p:cNvPr id="6" name="Forma libre: forma 5">
            <a:extLst>
              <a:ext uri="{FF2B5EF4-FFF2-40B4-BE49-F238E27FC236}">
                <a16:creationId xmlns:a16="http://schemas.microsoft.com/office/drawing/2014/main" id="{12C21EC8-674D-3440-7A11-09E37FB6BC6C}"/>
              </a:ext>
            </a:extLst>
          </p:cNvPr>
          <p:cNvSpPr/>
          <p:nvPr/>
        </p:nvSpPr>
        <p:spPr>
          <a:xfrm>
            <a:off x="-10542" y="-2014"/>
            <a:ext cx="5668844" cy="6850879"/>
          </a:xfrm>
          <a:custGeom>
            <a:avLst/>
            <a:gdLst>
              <a:gd name="connsiteX0" fmla="*/ 5519623 w 5668844"/>
              <a:gd name="connsiteY0" fmla="*/ 3196234 h 6850879"/>
              <a:gd name="connsiteX1" fmla="*/ 3593079 w 5668844"/>
              <a:gd name="connsiteY1" fmla="*/ 6758268 h 6850879"/>
              <a:gd name="connsiteX2" fmla="*/ 3537669 w 5668844"/>
              <a:gd name="connsiteY2" fmla="*/ 6850880 h 6850879"/>
              <a:gd name="connsiteX3" fmla="*/ 0 w 5668844"/>
              <a:gd name="connsiteY3" fmla="*/ 6850880 h 6850879"/>
              <a:gd name="connsiteX4" fmla="*/ 0 w 5668844"/>
              <a:gd name="connsiteY4" fmla="*/ 0 h 6850879"/>
              <a:gd name="connsiteX5" fmla="*/ 2210239 w 5668844"/>
              <a:gd name="connsiteY5" fmla="*/ 0 h 6850879"/>
              <a:gd name="connsiteX6" fmla="*/ 5019587 w 5668844"/>
              <a:gd name="connsiteY6" fmla="*/ 1518925 h 6850879"/>
              <a:gd name="connsiteX7" fmla="*/ 5519623 w 5668844"/>
              <a:gd name="connsiteY7" fmla="*/ 3196229 h 6850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68844" h="6850879">
                <a:moveTo>
                  <a:pt x="5519623" y="3196234"/>
                </a:moveTo>
                <a:lnTo>
                  <a:pt x="3593079" y="6758268"/>
                </a:lnTo>
                <a:cubicBezTo>
                  <a:pt x="3575844" y="6790196"/>
                  <a:pt x="3557337" y="6821068"/>
                  <a:pt x="3537669" y="6850880"/>
                </a:cubicBezTo>
                <a:lnTo>
                  <a:pt x="0" y="6850880"/>
                </a:lnTo>
                <a:lnTo>
                  <a:pt x="0" y="0"/>
                </a:lnTo>
                <a:lnTo>
                  <a:pt x="2210239" y="0"/>
                </a:lnTo>
                <a:lnTo>
                  <a:pt x="5019587" y="1518925"/>
                </a:lnTo>
                <a:cubicBezTo>
                  <a:pt x="5620920" y="1844025"/>
                  <a:pt x="5844767" y="2594978"/>
                  <a:pt x="5519623" y="3196229"/>
                </a:cubicBezTo>
                <a:close/>
              </a:path>
            </a:pathLst>
          </a:custGeom>
          <a:solidFill>
            <a:srgbClr val="FEFEFE"/>
          </a:solidFill>
          <a:ln w="264" cap="flat">
            <a:noFill/>
            <a:prstDash val="solid"/>
            <a:miter/>
          </a:ln>
        </p:spPr>
        <p:txBody>
          <a:bodyPr rtlCol="0" anchor="ctr"/>
          <a:lstStyle/>
          <a:p>
            <a:endParaRPr lang="es-CO"/>
          </a:p>
        </p:txBody>
      </p:sp>
      <p:sp>
        <p:nvSpPr>
          <p:cNvPr id="7" name="Forma libre: forma 6">
            <a:extLst>
              <a:ext uri="{FF2B5EF4-FFF2-40B4-BE49-F238E27FC236}">
                <a16:creationId xmlns:a16="http://schemas.microsoft.com/office/drawing/2014/main" id="{45249F0E-5648-27BE-D5E1-654C933CA0E9}"/>
              </a:ext>
            </a:extLst>
          </p:cNvPr>
          <p:cNvSpPr/>
          <p:nvPr/>
        </p:nvSpPr>
        <p:spPr>
          <a:xfrm rot="8685505" flipH="1">
            <a:off x="11225460" y="-1066040"/>
            <a:ext cx="2198718" cy="3293276"/>
          </a:xfrm>
          <a:custGeom>
            <a:avLst/>
            <a:gdLst>
              <a:gd name="connsiteX0" fmla="*/ 1251860 w 3057119"/>
              <a:gd name="connsiteY0" fmla="*/ 6334418 h 6850877"/>
              <a:gd name="connsiteX1" fmla="*/ 2207092 w 3057119"/>
              <a:gd name="connsiteY1" fmla="*/ 6850877 h 6850877"/>
              <a:gd name="connsiteX2" fmla="*/ 2138257 w 3057119"/>
              <a:gd name="connsiteY2" fmla="*/ 6850877 h 6850877"/>
              <a:gd name="connsiteX3" fmla="*/ 649258 w 3057119"/>
              <a:gd name="connsiteY3" fmla="*/ 6045794 h 6850877"/>
              <a:gd name="connsiteX4" fmla="*/ 149222 w 3057119"/>
              <a:gd name="connsiteY4" fmla="*/ 4368492 h 6850877"/>
              <a:gd name="connsiteX5" fmla="*/ 2511829 w 3057119"/>
              <a:gd name="connsiteY5" fmla="*/ 0 h 6850877"/>
              <a:gd name="connsiteX6" fmla="*/ 3057120 w 3057119"/>
              <a:gd name="connsiteY6" fmla="*/ 0 h 6850877"/>
              <a:gd name="connsiteX7" fmla="*/ 676010 w 3057119"/>
              <a:gd name="connsiteY7" fmla="*/ 4402749 h 6850877"/>
              <a:gd name="connsiteX8" fmla="*/ 1251862 w 3057119"/>
              <a:gd name="connsiteY8" fmla="*/ 6334420 h 6850877"/>
              <a:gd name="connsiteX0" fmla="*/ 1251860 w 2511829"/>
              <a:gd name="connsiteY0" fmla="*/ 6334418 h 6850877"/>
              <a:gd name="connsiteX1" fmla="*/ 2207092 w 2511829"/>
              <a:gd name="connsiteY1" fmla="*/ 6850877 h 6850877"/>
              <a:gd name="connsiteX2" fmla="*/ 2138257 w 2511829"/>
              <a:gd name="connsiteY2" fmla="*/ 6850877 h 6850877"/>
              <a:gd name="connsiteX3" fmla="*/ 649258 w 2511829"/>
              <a:gd name="connsiteY3" fmla="*/ 6045794 h 6850877"/>
              <a:gd name="connsiteX4" fmla="*/ 149222 w 2511829"/>
              <a:gd name="connsiteY4" fmla="*/ 4368492 h 6850877"/>
              <a:gd name="connsiteX5" fmla="*/ 2511829 w 2511829"/>
              <a:gd name="connsiteY5" fmla="*/ 0 h 6850877"/>
              <a:gd name="connsiteX6" fmla="*/ 1073575 w 2511829"/>
              <a:gd name="connsiteY6" fmla="*/ 3657600 h 6850877"/>
              <a:gd name="connsiteX7" fmla="*/ 676010 w 2511829"/>
              <a:gd name="connsiteY7" fmla="*/ 4402749 h 6850877"/>
              <a:gd name="connsiteX8" fmla="*/ 1251862 w 2511829"/>
              <a:gd name="connsiteY8" fmla="*/ 6334420 h 6850877"/>
              <a:gd name="connsiteX9" fmla="*/ 1251860 w 2511829"/>
              <a:gd name="connsiteY9" fmla="*/ 6334418 h 6850877"/>
              <a:gd name="connsiteX0" fmla="*/ 1251860 w 2511829"/>
              <a:gd name="connsiteY0" fmla="*/ 6334418 h 6850877"/>
              <a:gd name="connsiteX1" fmla="*/ 2207092 w 2511829"/>
              <a:gd name="connsiteY1" fmla="*/ 6850877 h 6850877"/>
              <a:gd name="connsiteX2" fmla="*/ 2138257 w 2511829"/>
              <a:gd name="connsiteY2" fmla="*/ 6850877 h 6850877"/>
              <a:gd name="connsiteX3" fmla="*/ 649258 w 2511829"/>
              <a:gd name="connsiteY3" fmla="*/ 6045794 h 6850877"/>
              <a:gd name="connsiteX4" fmla="*/ 149222 w 2511829"/>
              <a:gd name="connsiteY4" fmla="*/ 4368492 h 6850877"/>
              <a:gd name="connsiteX5" fmla="*/ 2511829 w 2511829"/>
              <a:gd name="connsiteY5" fmla="*/ 0 h 6850877"/>
              <a:gd name="connsiteX6" fmla="*/ 1073575 w 2511829"/>
              <a:gd name="connsiteY6" fmla="*/ 3657600 h 6850877"/>
              <a:gd name="connsiteX7" fmla="*/ 676010 w 2511829"/>
              <a:gd name="connsiteY7" fmla="*/ 4402749 h 6850877"/>
              <a:gd name="connsiteX8" fmla="*/ 1251862 w 2511829"/>
              <a:gd name="connsiteY8" fmla="*/ 6334420 h 6850877"/>
              <a:gd name="connsiteX9" fmla="*/ 1251860 w 2511829"/>
              <a:gd name="connsiteY9" fmla="*/ 6334418 h 6850877"/>
              <a:gd name="connsiteX0" fmla="*/ 1251860 w 2207092"/>
              <a:gd name="connsiteY0" fmla="*/ 3000375 h 3516834"/>
              <a:gd name="connsiteX1" fmla="*/ 2207092 w 2207092"/>
              <a:gd name="connsiteY1" fmla="*/ 3516834 h 3516834"/>
              <a:gd name="connsiteX2" fmla="*/ 2138257 w 2207092"/>
              <a:gd name="connsiteY2" fmla="*/ 3516834 h 3516834"/>
              <a:gd name="connsiteX3" fmla="*/ 649258 w 2207092"/>
              <a:gd name="connsiteY3" fmla="*/ 2711751 h 3516834"/>
              <a:gd name="connsiteX4" fmla="*/ 149222 w 2207092"/>
              <a:gd name="connsiteY4" fmla="*/ 1034449 h 3516834"/>
              <a:gd name="connsiteX5" fmla="*/ 767435 w 2207092"/>
              <a:gd name="connsiteY5" fmla="*/ 0 h 3516834"/>
              <a:gd name="connsiteX6" fmla="*/ 1073575 w 2207092"/>
              <a:gd name="connsiteY6" fmla="*/ 323557 h 3516834"/>
              <a:gd name="connsiteX7" fmla="*/ 676010 w 2207092"/>
              <a:gd name="connsiteY7" fmla="*/ 1068706 h 3516834"/>
              <a:gd name="connsiteX8" fmla="*/ 1251862 w 2207092"/>
              <a:gd name="connsiteY8" fmla="*/ 3000377 h 3516834"/>
              <a:gd name="connsiteX9" fmla="*/ 1251860 w 2207092"/>
              <a:gd name="connsiteY9" fmla="*/ 3000375 h 3516834"/>
              <a:gd name="connsiteX0" fmla="*/ 1251860 w 2207092"/>
              <a:gd name="connsiteY0" fmla="*/ 2747644 h 3264103"/>
              <a:gd name="connsiteX1" fmla="*/ 2207092 w 2207092"/>
              <a:gd name="connsiteY1" fmla="*/ 3264103 h 3264103"/>
              <a:gd name="connsiteX2" fmla="*/ 2138257 w 2207092"/>
              <a:gd name="connsiteY2" fmla="*/ 3264103 h 3264103"/>
              <a:gd name="connsiteX3" fmla="*/ 649258 w 2207092"/>
              <a:gd name="connsiteY3" fmla="*/ 2459020 h 3264103"/>
              <a:gd name="connsiteX4" fmla="*/ 149222 w 2207092"/>
              <a:gd name="connsiteY4" fmla="*/ 781718 h 3264103"/>
              <a:gd name="connsiteX5" fmla="*/ 612691 w 2207092"/>
              <a:gd name="connsiteY5" fmla="*/ 56758 h 3264103"/>
              <a:gd name="connsiteX6" fmla="*/ 1073575 w 2207092"/>
              <a:gd name="connsiteY6" fmla="*/ 70826 h 3264103"/>
              <a:gd name="connsiteX7" fmla="*/ 676010 w 2207092"/>
              <a:gd name="connsiteY7" fmla="*/ 815975 h 3264103"/>
              <a:gd name="connsiteX8" fmla="*/ 1251862 w 2207092"/>
              <a:gd name="connsiteY8" fmla="*/ 2747646 h 3264103"/>
              <a:gd name="connsiteX9" fmla="*/ 1251860 w 2207092"/>
              <a:gd name="connsiteY9" fmla="*/ 2747644 h 3264103"/>
              <a:gd name="connsiteX0" fmla="*/ 1251860 w 2207092"/>
              <a:gd name="connsiteY0" fmla="*/ 2789360 h 3305819"/>
              <a:gd name="connsiteX1" fmla="*/ 2207092 w 2207092"/>
              <a:gd name="connsiteY1" fmla="*/ 3305819 h 3305819"/>
              <a:gd name="connsiteX2" fmla="*/ 2138257 w 2207092"/>
              <a:gd name="connsiteY2" fmla="*/ 3305819 h 3305819"/>
              <a:gd name="connsiteX3" fmla="*/ 649258 w 2207092"/>
              <a:gd name="connsiteY3" fmla="*/ 2500736 h 3305819"/>
              <a:gd name="connsiteX4" fmla="*/ 149222 w 2207092"/>
              <a:gd name="connsiteY4" fmla="*/ 823434 h 3305819"/>
              <a:gd name="connsiteX5" fmla="*/ 542353 w 2207092"/>
              <a:gd name="connsiteY5" fmla="*/ 0 h 3305819"/>
              <a:gd name="connsiteX6" fmla="*/ 1073575 w 2207092"/>
              <a:gd name="connsiteY6" fmla="*/ 112542 h 3305819"/>
              <a:gd name="connsiteX7" fmla="*/ 676010 w 2207092"/>
              <a:gd name="connsiteY7" fmla="*/ 857691 h 3305819"/>
              <a:gd name="connsiteX8" fmla="*/ 1251862 w 2207092"/>
              <a:gd name="connsiteY8" fmla="*/ 2789362 h 3305819"/>
              <a:gd name="connsiteX9" fmla="*/ 1251860 w 2207092"/>
              <a:gd name="connsiteY9" fmla="*/ 2789360 h 3305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7092" h="3305819">
                <a:moveTo>
                  <a:pt x="1251860" y="2789360"/>
                </a:moveTo>
                <a:lnTo>
                  <a:pt x="2207092" y="3305819"/>
                </a:lnTo>
                <a:lnTo>
                  <a:pt x="2138257" y="3305819"/>
                </a:lnTo>
                <a:lnTo>
                  <a:pt x="649258" y="2500736"/>
                </a:lnTo>
                <a:cubicBezTo>
                  <a:pt x="47925" y="2175530"/>
                  <a:pt x="-175923" y="1424577"/>
                  <a:pt x="149222" y="823434"/>
                </a:cubicBezTo>
                <a:lnTo>
                  <a:pt x="542353" y="0"/>
                </a:lnTo>
                <a:lnTo>
                  <a:pt x="1073575" y="112542"/>
                </a:lnTo>
                <a:cubicBezTo>
                  <a:pt x="912918" y="412507"/>
                  <a:pt x="1469713" y="-609892"/>
                  <a:pt x="676010" y="857691"/>
                </a:cubicBezTo>
                <a:cubicBezTo>
                  <a:pt x="301593" y="1550074"/>
                  <a:pt x="559383" y="2414888"/>
                  <a:pt x="1251862" y="2789362"/>
                </a:cubicBezTo>
                <a:lnTo>
                  <a:pt x="1251860" y="2789360"/>
                </a:lnTo>
                <a:close/>
              </a:path>
            </a:pathLst>
          </a:custGeom>
          <a:gradFill>
            <a:gsLst>
              <a:gs pos="0">
                <a:srgbClr val="6EA6FF"/>
              </a:gs>
              <a:gs pos="56078">
                <a:srgbClr val="3566B5"/>
              </a:gs>
              <a:gs pos="100000">
                <a:srgbClr val="182961"/>
              </a:gs>
            </a:gsLst>
            <a:lin ang="3612072" scaled="1"/>
          </a:gradFill>
          <a:ln w="264" cap="flat">
            <a:noFill/>
            <a:prstDash val="solid"/>
            <a:miter/>
          </a:ln>
        </p:spPr>
        <p:txBody>
          <a:bodyPr rtlCol="0" anchor="ctr"/>
          <a:lstStyle/>
          <a:p>
            <a:endParaRPr lang="es-CO"/>
          </a:p>
        </p:txBody>
      </p:sp>
      <p:sp>
        <p:nvSpPr>
          <p:cNvPr id="17" name="Forma libre: forma 16">
            <a:extLst>
              <a:ext uri="{FF2B5EF4-FFF2-40B4-BE49-F238E27FC236}">
                <a16:creationId xmlns:a16="http://schemas.microsoft.com/office/drawing/2014/main" id="{16CB3CFB-5F31-33A0-6AD4-632467033091}"/>
              </a:ext>
            </a:extLst>
          </p:cNvPr>
          <p:cNvSpPr/>
          <p:nvPr/>
        </p:nvSpPr>
        <p:spPr>
          <a:xfrm>
            <a:off x="10368893" y="5474733"/>
            <a:ext cx="1854468" cy="1410228"/>
          </a:xfrm>
          <a:custGeom>
            <a:avLst/>
            <a:gdLst>
              <a:gd name="connsiteX0" fmla="*/ 1854469 w 1854468"/>
              <a:gd name="connsiteY0" fmla="*/ 129080 h 1410228"/>
              <a:gd name="connsiteX1" fmla="*/ 1854469 w 1854468"/>
              <a:gd name="connsiteY1" fmla="*/ 1410229 h 1410228"/>
              <a:gd name="connsiteX2" fmla="*/ 0 w 1854468"/>
              <a:gd name="connsiteY2" fmla="*/ 1410229 h 1410228"/>
              <a:gd name="connsiteX3" fmla="*/ 477483 w 1854468"/>
              <a:gd name="connsiteY3" fmla="*/ 527297 h 1410228"/>
              <a:gd name="connsiteX4" fmla="*/ 1840104 w 1854468"/>
              <a:gd name="connsiteY4" fmla="*/ 121207 h 1410228"/>
              <a:gd name="connsiteX5" fmla="*/ 1854469 w 1854468"/>
              <a:gd name="connsiteY5" fmla="*/ 129080 h 1410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4468" h="1410228">
                <a:moveTo>
                  <a:pt x="1854469" y="129080"/>
                </a:moveTo>
                <a:lnTo>
                  <a:pt x="1854469" y="1410229"/>
                </a:lnTo>
                <a:lnTo>
                  <a:pt x="0" y="1410229"/>
                </a:lnTo>
                <a:lnTo>
                  <a:pt x="477483" y="527297"/>
                </a:lnTo>
                <a:cubicBezTo>
                  <a:pt x="741532" y="38995"/>
                  <a:pt x="1351619" y="-142921"/>
                  <a:pt x="1840104" y="121207"/>
                </a:cubicBezTo>
                <a:lnTo>
                  <a:pt x="1854469" y="129080"/>
                </a:lnTo>
                <a:close/>
              </a:path>
            </a:pathLst>
          </a:custGeom>
          <a:solidFill>
            <a:srgbClr val="182961"/>
          </a:solidFill>
          <a:ln w="264" cap="flat">
            <a:noFill/>
            <a:prstDash val="solid"/>
            <a:miter/>
          </a:ln>
        </p:spPr>
        <p:txBody>
          <a:bodyPr rtlCol="0" anchor="ctr"/>
          <a:lstStyle/>
          <a:p>
            <a:endParaRPr lang="es-CO"/>
          </a:p>
        </p:txBody>
      </p:sp>
      <p:pic>
        <p:nvPicPr>
          <p:cNvPr id="18" name="Imagen 17">
            <a:extLst>
              <a:ext uri="{FF2B5EF4-FFF2-40B4-BE49-F238E27FC236}">
                <a16:creationId xmlns:a16="http://schemas.microsoft.com/office/drawing/2014/main" id="{A8B4C9D9-873E-8B1A-DCAC-859C0EE8C4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05816" y="5796840"/>
            <a:ext cx="648892" cy="818765"/>
          </a:xfrm>
          <a:prstGeom prst="rect">
            <a:avLst/>
          </a:prstGeom>
        </p:spPr>
      </p:pic>
      <p:sp>
        <p:nvSpPr>
          <p:cNvPr id="11" name="CuadroTexto 10">
            <a:extLst>
              <a:ext uri="{FF2B5EF4-FFF2-40B4-BE49-F238E27FC236}">
                <a16:creationId xmlns:a16="http://schemas.microsoft.com/office/drawing/2014/main" id="{FD73DE35-6068-FBE5-3B93-34BE719E1F5C}"/>
              </a:ext>
            </a:extLst>
          </p:cNvPr>
          <p:cNvSpPr txBox="1"/>
          <p:nvPr/>
        </p:nvSpPr>
        <p:spPr>
          <a:xfrm>
            <a:off x="510064" y="2222826"/>
            <a:ext cx="4052971" cy="3093154"/>
          </a:xfrm>
          <a:prstGeom prst="rect">
            <a:avLst/>
          </a:prstGeom>
          <a:noFill/>
        </p:spPr>
        <p:txBody>
          <a:bodyPr wrap="square">
            <a:spAutoFit/>
          </a:bodyPr>
          <a:lstStyle/>
          <a:p>
            <a:pPr algn="ctr"/>
            <a:r>
              <a:rPr lang="es-CO" sz="1500" b="1" dirty="0"/>
              <a:t>COMPONENTE TRANSVERSAL.</a:t>
            </a:r>
          </a:p>
          <a:p>
            <a:pPr algn="just"/>
            <a:endParaRPr lang="es-CO" sz="1500" i="1" dirty="0"/>
          </a:p>
          <a:p>
            <a:pPr algn="just"/>
            <a:r>
              <a:rPr lang="es-CO" sz="1500" dirty="0"/>
              <a:t>Conformado por los siguientes temáticas:</a:t>
            </a:r>
          </a:p>
          <a:p>
            <a:pPr algn="just"/>
            <a:endParaRPr lang="es-CO" sz="1500" i="1" dirty="0"/>
          </a:p>
          <a:p>
            <a:pPr marL="285750" indent="-285750" algn="just">
              <a:buFont typeface="Arial" panose="020B0604020202020204" pitchFamily="34" charset="0"/>
              <a:buChar char="•"/>
            </a:pPr>
            <a:r>
              <a:rPr lang="es-MX" sz="1500" b="1" dirty="0">
                <a:latin typeface="Alata" panose="00000500000000000000" pitchFamily="2" charset="0"/>
              </a:rPr>
              <a:t>Declaración</a:t>
            </a:r>
          </a:p>
          <a:p>
            <a:pPr marL="285750" indent="-285750" algn="just">
              <a:buFont typeface="Arial" panose="020B0604020202020204" pitchFamily="34" charset="0"/>
              <a:buChar char="•"/>
            </a:pPr>
            <a:r>
              <a:rPr lang="es-MX" sz="1500" b="1" dirty="0">
                <a:latin typeface="Alata" panose="00000500000000000000" pitchFamily="2" charset="0"/>
              </a:rPr>
              <a:t>Objetivo</a:t>
            </a:r>
          </a:p>
          <a:p>
            <a:pPr marL="285750" indent="-285750" algn="just">
              <a:buFont typeface="Arial" panose="020B0604020202020204" pitchFamily="34" charset="0"/>
              <a:buChar char="•"/>
            </a:pPr>
            <a:r>
              <a:rPr lang="es-MX" sz="1500" b="1" dirty="0">
                <a:latin typeface="Alata" panose="00000500000000000000" pitchFamily="2" charset="0"/>
              </a:rPr>
              <a:t>Alcance</a:t>
            </a:r>
          </a:p>
          <a:p>
            <a:pPr marL="285750" indent="-285750" algn="just">
              <a:buFont typeface="Arial" panose="020B0604020202020204" pitchFamily="34" charset="0"/>
              <a:buChar char="•"/>
            </a:pPr>
            <a:r>
              <a:rPr lang="es-MX" sz="1500" b="1" dirty="0">
                <a:latin typeface="Alata" panose="00000500000000000000" pitchFamily="2" charset="0"/>
              </a:rPr>
              <a:t>Planeación.</a:t>
            </a:r>
          </a:p>
          <a:p>
            <a:pPr marL="285750" indent="-285750" algn="just">
              <a:buFont typeface="Arial" panose="020B0604020202020204" pitchFamily="34" charset="0"/>
              <a:buChar char="•"/>
            </a:pPr>
            <a:r>
              <a:rPr lang="es-MX" sz="1500" b="1" dirty="0">
                <a:latin typeface="Alata" panose="00000500000000000000" pitchFamily="2" charset="0"/>
              </a:rPr>
              <a:t>Supervisión, Monitoreo y Administración.</a:t>
            </a:r>
          </a:p>
          <a:p>
            <a:pPr marL="285750" indent="-285750" algn="just">
              <a:buFont typeface="Arial" panose="020B0604020202020204" pitchFamily="34" charset="0"/>
              <a:buChar char="•"/>
            </a:pPr>
            <a:r>
              <a:rPr lang="es-MX" sz="1500" b="1" dirty="0">
                <a:latin typeface="Alata" panose="00000500000000000000" pitchFamily="2" charset="0"/>
              </a:rPr>
              <a:t>Reportes.</a:t>
            </a:r>
          </a:p>
          <a:p>
            <a:pPr marL="285750" indent="-285750" algn="just">
              <a:buFont typeface="Arial" panose="020B0604020202020204" pitchFamily="34" charset="0"/>
              <a:buChar char="•"/>
            </a:pPr>
            <a:r>
              <a:rPr lang="es-MX" sz="1500" b="1" dirty="0">
                <a:latin typeface="Alata" panose="00000500000000000000" pitchFamily="2" charset="0"/>
              </a:rPr>
              <a:t>Comunicación.</a:t>
            </a:r>
          </a:p>
          <a:p>
            <a:pPr marL="285750" indent="-285750" algn="just">
              <a:buFont typeface="Arial" panose="020B0604020202020204" pitchFamily="34" charset="0"/>
              <a:buChar char="•"/>
            </a:pPr>
            <a:r>
              <a:rPr lang="es-MX" sz="1500" b="1" dirty="0">
                <a:latin typeface="Alata" panose="00000500000000000000" pitchFamily="2" charset="0"/>
              </a:rPr>
              <a:t>Auditoria y mejora.</a:t>
            </a:r>
          </a:p>
          <a:p>
            <a:pPr algn="just"/>
            <a:endParaRPr lang="es-MX" sz="1500" dirty="0">
              <a:latin typeface="Alata" panose="00000500000000000000" pitchFamily="2" charset="0"/>
            </a:endParaRPr>
          </a:p>
        </p:txBody>
      </p:sp>
      <p:sp>
        <p:nvSpPr>
          <p:cNvPr id="16" name="CuadroTexto 15">
            <a:extLst>
              <a:ext uri="{FF2B5EF4-FFF2-40B4-BE49-F238E27FC236}">
                <a16:creationId xmlns:a16="http://schemas.microsoft.com/office/drawing/2014/main" id="{16ADD49A-856C-519C-0D07-F13F9571E877}"/>
              </a:ext>
            </a:extLst>
          </p:cNvPr>
          <p:cNvSpPr txBox="1"/>
          <p:nvPr/>
        </p:nvSpPr>
        <p:spPr>
          <a:xfrm>
            <a:off x="510064" y="60354"/>
            <a:ext cx="10695751" cy="800219"/>
          </a:xfrm>
          <a:prstGeom prst="rect">
            <a:avLst/>
          </a:prstGeom>
          <a:noFill/>
        </p:spPr>
        <p:txBody>
          <a:bodyPr wrap="square" rtlCol="0">
            <a:spAutoFit/>
          </a:bodyPr>
          <a:lstStyle/>
          <a:p>
            <a:r>
              <a:rPr lang="es-CO" sz="2400" b="1" dirty="0">
                <a:solidFill>
                  <a:srgbClr val="182961"/>
                </a:solidFill>
                <a:latin typeface="Alata" panose="00000500000000000000" pitchFamily="2" charset="0"/>
              </a:rPr>
              <a:t>PROGRAMA DE TRANSPARENCIA Y ÉTICA PÚBLICA, Vigencia 2026-2027:</a:t>
            </a:r>
          </a:p>
          <a:p>
            <a:r>
              <a:rPr lang="es-CO" sz="2200" dirty="0">
                <a:solidFill>
                  <a:srgbClr val="182961"/>
                </a:solidFill>
                <a:latin typeface="Alata" panose="00000500000000000000" pitchFamily="2" charset="0"/>
              </a:rPr>
              <a:t>Antecedentes normativos.</a:t>
            </a:r>
          </a:p>
        </p:txBody>
      </p:sp>
      <p:sp>
        <p:nvSpPr>
          <p:cNvPr id="20" name="CuadroTexto 19">
            <a:extLst>
              <a:ext uri="{FF2B5EF4-FFF2-40B4-BE49-F238E27FC236}">
                <a16:creationId xmlns:a16="http://schemas.microsoft.com/office/drawing/2014/main" id="{1A94EBC1-3310-9DA1-5DD4-BF9F80803567}"/>
              </a:ext>
            </a:extLst>
          </p:cNvPr>
          <p:cNvSpPr txBox="1"/>
          <p:nvPr/>
        </p:nvSpPr>
        <p:spPr>
          <a:xfrm>
            <a:off x="510064" y="1053311"/>
            <a:ext cx="10964760" cy="892552"/>
          </a:xfrm>
          <a:prstGeom prst="rect">
            <a:avLst/>
          </a:prstGeom>
          <a:noFill/>
        </p:spPr>
        <p:txBody>
          <a:bodyPr wrap="square" rtlCol="0">
            <a:spAutoFit/>
          </a:bodyPr>
          <a:lstStyle/>
          <a:p>
            <a:pPr algn="ctr"/>
            <a:r>
              <a:rPr lang="es-CO" sz="2600" b="1" dirty="0">
                <a:solidFill>
                  <a:srgbClr val="182961"/>
                </a:solidFill>
                <a:latin typeface="Alata" panose="00000500000000000000" pitchFamily="2" charset="0"/>
              </a:rPr>
              <a:t>Estructura de los Programas de Transparencia y Ética Publica conforme al anexo técnico del </a:t>
            </a:r>
            <a:r>
              <a:rPr lang="es-MX" sz="2600" b="1" dirty="0">
                <a:solidFill>
                  <a:srgbClr val="182961"/>
                </a:solidFill>
                <a:latin typeface="Alata" panose="00000500000000000000" pitchFamily="2" charset="0"/>
              </a:rPr>
              <a:t>Decreto 1122 de 2024 del DAPRE</a:t>
            </a:r>
            <a:r>
              <a:rPr lang="es-CO" sz="2600" b="1" dirty="0">
                <a:solidFill>
                  <a:srgbClr val="182961"/>
                </a:solidFill>
                <a:latin typeface="Alata" panose="00000500000000000000" pitchFamily="2" charset="0"/>
              </a:rPr>
              <a:t>.</a:t>
            </a:r>
            <a:endParaRPr lang="es-CO" sz="2600" dirty="0">
              <a:solidFill>
                <a:srgbClr val="182961"/>
              </a:solidFill>
              <a:latin typeface="Alata" panose="00000500000000000000" pitchFamily="2" charset="0"/>
            </a:endParaRPr>
          </a:p>
        </p:txBody>
      </p:sp>
      <p:sp>
        <p:nvSpPr>
          <p:cNvPr id="23" name="CuadroTexto 22">
            <a:extLst>
              <a:ext uri="{FF2B5EF4-FFF2-40B4-BE49-F238E27FC236}">
                <a16:creationId xmlns:a16="http://schemas.microsoft.com/office/drawing/2014/main" id="{6B8D4A3F-B507-7D6E-7A7A-81795342C044}"/>
              </a:ext>
            </a:extLst>
          </p:cNvPr>
          <p:cNvSpPr txBox="1"/>
          <p:nvPr/>
        </p:nvSpPr>
        <p:spPr>
          <a:xfrm>
            <a:off x="5458748" y="2222826"/>
            <a:ext cx="6645192" cy="4478149"/>
          </a:xfrm>
          <a:prstGeom prst="rect">
            <a:avLst/>
          </a:prstGeom>
          <a:noFill/>
        </p:spPr>
        <p:txBody>
          <a:bodyPr wrap="square">
            <a:spAutoFit/>
          </a:bodyPr>
          <a:lstStyle/>
          <a:p>
            <a:pPr algn="ctr"/>
            <a:r>
              <a:rPr lang="es-CO" sz="1500" b="1" dirty="0"/>
              <a:t>COMPONENTE PROGRAMATICO.</a:t>
            </a:r>
          </a:p>
          <a:p>
            <a:pPr algn="just"/>
            <a:endParaRPr lang="es-CO" sz="1500" i="1" dirty="0"/>
          </a:p>
          <a:p>
            <a:pPr algn="just"/>
            <a:r>
              <a:rPr lang="es-CO" sz="1500" dirty="0"/>
              <a:t>Conformado por las siguientes temáticas y acciones estratégicas:</a:t>
            </a:r>
          </a:p>
          <a:p>
            <a:pPr algn="just"/>
            <a:endParaRPr lang="es-CO" sz="1500" i="1" dirty="0"/>
          </a:p>
          <a:p>
            <a:pPr marL="177800" indent="-177800" algn="just">
              <a:buFont typeface="Arial" panose="020B0604020202020204" pitchFamily="34" charset="0"/>
              <a:buChar char="•"/>
            </a:pPr>
            <a:r>
              <a:rPr lang="es-MX" sz="1500" b="1" dirty="0">
                <a:latin typeface="Alata" panose="00000500000000000000" pitchFamily="2" charset="0"/>
              </a:rPr>
              <a:t>Temática: Administración de Riesgos.</a:t>
            </a:r>
          </a:p>
          <a:p>
            <a:pPr marL="361950" lvl="1" indent="-184150" algn="just">
              <a:buFont typeface="Wingdings" panose="05000000000000000000" pitchFamily="2" charset="2"/>
              <a:buChar char="Ø"/>
            </a:pPr>
            <a:r>
              <a:rPr lang="es-MX" sz="1500" b="1" dirty="0">
                <a:latin typeface="Alata" panose="00000500000000000000" pitchFamily="2" charset="0"/>
              </a:rPr>
              <a:t>Acción estratégica</a:t>
            </a:r>
            <a:r>
              <a:rPr lang="es-MX" sz="1500" dirty="0">
                <a:latin typeface="Alata" panose="00000500000000000000" pitchFamily="2" charset="0"/>
              </a:rPr>
              <a:t>: Gestión de riesgos para la integridad pública.</a:t>
            </a:r>
          </a:p>
          <a:p>
            <a:pPr marL="361950" lvl="1" indent="-184150" algn="just">
              <a:buFont typeface="Wingdings" panose="05000000000000000000" pitchFamily="2" charset="2"/>
              <a:buChar char="Ø"/>
            </a:pPr>
            <a:r>
              <a:rPr lang="es-MX" sz="1500" b="1" dirty="0">
                <a:latin typeface="Alata" panose="00000500000000000000" pitchFamily="2" charset="0"/>
              </a:rPr>
              <a:t>Acción estratégica</a:t>
            </a:r>
            <a:r>
              <a:rPr lang="es-MX" sz="1500" dirty="0">
                <a:latin typeface="Alata" panose="00000500000000000000" pitchFamily="2" charset="0"/>
              </a:rPr>
              <a:t>: Gestión de riesgos de LA/FT/FP.</a:t>
            </a:r>
          </a:p>
          <a:p>
            <a:pPr marL="361950" lvl="1" indent="-184150" algn="just">
              <a:buFont typeface="Wingdings" panose="05000000000000000000" pitchFamily="2" charset="2"/>
              <a:buChar char="Ø"/>
            </a:pPr>
            <a:r>
              <a:rPr lang="es-MX" sz="1500" b="1" dirty="0">
                <a:latin typeface="Alata" panose="00000500000000000000" pitchFamily="2" charset="0"/>
              </a:rPr>
              <a:t>Acción estratégica</a:t>
            </a:r>
            <a:r>
              <a:rPr lang="es-MX" sz="1500" dirty="0">
                <a:latin typeface="Alata" panose="00000500000000000000" pitchFamily="2" charset="0"/>
              </a:rPr>
              <a:t>: Debida diligencia.</a:t>
            </a:r>
          </a:p>
          <a:p>
            <a:pPr marL="177800" lvl="1" algn="just"/>
            <a:endParaRPr lang="es-MX" sz="1500" dirty="0">
              <a:latin typeface="Alata" panose="00000500000000000000" pitchFamily="2" charset="0"/>
            </a:endParaRPr>
          </a:p>
          <a:p>
            <a:pPr marL="177800" indent="-177800" algn="just">
              <a:buFont typeface="Arial" panose="020B0604020202020204" pitchFamily="34" charset="0"/>
              <a:buChar char="•"/>
            </a:pPr>
            <a:r>
              <a:rPr lang="es-MX" sz="1500" b="1" dirty="0">
                <a:latin typeface="Alata" panose="00000500000000000000" pitchFamily="2" charset="0"/>
              </a:rPr>
              <a:t>Temática: Redes y articulación.</a:t>
            </a:r>
          </a:p>
          <a:p>
            <a:pPr marL="361950" lvl="1" indent="-184150" algn="just">
              <a:buFont typeface="Wingdings" panose="05000000000000000000" pitchFamily="2" charset="2"/>
              <a:buChar char="Ø"/>
            </a:pPr>
            <a:r>
              <a:rPr lang="es-MX" sz="1500" b="1" dirty="0">
                <a:latin typeface="Alata" panose="00000500000000000000" pitchFamily="2" charset="0"/>
              </a:rPr>
              <a:t>Acción estratégica</a:t>
            </a:r>
            <a:r>
              <a:rPr lang="es-MX" sz="1500" dirty="0">
                <a:latin typeface="Alata" panose="00000500000000000000" pitchFamily="2" charset="0"/>
              </a:rPr>
              <a:t>: Redes internas.</a:t>
            </a:r>
          </a:p>
          <a:p>
            <a:pPr marL="361950" lvl="1" indent="-184150" algn="just">
              <a:buFont typeface="Wingdings" panose="05000000000000000000" pitchFamily="2" charset="2"/>
              <a:buChar char="Ø"/>
            </a:pPr>
            <a:r>
              <a:rPr lang="es-MX" sz="1500" b="1" dirty="0">
                <a:latin typeface="Alata" panose="00000500000000000000" pitchFamily="2" charset="0"/>
              </a:rPr>
              <a:t>Acción estratégica</a:t>
            </a:r>
            <a:r>
              <a:rPr lang="es-MX" sz="1500" dirty="0">
                <a:latin typeface="Alata" panose="00000500000000000000" pitchFamily="2" charset="0"/>
              </a:rPr>
              <a:t>: Redes externas.</a:t>
            </a:r>
          </a:p>
          <a:p>
            <a:pPr marL="361950" lvl="1" indent="-184150" algn="just">
              <a:buFont typeface="Wingdings" panose="05000000000000000000" pitchFamily="2" charset="2"/>
              <a:buChar char="Ø"/>
            </a:pPr>
            <a:endParaRPr lang="es-MX" sz="1500" dirty="0">
              <a:latin typeface="Alata" panose="00000500000000000000" pitchFamily="2" charset="0"/>
            </a:endParaRPr>
          </a:p>
          <a:p>
            <a:pPr marL="177800" indent="-177800" algn="just">
              <a:buFont typeface="Arial" panose="020B0604020202020204" pitchFamily="34" charset="0"/>
              <a:buChar char="•"/>
            </a:pPr>
            <a:r>
              <a:rPr lang="es-MX" sz="1500" b="1" dirty="0">
                <a:latin typeface="Alata" panose="00000500000000000000" pitchFamily="2" charset="0"/>
              </a:rPr>
              <a:t>Temática: Modelo de Estado Abierto.</a:t>
            </a:r>
          </a:p>
          <a:p>
            <a:pPr marL="361950" lvl="1" indent="-184150" algn="just">
              <a:buFont typeface="Wingdings" panose="05000000000000000000" pitchFamily="2" charset="2"/>
              <a:buChar char="Ø"/>
            </a:pPr>
            <a:r>
              <a:rPr lang="es-MX" sz="1500" b="1" dirty="0">
                <a:latin typeface="Alata" panose="00000500000000000000" pitchFamily="2" charset="0"/>
              </a:rPr>
              <a:t>Acción estratégica</a:t>
            </a:r>
            <a:r>
              <a:rPr lang="es-MX" sz="1500" dirty="0">
                <a:latin typeface="Alata" panose="00000500000000000000" pitchFamily="2" charset="0"/>
              </a:rPr>
              <a:t>: Acceso a la información pública y Transparencia.</a:t>
            </a:r>
          </a:p>
          <a:p>
            <a:pPr marL="361950" lvl="1" indent="-184150" algn="just">
              <a:buFont typeface="Wingdings" panose="05000000000000000000" pitchFamily="2" charset="2"/>
              <a:buChar char="Ø"/>
            </a:pPr>
            <a:r>
              <a:rPr lang="es-MX" sz="1500" b="1" dirty="0">
                <a:latin typeface="Alata" panose="00000500000000000000" pitchFamily="2" charset="0"/>
              </a:rPr>
              <a:t>Acción estratégica</a:t>
            </a:r>
            <a:r>
              <a:rPr lang="es-MX" sz="1500" dirty="0">
                <a:latin typeface="Alata" panose="00000500000000000000" pitchFamily="2" charset="0"/>
              </a:rPr>
              <a:t>: Integridad pública y cultura de la legalidad.</a:t>
            </a:r>
          </a:p>
          <a:p>
            <a:pPr marL="361950" lvl="1" indent="-184150" algn="just">
              <a:buFont typeface="Wingdings" panose="05000000000000000000" pitchFamily="2" charset="2"/>
              <a:buChar char="Ø"/>
            </a:pPr>
            <a:r>
              <a:rPr lang="es-MX" sz="1500" b="1" dirty="0">
                <a:latin typeface="Alata" panose="00000500000000000000" pitchFamily="2" charset="0"/>
              </a:rPr>
              <a:t>Acción estratégica</a:t>
            </a:r>
            <a:r>
              <a:rPr lang="es-MX" sz="1500" dirty="0">
                <a:latin typeface="Alata" panose="00000500000000000000" pitchFamily="2" charset="0"/>
              </a:rPr>
              <a:t>: Dialogo y corresponsabilidad.</a:t>
            </a:r>
          </a:p>
          <a:p>
            <a:pPr marL="361950" lvl="1" indent="-184150" algn="just">
              <a:buFont typeface="Wingdings" panose="05000000000000000000" pitchFamily="2" charset="2"/>
              <a:buChar char="Ø"/>
            </a:pPr>
            <a:endParaRPr lang="es-MX" sz="1500" dirty="0">
              <a:latin typeface="Alata" panose="00000500000000000000" pitchFamily="2" charset="0"/>
            </a:endParaRPr>
          </a:p>
          <a:p>
            <a:pPr marL="177800" indent="-177800" algn="just">
              <a:buFont typeface="Arial" panose="020B0604020202020204" pitchFamily="34" charset="0"/>
              <a:buChar char="•"/>
            </a:pPr>
            <a:r>
              <a:rPr lang="es-MX" sz="1500" b="1" dirty="0">
                <a:latin typeface="Alata" panose="00000500000000000000" pitchFamily="2" charset="0"/>
              </a:rPr>
              <a:t>Temática: Iniciativas adicionales.</a:t>
            </a:r>
          </a:p>
        </p:txBody>
      </p:sp>
    </p:spTree>
    <p:extLst>
      <p:ext uri="{BB962C8B-B14F-4D97-AF65-F5344CB8AC3E}">
        <p14:creationId xmlns:p14="http://schemas.microsoft.com/office/powerpoint/2010/main" val="301174394"/>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0B1A6-FCB8-6F02-6C75-BFCEA4F5743B}"/>
            </a:ext>
          </a:extLst>
        </p:cNvPr>
        <p:cNvGrpSpPr/>
        <p:nvPr/>
      </p:nvGrpSpPr>
      <p:grpSpPr>
        <a:xfrm>
          <a:off x="0" y="0"/>
          <a:ext cx="0" cy="0"/>
          <a:chOff x="0" y="0"/>
          <a:chExt cx="0" cy="0"/>
        </a:xfrm>
      </p:grpSpPr>
      <p:sp>
        <p:nvSpPr>
          <p:cNvPr id="5" name="Forma libre: forma 4">
            <a:extLst>
              <a:ext uri="{FF2B5EF4-FFF2-40B4-BE49-F238E27FC236}">
                <a16:creationId xmlns:a16="http://schemas.microsoft.com/office/drawing/2014/main" id="{C1D84E9E-67CE-39F1-9D9E-4AE139BA1778}"/>
              </a:ext>
            </a:extLst>
          </p:cNvPr>
          <p:cNvSpPr/>
          <p:nvPr/>
        </p:nvSpPr>
        <p:spPr>
          <a:xfrm>
            <a:off x="-21628" y="-1"/>
            <a:ext cx="12181000" cy="6850879"/>
          </a:xfrm>
          <a:custGeom>
            <a:avLst/>
            <a:gdLst>
              <a:gd name="connsiteX0" fmla="*/ 12181001 w 12181000"/>
              <a:gd name="connsiteY0" fmla="*/ 0 h 6850879"/>
              <a:gd name="connsiteX1" fmla="*/ 12181001 w 12181000"/>
              <a:gd name="connsiteY1" fmla="*/ 6850880 h 6850879"/>
              <a:gd name="connsiteX2" fmla="*/ 0 w 12181000"/>
              <a:gd name="connsiteY2" fmla="*/ 6850880 h 6850879"/>
              <a:gd name="connsiteX3" fmla="*/ 0 w 12181000"/>
              <a:gd name="connsiteY3" fmla="*/ 0 h 6850879"/>
            </a:gdLst>
            <a:ahLst/>
            <a:cxnLst>
              <a:cxn ang="0">
                <a:pos x="connsiteX0" y="connsiteY0"/>
              </a:cxn>
              <a:cxn ang="0">
                <a:pos x="connsiteX1" y="connsiteY1"/>
              </a:cxn>
              <a:cxn ang="0">
                <a:pos x="connsiteX2" y="connsiteY2"/>
              </a:cxn>
              <a:cxn ang="0">
                <a:pos x="connsiteX3" y="connsiteY3"/>
              </a:cxn>
            </a:cxnLst>
            <a:rect l="l" t="t" r="r" b="b"/>
            <a:pathLst>
              <a:path w="12181000" h="6850879">
                <a:moveTo>
                  <a:pt x="12181001" y="0"/>
                </a:moveTo>
                <a:lnTo>
                  <a:pt x="12181001" y="6850880"/>
                </a:lnTo>
                <a:lnTo>
                  <a:pt x="0" y="6850880"/>
                </a:lnTo>
                <a:lnTo>
                  <a:pt x="0" y="0"/>
                </a:lnTo>
                <a:close/>
              </a:path>
            </a:pathLst>
          </a:custGeom>
          <a:solidFill>
            <a:srgbClr val="EFF0F4"/>
          </a:solidFill>
          <a:ln w="264" cap="flat">
            <a:noFill/>
            <a:prstDash val="solid"/>
            <a:miter/>
          </a:ln>
        </p:spPr>
        <p:txBody>
          <a:bodyPr rtlCol="0" anchor="ctr"/>
          <a:lstStyle/>
          <a:p>
            <a:endParaRPr lang="es-CO" dirty="0">
              <a:latin typeface="Alata" panose="00000500000000000000"/>
            </a:endParaRPr>
          </a:p>
        </p:txBody>
      </p:sp>
      <p:sp>
        <p:nvSpPr>
          <p:cNvPr id="6" name="Forma libre: forma 5">
            <a:extLst>
              <a:ext uri="{FF2B5EF4-FFF2-40B4-BE49-F238E27FC236}">
                <a16:creationId xmlns:a16="http://schemas.microsoft.com/office/drawing/2014/main" id="{8D2A6C5F-99C1-B802-525A-DE04F576E36A}"/>
              </a:ext>
            </a:extLst>
          </p:cNvPr>
          <p:cNvSpPr/>
          <p:nvPr/>
        </p:nvSpPr>
        <p:spPr>
          <a:xfrm>
            <a:off x="-10542" y="-2014"/>
            <a:ext cx="5668844" cy="6850879"/>
          </a:xfrm>
          <a:custGeom>
            <a:avLst/>
            <a:gdLst>
              <a:gd name="connsiteX0" fmla="*/ 5519623 w 5668844"/>
              <a:gd name="connsiteY0" fmla="*/ 3196234 h 6850879"/>
              <a:gd name="connsiteX1" fmla="*/ 3593079 w 5668844"/>
              <a:gd name="connsiteY1" fmla="*/ 6758268 h 6850879"/>
              <a:gd name="connsiteX2" fmla="*/ 3537669 w 5668844"/>
              <a:gd name="connsiteY2" fmla="*/ 6850880 h 6850879"/>
              <a:gd name="connsiteX3" fmla="*/ 0 w 5668844"/>
              <a:gd name="connsiteY3" fmla="*/ 6850880 h 6850879"/>
              <a:gd name="connsiteX4" fmla="*/ 0 w 5668844"/>
              <a:gd name="connsiteY4" fmla="*/ 0 h 6850879"/>
              <a:gd name="connsiteX5" fmla="*/ 2210239 w 5668844"/>
              <a:gd name="connsiteY5" fmla="*/ 0 h 6850879"/>
              <a:gd name="connsiteX6" fmla="*/ 5019587 w 5668844"/>
              <a:gd name="connsiteY6" fmla="*/ 1518925 h 6850879"/>
              <a:gd name="connsiteX7" fmla="*/ 5519623 w 5668844"/>
              <a:gd name="connsiteY7" fmla="*/ 3196229 h 6850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68844" h="6850879">
                <a:moveTo>
                  <a:pt x="5519623" y="3196234"/>
                </a:moveTo>
                <a:lnTo>
                  <a:pt x="3593079" y="6758268"/>
                </a:lnTo>
                <a:cubicBezTo>
                  <a:pt x="3575844" y="6790196"/>
                  <a:pt x="3557337" y="6821068"/>
                  <a:pt x="3537669" y="6850880"/>
                </a:cubicBezTo>
                <a:lnTo>
                  <a:pt x="0" y="6850880"/>
                </a:lnTo>
                <a:lnTo>
                  <a:pt x="0" y="0"/>
                </a:lnTo>
                <a:lnTo>
                  <a:pt x="2210239" y="0"/>
                </a:lnTo>
                <a:lnTo>
                  <a:pt x="5019587" y="1518925"/>
                </a:lnTo>
                <a:cubicBezTo>
                  <a:pt x="5620920" y="1844025"/>
                  <a:pt x="5844767" y="2594978"/>
                  <a:pt x="5519623" y="3196229"/>
                </a:cubicBezTo>
                <a:close/>
              </a:path>
            </a:pathLst>
          </a:custGeom>
          <a:solidFill>
            <a:srgbClr val="FEFEFE"/>
          </a:solidFill>
          <a:ln w="264" cap="flat">
            <a:noFill/>
            <a:prstDash val="solid"/>
            <a:miter/>
          </a:ln>
        </p:spPr>
        <p:txBody>
          <a:bodyPr rtlCol="0" anchor="ctr"/>
          <a:lstStyle/>
          <a:p>
            <a:endParaRPr lang="es-CO"/>
          </a:p>
        </p:txBody>
      </p:sp>
      <p:sp>
        <p:nvSpPr>
          <p:cNvPr id="7" name="Forma libre: forma 6">
            <a:extLst>
              <a:ext uri="{FF2B5EF4-FFF2-40B4-BE49-F238E27FC236}">
                <a16:creationId xmlns:a16="http://schemas.microsoft.com/office/drawing/2014/main" id="{AFCDF5AC-F4F0-DD73-0666-5D8D8B891D09}"/>
              </a:ext>
            </a:extLst>
          </p:cNvPr>
          <p:cNvSpPr/>
          <p:nvPr/>
        </p:nvSpPr>
        <p:spPr>
          <a:xfrm rot="8685505" flipH="1">
            <a:off x="11225460" y="-1066040"/>
            <a:ext cx="2198718" cy="3293276"/>
          </a:xfrm>
          <a:custGeom>
            <a:avLst/>
            <a:gdLst>
              <a:gd name="connsiteX0" fmla="*/ 1251860 w 3057119"/>
              <a:gd name="connsiteY0" fmla="*/ 6334418 h 6850877"/>
              <a:gd name="connsiteX1" fmla="*/ 2207092 w 3057119"/>
              <a:gd name="connsiteY1" fmla="*/ 6850877 h 6850877"/>
              <a:gd name="connsiteX2" fmla="*/ 2138257 w 3057119"/>
              <a:gd name="connsiteY2" fmla="*/ 6850877 h 6850877"/>
              <a:gd name="connsiteX3" fmla="*/ 649258 w 3057119"/>
              <a:gd name="connsiteY3" fmla="*/ 6045794 h 6850877"/>
              <a:gd name="connsiteX4" fmla="*/ 149222 w 3057119"/>
              <a:gd name="connsiteY4" fmla="*/ 4368492 h 6850877"/>
              <a:gd name="connsiteX5" fmla="*/ 2511829 w 3057119"/>
              <a:gd name="connsiteY5" fmla="*/ 0 h 6850877"/>
              <a:gd name="connsiteX6" fmla="*/ 3057120 w 3057119"/>
              <a:gd name="connsiteY6" fmla="*/ 0 h 6850877"/>
              <a:gd name="connsiteX7" fmla="*/ 676010 w 3057119"/>
              <a:gd name="connsiteY7" fmla="*/ 4402749 h 6850877"/>
              <a:gd name="connsiteX8" fmla="*/ 1251862 w 3057119"/>
              <a:gd name="connsiteY8" fmla="*/ 6334420 h 6850877"/>
              <a:gd name="connsiteX0" fmla="*/ 1251860 w 2511829"/>
              <a:gd name="connsiteY0" fmla="*/ 6334418 h 6850877"/>
              <a:gd name="connsiteX1" fmla="*/ 2207092 w 2511829"/>
              <a:gd name="connsiteY1" fmla="*/ 6850877 h 6850877"/>
              <a:gd name="connsiteX2" fmla="*/ 2138257 w 2511829"/>
              <a:gd name="connsiteY2" fmla="*/ 6850877 h 6850877"/>
              <a:gd name="connsiteX3" fmla="*/ 649258 w 2511829"/>
              <a:gd name="connsiteY3" fmla="*/ 6045794 h 6850877"/>
              <a:gd name="connsiteX4" fmla="*/ 149222 w 2511829"/>
              <a:gd name="connsiteY4" fmla="*/ 4368492 h 6850877"/>
              <a:gd name="connsiteX5" fmla="*/ 2511829 w 2511829"/>
              <a:gd name="connsiteY5" fmla="*/ 0 h 6850877"/>
              <a:gd name="connsiteX6" fmla="*/ 1073575 w 2511829"/>
              <a:gd name="connsiteY6" fmla="*/ 3657600 h 6850877"/>
              <a:gd name="connsiteX7" fmla="*/ 676010 w 2511829"/>
              <a:gd name="connsiteY7" fmla="*/ 4402749 h 6850877"/>
              <a:gd name="connsiteX8" fmla="*/ 1251862 w 2511829"/>
              <a:gd name="connsiteY8" fmla="*/ 6334420 h 6850877"/>
              <a:gd name="connsiteX9" fmla="*/ 1251860 w 2511829"/>
              <a:gd name="connsiteY9" fmla="*/ 6334418 h 6850877"/>
              <a:gd name="connsiteX0" fmla="*/ 1251860 w 2511829"/>
              <a:gd name="connsiteY0" fmla="*/ 6334418 h 6850877"/>
              <a:gd name="connsiteX1" fmla="*/ 2207092 w 2511829"/>
              <a:gd name="connsiteY1" fmla="*/ 6850877 h 6850877"/>
              <a:gd name="connsiteX2" fmla="*/ 2138257 w 2511829"/>
              <a:gd name="connsiteY2" fmla="*/ 6850877 h 6850877"/>
              <a:gd name="connsiteX3" fmla="*/ 649258 w 2511829"/>
              <a:gd name="connsiteY3" fmla="*/ 6045794 h 6850877"/>
              <a:gd name="connsiteX4" fmla="*/ 149222 w 2511829"/>
              <a:gd name="connsiteY4" fmla="*/ 4368492 h 6850877"/>
              <a:gd name="connsiteX5" fmla="*/ 2511829 w 2511829"/>
              <a:gd name="connsiteY5" fmla="*/ 0 h 6850877"/>
              <a:gd name="connsiteX6" fmla="*/ 1073575 w 2511829"/>
              <a:gd name="connsiteY6" fmla="*/ 3657600 h 6850877"/>
              <a:gd name="connsiteX7" fmla="*/ 676010 w 2511829"/>
              <a:gd name="connsiteY7" fmla="*/ 4402749 h 6850877"/>
              <a:gd name="connsiteX8" fmla="*/ 1251862 w 2511829"/>
              <a:gd name="connsiteY8" fmla="*/ 6334420 h 6850877"/>
              <a:gd name="connsiteX9" fmla="*/ 1251860 w 2511829"/>
              <a:gd name="connsiteY9" fmla="*/ 6334418 h 6850877"/>
              <a:gd name="connsiteX0" fmla="*/ 1251860 w 2207092"/>
              <a:gd name="connsiteY0" fmla="*/ 3000375 h 3516834"/>
              <a:gd name="connsiteX1" fmla="*/ 2207092 w 2207092"/>
              <a:gd name="connsiteY1" fmla="*/ 3516834 h 3516834"/>
              <a:gd name="connsiteX2" fmla="*/ 2138257 w 2207092"/>
              <a:gd name="connsiteY2" fmla="*/ 3516834 h 3516834"/>
              <a:gd name="connsiteX3" fmla="*/ 649258 w 2207092"/>
              <a:gd name="connsiteY3" fmla="*/ 2711751 h 3516834"/>
              <a:gd name="connsiteX4" fmla="*/ 149222 w 2207092"/>
              <a:gd name="connsiteY4" fmla="*/ 1034449 h 3516834"/>
              <a:gd name="connsiteX5" fmla="*/ 767435 w 2207092"/>
              <a:gd name="connsiteY5" fmla="*/ 0 h 3516834"/>
              <a:gd name="connsiteX6" fmla="*/ 1073575 w 2207092"/>
              <a:gd name="connsiteY6" fmla="*/ 323557 h 3516834"/>
              <a:gd name="connsiteX7" fmla="*/ 676010 w 2207092"/>
              <a:gd name="connsiteY7" fmla="*/ 1068706 h 3516834"/>
              <a:gd name="connsiteX8" fmla="*/ 1251862 w 2207092"/>
              <a:gd name="connsiteY8" fmla="*/ 3000377 h 3516834"/>
              <a:gd name="connsiteX9" fmla="*/ 1251860 w 2207092"/>
              <a:gd name="connsiteY9" fmla="*/ 3000375 h 3516834"/>
              <a:gd name="connsiteX0" fmla="*/ 1251860 w 2207092"/>
              <a:gd name="connsiteY0" fmla="*/ 2747644 h 3264103"/>
              <a:gd name="connsiteX1" fmla="*/ 2207092 w 2207092"/>
              <a:gd name="connsiteY1" fmla="*/ 3264103 h 3264103"/>
              <a:gd name="connsiteX2" fmla="*/ 2138257 w 2207092"/>
              <a:gd name="connsiteY2" fmla="*/ 3264103 h 3264103"/>
              <a:gd name="connsiteX3" fmla="*/ 649258 w 2207092"/>
              <a:gd name="connsiteY3" fmla="*/ 2459020 h 3264103"/>
              <a:gd name="connsiteX4" fmla="*/ 149222 w 2207092"/>
              <a:gd name="connsiteY4" fmla="*/ 781718 h 3264103"/>
              <a:gd name="connsiteX5" fmla="*/ 612691 w 2207092"/>
              <a:gd name="connsiteY5" fmla="*/ 56758 h 3264103"/>
              <a:gd name="connsiteX6" fmla="*/ 1073575 w 2207092"/>
              <a:gd name="connsiteY6" fmla="*/ 70826 h 3264103"/>
              <a:gd name="connsiteX7" fmla="*/ 676010 w 2207092"/>
              <a:gd name="connsiteY7" fmla="*/ 815975 h 3264103"/>
              <a:gd name="connsiteX8" fmla="*/ 1251862 w 2207092"/>
              <a:gd name="connsiteY8" fmla="*/ 2747646 h 3264103"/>
              <a:gd name="connsiteX9" fmla="*/ 1251860 w 2207092"/>
              <a:gd name="connsiteY9" fmla="*/ 2747644 h 3264103"/>
              <a:gd name="connsiteX0" fmla="*/ 1251860 w 2207092"/>
              <a:gd name="connsiteY0" fmla="*/ 2789360 h 3305819"/>
              <a:gd name="connsiteX1" fmla="*/ 2207092 w 2207092"/>
              <a:gd name="connsiteY1" fmla="*/ 3305819 h 3305819"/>
              <a:gd name="connsiteX2" fmla="*/ 2138257 w 2207092"/>
              <a:gd name="connsiteY2" fmla="*/ 3305819 h 3305819"/>
              <a:gd name="connsiteX3" fmla="*/ 649258 w 2207092"/>
              <a:gd name="connsiteY3" fmla="*/ 2500736 h 3305819"/>
              <a:gd name="connsiteX4" fmla="*/ 149222 w 2207092"/>
              <a:gd name="connsiteY4" fmla="*/ 823434 h 3305819"/>
              <a:gd name="connsiteX5" fmla="*/ 542353 w 2207092"/>
              <a:gd name="connsiteY5" fmla="*/ 0 h 3305819"/>
              <a:gd name="connsiteX6" fmla="*/ 1073575 w 2207092"/>
              <a:gd name="connsiteY6" fmla="*/ 112542 h 3305819"/>
              <a:gd name="connsiteX7" fmla="*/ 676010 w 2207092"/>
              <a:gd name="connsiteY7" fmla="*/ 857691 h 3305819"/>
              <a:gd name="connsiteX8" fmla="*/ 1251862 w 2207092"/>
              <a:gd name="connsiteY8" fmla="*/ 2789362 h 3305819"/>
              <a:gd name="connsiteX9" fmla="*/ 1251860 w 2207092"/>
              <a:gd name="connsiteY9" fmla="*/ 2789360 h 3305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7092" h="3305819">
                <a:moveTo>
                  <a:pt x="1251860" y="2789360"/>
                </a:moveTo>
                <a:lnTo>
                  <a:pt x="2207092" y="3305819"/>
                </a:lnTo>
                <a:lnTo>
                  <a:pt x="2138257" y="3305819"/>
                </a:lnTo>
                <a:lnTo>
                  <a:pt x="649258" y="2500736"/>
                </a:lnTo>
                <a:cubicBezTo>
                  <a:pt x="47925" y="2175530"/>
                  <a:pt x="-175923" y="1424577"/>
                  <a:pt x="149222" y="823434"/>
                </a:cubicBezTo>
                <a:lnTo>
                  <a:pt x="542353" y="0"/>
                </a:lnTo>
                <a:lnTo>
                  <a:pt x="1073575" y="112542"/>
                </a:lnTo>
                <a:cubicBezTo>
                  <a:pt x="912918" y="412507"/>
                  <a:pt x="1469713" y="-609892"/>
                  <a:pt x="676010" y="857691"/>
                </a:cubicBezTo>
                <a:cubicBezTo>
                  <a:pt x="301593" y="1550074"/>
                  <a:pt x="559383" y="2414888"/>
                  <a:pt x="1251862" y="2789362"/>
                </a:cubicBezTo>
                <a:lnTo>
                  <a:pt x="1251860" y="2789360"/>
                </a:lnTo>
                <a:close/>
              </a:path>
            </a:pathLst>
          </a:custGeom>
          <a:gradFill>
            <a:gsLst>
              <a:gs pos="0">
                <a:srgbClr val="6EA6FF"/>
              </a:gs>
              <a:gs pos="56078">
                <a:srgbClr val="3566B5"/>
              </a:gs>
              <a:gs pos="100000">
                <a:srgbClr val="182961"/>
              </a:gs>
            </a:gsLst>
            <a:lin ang="3612072" scaled="1"/>
          </a:gradFill>
          <a:ln w="264" cap="flat">
            <a:noFill/>
            <a:prstDash val="solid"/>
            <a:miter/>
          </a:ln>
        </p:spPr>
        <p:txBody>
          <a:bodyPr rtlCol="0" anchor="ctr"/>
          <a:lstStyle/>
          <a:p>
            <a:endParaRPr lang="es-CO"/>
          </a:p>
        </p:txBody>
      </p:sp>
      <p:sp>
        <p:nvSpPr>
          <p:cNvPr id="17" name="Forma libre: forma 16">
            <a:extLst>
              <a:ext uri="{FF2B5EF4-FFF2-40B4-BE49-F238E27FC236}">
                <a16:creationId xmlns:a16="http://schemas.microsoft.com/office/drawing/2014/main" id="{C2F2E5E0-D07D-9404-96C1-B1C4359E86D6}"/>
              </a:ext>
            </a:extLst>
          </p:cNvPr>
          <p:cNvSpPr/>
          <p:nvPr/>
        </p:nvSpPr>
        <p:spPr>
          <a:xfrm>
            <a:off x="10368893" y="5474733"/>
            <a:ext cx="1854468" cy="1410228"/>
          </a:xfrm>
          <a:custGeom>
            <a:avLst/>
            <a:gdLst>
              <a:gd name="connsiteX0" fmla="*/ 1854469 w 1854468"/>
              <a:gd name="connsiteY0" fmla="*/ 129080 h 1410228"/>
              <a:gd name="connsiteX1" fmla="*/ 1854469 w 1854468"/>
              <a:gd name="connsiteY1" fmla="*/ 1410229 h 1410228"/>
              <a:gd name="connsiteX2" fmla="*/ 0 w 1854468"/>
              <a:gd name="connsiteY2" fmla="*/ 1410229 h 1410228"/>
              <a:gd name="connsiteX3" fmla="*/ 477483 w 1854468"/>
              <a:gd name="connsiteY3" fmla="*/ 527297 h 1410228"/>
              <a:gd name="connsiteX4" fmla="*/ 1840104 w 1854468"/>
              <a:gd name="connsiteY4" fmla="*/ 121207 h 1410228"/>
              <a:gd name="connsiteX5" fmla="*/ 1854469 w 1854468"/>
              <a:gd name="connsiteY5" fmla="*/ 129080 h 1410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4468" h="1410228">
                <a:moveTo>
                  <a:pt x="1854469" y="129080"/>
                </a:moveTo>
                <a:lnTo>
                  <a:pt x="1854469" y="1410229"/>
                </a:lnTo>
                <a:lnTo>
                  <a:pt x="0" y="1410229"/>
                </a:lnTo>
                <a:lnTo>
                  <a:pt x="477483" y="527297"/>
                </a:lnTo>
                <a:cubicBezTo>
                  <a:pt x="741532" y="38995"/>
                  <a:pt x="1351619" y="-142921"/>
                  <a:pt x="1840104" y="121207"/>
                </a:cubicBezTo>
                <a:lnTo>
                  <a:pt x="1854469" y="129080"/>
                </a:lnTo>
                <a:close/>
              </a:path>
            </a:pathLst>
          </a:custGeom>
          <a:solidFill>
            <a:srgbClr val="182961"/>
          </a:solidFill>
          <a:ln w="264" cap="flat">
            <a:noFill/>
            <a:prstDash val="solid"/>
            <a:miter/>
          </a:ln>
        </p:spPr>
        <p:txBody>
          <a:bodyPr rtlCol="0" anchor="ctr"/>
          <a:lstStyle/>
          <a:p>
            <a:endParaRPr lang="es-CO"/>
          </a:p>
        </p:txBody>
      </p:sp>
      <p:pic>
        <p:nvPicPr>
          <p:cNvPr id="18" name="Imagen 17">
            <a:extLst>
              <a:ext uri="{FF2B5EF4-FFF2-40B4-BE49-F238E27FC236}">
                <a16:creationId xmlns:a16="http://schemas.microsoft.com/office/drawing/2014/main" id="{6ACD0FFF-D934-6E96-33EF-AAC4B64DF3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05816" y="5796840"/>
            <a:ext cx="648892" cy="818765"/>
          </a:xfrm>
          <a:prstGeom prst="rect">
            <a:avLst/>
          </a:prstGeom>
        </p:spPr>
      </p:pic>
      <p:pic>
        <p:nvPicPr>
          <p:cNvPr id="4" name="Imagen 3">
            <a:extLst>
              <a:ext uri="{FF2B5EF4-FFF2-40B4-BE49-F238E27FC236}">
                <a16:creationId xmlns:a16="http://schemas.microsoft.com/office/drawing/2014/main" id="{20BE5063-1F5D-EC09-CF60-0A92E6708673}"/>
              </a:ext>
            </a:extLst>
          </p:cNvPr>
          <p:cNvPicPr>
            <a:picLocks noChangeAspect="1"/>
          </p:cNvPicPr>
          <p:nvPr/>
        </p:nvPicPr>
        <p:blipFill>
          <a:blip r:embed="rId3">
            <a:extLst>
              <a:ext uri="{28A0092B-C50C-407E-A947-70E740481C1C}">
                <a14:useLocalDpi xmlns:a14="http://schemas.microsoft.com/office/drawing/2010/main" val="0"/>
              </a:ext>
            </a:extLst>
          </a:blip>
          <a:srcRect l="10126" r="11651"/>
          <a:stretch>
            <a:fillRect/>
          </a:stretch>
        </p:blipFill>
        <p:spPr>
          <a:xfrm>
            <a:off x="1030059" y="1669417"/>
            <a:ext cx="2606459" cy="3993659"/>
          </a:xfrm>
          <a:prstGeom prst="rect">
            <a:avLst/>
          </a:prstGeom>
          <a:ln>
            <a:solidFill>
              <a:schemeClr val="tx1"/>
            </a:solidFill>
          </a:ln>
        </p:spPr>
      </p:pic>
      <p:sp>
        <p:nvSpPr>
          <p:cNvPr id="2" name="CuadroTexto 1">
            <a:extLst>
              <a:ext uri="{FF2B5EF4-FFF2-40B4-BE49-F238E27FC236}">
                <a16:creationId xmlns:a16="http://schemas.microsoft.com/office/drawing/2014/main" id="{E8481450-F3C5-738D-4A0F-0FD27BB7F669}"/>
              </a:ext>
            </a:extLst>
          </p:cNvPr>
          <p:cNvSpPr txBox="1"/>
          <p:nvPr/>
        </p:nvSpPr>
        <p:spPr>
          <a:xfrm>
            <a:off x="5813602" y="1632821"/>
            <a:ext cx="4136829" cy="4770537"/>
          </a:xfrm>
          <a:prstGeom prst="rect">
            <a:avLst/>
          </a:prstGeom>
          <a:noFill/>
        </p:spPr>
        <p:txBody>
          <a:bodyPr wrap="square">
            <a:spAutoFit/>
          </a:bodyPr>
          <a:lstStyle/>
          <a:p>
            <a:pPr algn="ctr"/>
            <a:r>
              <a:rPr lang="es-CO" sz="1600" b="1" dirty="0"/>
              <a:t>Resultado del proceso de formulación del DT durante la vigencia 2025.</a:t>
            </a:r>
          </a:p>
          <a:p>
            <a:pPr marL="285750" indent="-285750" algn="just">
              <a:buFont typeface="Arial" panose="020B0604020202020204" pitchFamily="34" charset="0"/>
              <a:buChar char="•"/>
            </a:pPr>
            <a:endParaRPr lang="es-CO" sz="800" dirty="0">
              <a:latin typeface="Alata" panose="00000500000000000000" pitchFamily="2" charset="0"/>
            </a:endParaRPr>
          </a:p>
          <a:p>
            <a:pPr algn="just"/>
            <a:endParaRPr lang="es-CO" sz="1600" dirty="0">
              <a:latin typeface="Alata" panose="00000500000000000000" pitchFamily="2" charset="0"/>
            </a:endParaRPr>
          </a:p>
          <a:p>
            <a:pPr algn="just"/>
            <a:r>
              <a:rPr lang="es-CO" sz="1600" dirty="0">
                <a:latin typeface="Alata" panose="00000500000000000000" pitchFamily="2" charset="0"/>
              </a:rPr>
              <a:t>Subsanación de las observaciones del informe de auditoria realizado por la Oficina de Control Interno al documento técnico del PTEP vigencia 2025, entre las cuales se encuentran:</a:t>
            </a:r>
          </a:p>
          <a:p>
            <a:pPr algn="just"/>
            <a:endParaRPr lang="es-CO" sz="1600" dirty="0">
              <a:latin typeface="Alata" panose="00000500000000000000" pitchFamily="2" charset="0"/>
            </a:endParaRPr>
          </a:p>
          <a:p>
            <a:pPr marL="285750" indent="-285750" algn="just">
              <a:buFont typeface="Arial" panose="020B0604020202020204" pitchFamily="34" charset="0"/>
              <a:buChar char="•"/>
            </a:pPr>
            <a:r>
              <a:rPr lang="es-CO" sz="1600" dirty="0">
                <a:latin typeface="Alata" panose="00000500000000000000" pitchFamily="2" charset="0"/>
              </a:rPr>
              <a:t>Incorpora una Declaración Institucional explicita del compromiso del Gobernador y los funcionarios de la entidad.</a:t>
            </a:r>
          </a:p>
          <a:p>
            <a:pPr marL="285750" indent="-285750" algn="just">
              <a:buFont typeface="Arial" panose="020B0604020202020204" pitchFamily="34" charset="0"/>
              <a:buChar char="•"/>
            </a:pPr>
            <a:endParaRPr lang="es-CO" sz="800" dirty="0">
              <a:latin typeface="Alata" panose="00000500000000000000" pitchFamily="2" charset="0"/>
            </a:endParaRPr>
          </a:p>
          <a:p>
            <a:pPr marL="285750" indent="-285750" algn="just">
              <a:buFont typeface="Arial" panose="020B0604020202020204" pitchFamily="34" charset="0"/>
              <a:buChar char="•"/>
            </a:pPr>
            <a:r>
              <a:rPr lang="es-CO" sz="1600" dirty="0">
                <a:latin typeface="Alata" panose="00000500000000000000" pitchFamily="2" charset="0"/>
              </a:rPr>
              <a:t>Los objetivos están </a:t>
            </a:r>
            <a:r>
              <a:rPr lang="es-MX" sz="1600" dirty="0">
                <a:latin typeface="Alata" panose="00000500000000000000" pitchFamily="2" charset="0"/>
              </a:rPr>
              <a:t>redactados bajo el esquema SMART, siendo medibles y </a:t>
            </a:r>
            <a:r>
              <a:rPr lang="es-CO" sz="1600" dirty="0">
                <a:latin typeface="Alata" panose="00000500000000000000" pitchFamily="2" charset="0"/>
              </a:rPr>
              <a:t> con plazos específicos.</a:t>
            </a:r>
          </a:p>
          <a:p>
            <a:pPr marL="285750" indent="-285750" algn="just">
              <a:buFont typeface="Arial" panose="020B0604020202020204" pitchFamily="34" charset="0"/>
              <a:buChar char="•"/>
            </a:pPr>
            <a:endParaRPr lang="es-CO" sz="800" dirty="0">
              <a:latin typeface="Alata" panose="00000500000000000000" pitchFamily="2" charset="0"/>
            </a:endParaRPr>
          </a:p>
          <a:p>
            <a:pPr marL="285750" indent="-285750" algn="just">
              <a:buFont typeface="Arial" panose="020B0604020202020204" pitchFamily="34" charset="0"/>
              <a:buChar char="•"/>
            </a:pPr>
            <a:r>
              <a:rPr lang="es-CO" sz="1600" dirty="0">
                <a:latin typeface="Alata" panose="00000500000000000000" pitchFamily="2" charset="0"/>
              </a:rPr>
              <a:t>Incorpora un Plan de ejecución y Monitoreo.</a:t>
            </a:r>
          </a:p>
          <a:p>
            <a:pPr marL="285750" indent="-285750" algn="just">
              <a:buFont typeface="Arial" panose="020B0604020202020204" pitchFamily="34" charset="0"/>
              <a:buChar char="•"/>
            </a:pPr>
            <a:endParaRPr lang="es-CO" sz="800" dirty="0">
              <a:latin typeface="Alata" panose="00000500000000000000" pitchFamily="2" charset="0"/>
            </a:endParaRPr>
          </a:p>
          <a:p>
            <a:pPr marL="285750" indent="-285750" algn="just">
              <a:buFont typeface="Arial" panose="020B0604020202020204" pitchFamily="34" charset="0"/>
              <a:buChar char="•"/>
            </a:pPr>
            <a:r>
              <a:rPr lang="es-CO" sz="1600" dirty="0">
                <a:latin typeface="Alata" panose="00000500000000000000" pitchFamily="2" charset="0"/>
              </a:rPr>
              <a:t>Entre otras.</a:t>
            </a:r>
          </a:p>
        </p:txBody>
      </p:sp>
      <p:sp>
        <p:nvSpPr>
          <p:cNvPr id="10" name="Flecha: a la derecha 9">
            <a:extLst>
              <a:ext uri="{FF2B5EF4-FFF2-40B4-BE49-F238E27FC236}">
                <a16:creationId xmlns:a16="http://schemas.microsoft.com/office/drawing/2014/main" id="{62EA1CA6-E0C4-B70E-0DD1-6C2A560FF0D0}"/>
              </a:ext>
            </a:extLst>
          </p:cNvPr>
          <p:cNvSpPr>
            <a:spLocks noChangeAspect="1"/>
          </p:cNvSpPr>
          <p:nvPr/>
        </p:nvSpPr>
        <p:spPr>
          <a:xfrm>
            <a:off x="4642353" y="3770502"/>
            <a:ext cx="468000" cy="260000"/>
          </a:xfrm>
          <a:prstGeom prst="right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s-CO"/>
          </a:p>
        </p:txBody>
      </p:sp>
      <p:sp>
        <p:nvSpPr>
          <p:cNvPr id="13" name="CuadroTexto 12">
            <a:extLst>
              <a:ext uri="{FF2B5EF4-FFF2-40B4-BE49-F238E27FC236}">
                <a16:creationId xmlns:a16="http://schemas.microsoft.com/office/drawing/2014/main" id="{D959929D-4E71-2F80-9CA1-81D9AC3BEAA6}"/>
              </a:ext>
            </a:extLst>
          </p:cNvPr>
          <p:cNvSpPr txBox="1"/>
          <p:nvPr/>
        </p:nvSpPr>
        <p:spPr>
          <a:xfrm>
            <a:off x="510064" y="60354"/>
            <a:ext cx="10695751" cy="800219"/>
          </a:xfrm>
          <a:prstGeom prst="rect">
            <a:avLst/>
          </a:prstGeom>
          <a:noFill/>
        </p:spPr>
        <p:txBody>
          <a:bodyPr wrap="square" rtlCol="0">
            <a:spAutoFit/>
          </a:bodyPr>
          <a:lstStyle/>
          <a:p>
            <a:r>
              <a:rPr lang="es-CO" sz="2400" b="1" dirty="0">
                <a:solidFill>
                  <a:srgbClr val="182961"/>
                </a:solidFill>
                <a:latin typeface="Alata" panose="00000500000000000000" pitchFamily="2" charset="0"/>
              </a:rPr>
              <a:t>PROGRAMA DE TRANSPARENCIA Y ÉTICA PÚBLICA, Vigencia 2026-2027:</a:t>
            </a:r>
          </a:p>
          <a:p>
            <a:r>
              <a:rPr lang="es-CO" sz="2200" dirty="0">
                <a:solidFill>
                  <a:srgbClr val="182961"/>
                </a:solidFill>
                <a:latin typeface="Alata" panose="00000500000000000000" pitchFamily="2" charset="0"/>
              </a:rPr>
              <a:t>Antecedentes.</a:t>
            </a:r>
          </a:p>
        </p:txBody>
      </p:sp>
      <p:sp>
        <p:nvSpPr>
          <p:cNvPr id="16" name="CuadroTexto 15">
            <a:extLst>
              <a:ext uri="{FF2B5EF4-FFF2-40B4-BE49-F238E27FC236}">
                <a16:creationId xmlns:a16="http://schemas.microsoft.com/office/drawing/2014/main" id="{93B6F62D-A141-1AE1-2C6C-471FF02AE964}"/>
              </a:ext>
            </a:extLst>
          </p:cNvPr>
          <p:cNvSpPr txBox="1"/>
          <p:nvPr/>
        </p:nvSpPr>
        <p:spPr>
          <a:xfrm>
            <a:off x="2951652" y="900906"/>
            <a:ext cx="5356256" cy="523220"/>
          </a:xfrm>
          <a:prstGeom prst="rect">
            <a:avLst/>
          </a:prstGeom>
          <a:noFill/>
        </p:spPr>
        <p:txBody>
          <a:bodyPr wrap="square" rtlCol="0">
            <a:spAutoFit/>
          </a:bodyPr>
          <a:lstStyle/>
          <a:p>
            <a:pPr algn="ctr"/>
            <a:r>
              <a:rPr lang="es-CO" sz="2800" b="1" dirty="0">
                <a:solidFill>
                  <a:srgbClr val="182961"/>
                </a:solidFill>
                <a:latin typeface="Alata" panose="00000500000000000000" pitchFamily="2" charset="0"/>
              </a:rPr>
              <a:t>PTEP Publicado en enero de 2026.</a:t>
            </a:r>
            <a:endParaRPr lang="es-CO" sz="2800" dirty="0">
              <a:solidFill>
                <a:srgbClr val="182961"/>
              </a:solidFill>
              <a:latin typeface="Alata" panose="00000500000000000000" pitchFamily="2" charset="0"/>
            </a:endParaRPr>
          </a:p>
        </p:txBody>
      </p:sp>
      <p:sp>
        <p:nvSpPr>
          <p:cNvPr id="20" name="CuadroTexto 19">
            <a:extLst>
              <a:ext uri="{FF2B5EF4-FFF2-40B4-BE49-F238E27FC236}">
                <a16:creationId xmlns:a16="http://schemas.microsoft.com/office/drawing/2014/main" id="{B33F1B95-D13D-D3E8-9C76-ED0D23934F59}"/>
              </a:ext>
            </a:extLst>
          </p:cNvPr>
          <p:cNvSpPr txBox="1"/>
          <p:nvPr/>
        </p:nvSpPr>
        <p:spPr>
          <a:xfrm>
            <a:off x="721137" y="5633928"/>
            <a:ext cx="3211873" cy="646331"/>
          </a:xfrm>
          <a:prstGeom prst="rect">
            <a:avLst/>
          </a:prstGeom>
          <a:noFill/>
        </p:spPr>
        <p:txBody>
          <a:bodyPr wrap="square" rtlCol="0">
            <a:spAutoFit/>
          </a:bodyPr>
          <a:lstStyle/>
          <a:p>
            <a:pPr algn="ctr"/>
            <a:r>
              <a:rPr lang="es-MX" sz="1200" b="1" dirty="0">
                <a:latin typeface="Alata" panose="00000500000000000000" pitchFamily="2" charset="0"/>
              </a:rPr>
              <a:t>Fuente: </a:t>
            </a:r>
            <a:r>
              <a:rPr lang="es-MX" sz="1200" dirty="0">
                <a:latin typeface="Alata" panose="00000500000000000000" pitchFamily="2" charset="0"/>
              </a:rPr>
              <a:t>https://www.bolivar.gov.co/archivos/?p=Transparencia%2Fplanes-anticorrupcion%2F2026</a:t>
            </a:r>
            <a:endParaRPr lang="es-CO" sz="1200" i="1" dirty="0">
              <a:latin typeface="Alata" panose="00000500000000000000" pitchFamily="2" charset="0"/>
            </a:endParaRPr>
          </a:p>
        </p:txBody>
      </p:sp>
    </p:spTree>
    <p:extLst>
      <p:ext uri="{BB962C8B-B14F-4D97-AF65-F5344CB8AC3E}">
        <p14:creationId xmlns:p14="http://schemas.microsoft.com/office/powerpoint/2010/main" val="846069991"/>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6" presetClass="entr" presetSubtype="0"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down)">
                                      <p:cBhvr>
                                        <p:cTn id="18" dur="580">
                                          <p:stCondLst>
                                            <p:cond delay="0"/>
                                          </p:stCondLst>
                                        </p:cTn>
                                        <p:tgtEl>
                                          <p:spTgt spid="2"/>
                                        </p:tgtEl>
                                      </p:cBhvr>
                                    </p:animEffect>
                                    <p:anim calcmode="lin" valueType="num">
                                      <p:cBhvr>
                                        <p:cTn id="19"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4" dur="26">
                                          <p:stCondLst>
                                            <p:cond delay="650"/>
                                          </p:stCondLst>
                                        </p:cTn>
                                        <p:tgtEl>
                                          <p:spTgt spid="2"/>
                                        </p:tgtEl>
                                      </p:cBhvr>
                                      <p:to x="100000" y="60000"/>
                                    </p:animScale>
                                    <p:animScale>
                                      <p:cBhvr>
                                        <p:cTn id="25" dur="166" decel="50000">
                                          <p:stCondLst>
                                            <p:cond delay="676"/>
                                          </p:stCondLst>
                                        </p:cTn>
                                        <p:tgtEl>
                                          <p:spTgt spid="2"/>
                                        </p:tgtEl>
                                      </p:cBhvr>
                                      <p:to x="100000" y="100000"/>
                                    </p:animScale>
                                    <p:animScale>
                                      <p:cBhvr>
                                        <p:cTn id="26" dur="26">
                                          <p:stCondLst>
                                            <p:cond delay="1312"/>
                                          </p:stCondLst>
                                        </p:cTn>
                                        <p:tgtEl>
                                          <p:spTgt spid="2"/>
                                        </p:tgtEl>
                                      </p:cBhvr>
                                      <p:to x="100000" y="80000"/>
                                    </p:animScale>
                                    <p:animScale>
                                      <p:cBhvr>
                                        <p:cTn id="27" dur="166" decel="50000">
                                          <p:stCondLst>
                                            <p:cond delay="1338"/>
                                          </p:stCondLst>
                                        </p:cTn>
                                        <p:tgtEl>
                                          <p:spTgt spid="2"/>
                                        </p:tgtEl>
                                      </p:cBhvr>
                                      <p:to x="100000" y="100000"/>
                                    </p:animScale>
                                    <p:animScale>
                                      <p:cBhvr>
                                        <p:cTn id="28" dur="26">
                                          <p:stCondLst>
                                            <p:cond delay="1642"/>
                                          </p:stCondLst>
                                        </p:cTn>
                                        <p:tgtEl>
                                          <p:spTgt spid="2"/>
                                        </p:tgtEl>
                                      </p:cBhvr>
                                      <p:to x="100000" y="90000"/>
                                    </p:animScale>
                                    <p:animScale>
                                      <p:cBhvr>
                                        <p:cTn id="29" dur="166" decel="50000">
                                          <p:stCondLst>
                                            <p:cond delay="1668"/>
                                          </p:stCondLst>
                                        </p:cTn>
                                        <p:tgtEl>
                                          <p:spTgt spid="2"/>
                                        </p:tgtEl>
                                      </p:cBhvr>
                                      <p:to x="100000" y="100000"/>
                                    </p:animScale>
                                    <p:animScale>
                                      <p:cBhvr>
                                        <p:cTn id="30" dur="26">
                                          <p:stCondLst>
                                            <p:cond delay="1808"/>
                                          </p:stCondLst>
                                        </p:cTn>
                                        <p:tgtEl>
                                          <p:spTgt spid="2"/>
                                        </p:tgtEl>
                                      </p:cBhvr>
                                      <p:to x="100000" y="95000"/>
                                    </p:animScale>
                                    <p:animScale>
                                      <p:cBhvr>
                                        <p:cTn id="31"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3473B-1431-3960-6DA3-F5B34FBAAC49}"/>
            </a:ext>
          </a:extLst>
        </p:cNvPr>
        <p:cNvGrpSpPr/>
        <p:nvPr/>
      </p:nvGrpSpPr>
      <p:grpSpPr>
        <a:xfrm>
          <a:off x="0" y="0"/>
          <a:ext cx="0" cy="0"/>
          <a:chOff x="0" y="0"/>
          <a:chExt cx="0" cy="0"/>
        </a:xfrm>
      </p:grpSpPr>
      <p:sp>
        <p:nvSpPr>
          <p:cNvPr id="5" name="Forma libre: forma 4">
            <a:extLst>
              <a:ext uri="{FF2B5EF4-FFF2-40B4-BE49-F238E27FC236}">
                <a16:creationId xmlns:a16="http://schemas.microsoft.com/office/drawing/2014/main" id="{DA9F47BA-D3F7-69A4-26FC-44447CDBD0D6}"/>
              </a:ext>
            </a:extLst>
          </p:cNvPr>
          <p:cNvSpPr/>
          <p:nvPr/>
        </p:nvSpPr>
        <p:spPr>
          <a:xfrm>
            <a:off x="-21628" y="-1"/>
            <a:ext cx="12181000" cy="6850879"/>
          </a:xfrm>
          <a:custGeom>
            <a:avLst/>
            <a:gdLst>
              <a:gd name="connsiteX0" fmla="*/ 12181001 w 12181000"/>
              <a:gd name="connsiteY0" fmla="*/ 0 h 6850879"/>
              <a:gd name="connsiteX1" fmla="*/ 12181001 w 12181000"/>
              <a:gd name="connsiteY1" fmla="*/ 6850880 h 6850879"/>
              <a:gd name="connsiteX2" fmla="*/ 0 w 12181000"/>
              <a:gd name="connsiteY2" fmla="*/ 6850880 h 6850879"/>
              <a:gd name="connsiteX3" fmla="*/ 0 w 12181000"/>
              <a:gd name="connsiteY3" fmla="*/ 0 h 6850879"/>
            </a:gdLst>
            <a:ahLst/>
            <a:cxnLst>
              <a:cxn ang="0">
                <a:pos x="connsiteX0" y="connsiteY0"/>
              </a:cxn>
              <a:cxn ang="0">
                <a:pos x="connsiteX1" y="connsiteY1"/>
              </a:cxn>
              <a:cxn ang="0">
                <a:pos x="connsiteX2" y="connsiteY2"/>
              </a:cxn>
              <a:cxn ang="0">
                <a:pos x="connsiteX3" y="connsiteY3"/>
              </a:cxn>
            </a:cxnLst>
            <a:rect l="l" t="t" r="r" b="b"/>
            <a:pathLst>
              <a:path w="12181000" h="6850879">
                <a:moveTo>
                  <a:pt x="12181001" y="0"/>
                </a:moveTo>
                <a:lnTo>
                  <a:pt x="12181001" y="6850880"/>
                </a:lnTo>
                <a:lnTo>
                  <a:pt x="0" y="6850880"/>
                </a:lnTo>
                <a:lnTo>
                  <a:pt x="0" y="0"/>
                </a:lnTo>
                <a:close/>
              </a:path>
            </a:pathLst>
          </a:custGeom>
          <a:solidFill>
            <a:srgbClr val="EFF0F4"/>
          </a:solidFill>
          <a:ln w="264" cap="flat">
            <a:noFill/>
            <a:prstDash val="solid"/>
            <a:miter/>
          </a:ln>
        </p:spPr>
        <p:txBody>
          <a:bodyPr rtlCol="0" anchor="ctr"/>
          <a:lstStyle/>
          <a:p>
            <a:endParaRPr lang="es-CO" dirty="0">
              <a:latin typeface="Alata" panose="00000500000000000000"/>
            </a:endParaRPr>
          </a:p>
        </p:txBody>
      </p:sp>
      <p:sp>
        <p:nvSpPr>
          <p:cNvPr id="6" name="Forma libre: forma 5">
            <a:extLst>
              <a:ext uri="{FF2B5EF4-FFF2-40B4-BE49-F238E27FC236}">
                <a16:creationId xmlns:a16="http://schemas.microsoft.com/office/drawing/2014/main" id="{817DEE83-6517-67FE-A558-8A147E72650C}"/>
              </a:ext>
            </a:extLst>
          </p:cNvPr>
          <p:cNvSpPr/>
          <p:nvPr/>
        </p:nvSpPr>
        <p:spPr>
          <a:xfrm>
            <a:off x="-10542" y="-2014"/>
            <a:ext cx="5668844" cy="6850879"/>
          </a:xfrm>
          <a:custGeom>
            <a:avLst/>
            <a:gdLst>
              <a:gd name="connsiteX0" fmla="*/ 5519623 w 5668844"/>
              <a:gd name="connsiteY0" fmla="*/ 3196234 h 6850879"/>
              <a:gd name="connsiteX1" fmla="*/ 3593079 w 5668844"/>
              <a:gd name="connsiteY1" fmla="*/ 6758268 h 6850879"/>
              <a:gd name="connsiteX2" fmla="*/ 3537669 w 5668844"/>
              <a:gd name="connsiteY2" fmla="*/ 6850880 h 6850879"/>
              <a:gd name="connsiteX3" fmla="*/ 0 w 5668844"/>
              <a:gd name="connsiteY3" fmla="*/ 6850880 h 6850879"/>
              <a:gd name="connsiteX4" fmla="*/ 0 w 5668844"/>
              <a:gd name="connsiteY4" fmla="*/ 0 h 6850879"/>
              <a:gd name="connsiteX5" fmla="*/ 2210239 w 5668844"/>
              <a:gd name="connsiteY5" fmla="*/ 0 h 6850879"/>
              <a:gd name="connsiteX6" fmla="*/ 5019587 w 5668844"/>
              <a:gd name="connsiteY6" fmla="*/ 1518925 h 6850879"/>
              <a:gd name="connsiteX7" fmla="*/ 5519623 w 5668844"/>
              <a:gd name="connsiteY7" fmla="*/ 3196229 h 6850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68844" h="6850879">
                <a:moveTo>
                  <a:pt x="5519623" y="3196234"/>
                </a:moveTo>
                <a:lnTo>
                  <a:pt x="3593079" y="6758268"/>
                </a:lnTo>
                <a:cubicBezTo>
                  <a:pt x="3575844" y="6790196"/>
                  <a:pt x="3557337" y="6821068"/>
                  <a:pt x="3537669" y="6850880"/>
                </a:cubicBezTo>
                <a:lnTo>
                  <a:pt x="0" y="6850880"/>
                </a:lnTo>
                <a:lnTo>
                  <a:pt x="0" y="0"/>
                </a:lnTo>
                <a:lnTo>
                  <a:pt x="2210239" y="0"/>
                </a:lnTo>
                <a:lnTo>
                  <a:pt x="5019587" y="1518925"/>
                </a:lnTo>
                <a:cubicBezTo>
                  <a:pt x="5620920" y="1844025"/>
                  <a:pt x="5844767" y="2594978"/>
                  <a:pt x="5519623" y="3196229"/>
                </a:cubicBezTo>
                <a:close/>
              </a:path>
            </a:pathLst>
          </a:custGeom>
          <a:solidFill>
            <a:srgbClr val="FEFEFE"/>
          </a:solidFill>
          <a:ln w="264" cap="flat">
            <a:noFill/>
            <a:prstDash val="solid"/>
            <a:miter/>
          </a:ln>
        </p:spPr>
        <p:txBody>
          <a:bodyPr rtlCol="0" anchor="ctr"/>
          <a:lstStyle/>
          <a:p>
            <a:endParaRPr lang="es-CO"/>
          </a:p>
        </p:txBody>
      </p:sp>
      <p:sp>
        <p:nvSpPr>
          <p:cNvPr id="7" name="Forma libre: forma 6">
            <a:extLst>
              <a:ext uri="{FF2B5EF4-FFF2-40B4-BE49-F238E27FC236}">
                <a16:creationId xmlns:a16="http://schemas.microsoft.com/office/drawing/2014/main" id="{AF9A0037-378B-BE8B-08EB-921CB5212B44}"/>
              </a:ext>
            </a:extLst>
          </p:cNvPr>
          <p:cNvSpPr/>
          <p:nvPr/>
        </p:nvSpPr>
        <p:spPr>
          <a:xfrm rot="8685505" flipH="1">
            <a:off x="11225460" y="-1066040"/>
            <a:ext cx="2198718" cy="3293276"/>
          </a:xfrm>
          <a:custGeom>
            <a:avLst/>
            <a:gdLst>
              <a:gd name="connsiteX0" fmla="*/ 1251860 w 3057119"/>
              <a:gd name="connsiteY0" fmla="*/ 6334418 h 6850877"/>
              <a:gd name="connsiteX1" fmla="*/ 2207092 w 3057119"/>
              <a:gd name="connsiteY1" fmla="*/ 6850877 h 6850877"/>
              <a:gd name="connsiteX2" fmla="*/ 2138257 w 3057119"/>
              <a:gd name="connsiteY2" fmla="*/ 6850877 h 6850877"/>
              <a:gd name="connsiteX3" fmla="*/ 649258 w 3057119"/>
              <a:gd name="connsiteY3" fmla="*/ 6045794 h 6850877"/>
              <a:gd name="connsiteX4" fmla="*/ 149222 w 3057119"/>
              <a:gd name="connsiteY4" fmla="*/ 4368492 h 6850877"/>
              <a:gd name="connsiteX5" fmla="*/ 2511829 w 3057119"/>
              <a:gd name="connsiteY5" fmla="*/ 0 h 6850877"/>
              <a:gd name="connsiteX6" fmla="*/ 3057120 w 3057119"/>
              <a:gd name="connsiteY6" fmla="*/ 0 h 6850877"/>
              <a:gd name="connsiteX7" fmla="*/ 676010 w 3057119"/>
              <a:gd name="connsiteY7" fmla="*/ 4402749 h 6850877"/>
              <a:gd name="connsiteX8" fmla="*/ 1251862 w 3057119"/>
              <a:gd name="connsiteY8" fmla="*/ 6334420 h 6850877"/>
              <a:gd name="connsiteX0" fmla="*/ 1251860 w 2511829"/>
              <a:gd name="connsiteY0" fmla="*/ 6334418 h 6850877"/>
              <a:gd name="connsiteX1" fmla="*/ 2207092 w 2511829"/>
              <a:gd name="connsiteY1" fmla="*/ 6850877 h 6850877"/>
              <a:gd name="connsiteX2" fmla="*/ 2138257 w 2511829"/>
              <a:gd name="connsiteY2" fmla="*/ 6850877 h 6850877"/>
              <a:gd name="connsiteX3" fmla="*/ 649258 w 2511829"/>
              <a:gd name="connsiteY3" fmla="*/ 6045794 h 6850877"/>
              <a:gd name="connsiteX4" fmla="*/ 149222 w 2511829"/>
              <a:gd name="connsiteY4" fmla="*/ 4368492 h 6850877"/>
              <a:gd name="connsiteX5" fmla="*/ 2511829 w 2511829"/>
              <a:gd name="connsiteY5" fmla="*/ 0 h 6850877"/>
              <a:gd name="connsiteX6" fmla="*/ 1073575 w 2511829"/>
              <a:gd name="connsiteY6" fmla="*/ 3657600 h 6850877"/>
              <a:gd name="connsiteX7" fmla="*/ 676010 w 2511829"/>
              <a:gd name="connsiteY7" fmla="*/ 4402749 h 6850877"/>
              <a:gd name="connsiteX8" fmla="*/ 1251862 w 2511829"/>
              <a:gd name="connsiteY8" fmla="*/ 6334420 h 6850877"/>
              <a:gd name="connsiteX9" fmla="*/ 1251860 w 2511829"/>
              <a:gd name="connsiteY9" fmla="*/ 6334418 h 6850877"/>
              <a:gd name="connsiteX0" fmla="*/ 1251860 w 2511829"/>
              <a:gd name="connsiteY0" fmla="*/ 6334418 h 6850877"/>
              <a:gd name="connsiteX1" fmla="*/ 2207092 w 2511829"/>
              <a:gd name="connsiteY1" fmla="*/ 6850877 h 6850877"/>
              <a:gd name="connsiteX2" fmla="*/ 2138257 w 2511829"/>
              <a:gd name="connsiteY2" fmla="*/ 6850877 h 6850877"/>
              <a:gd name="connsiteX3" fmla="*/ 649258 w 2511829"/>
              <a:gd name="connsiteY3" fmla="*/ 6045794 h 6850877"/>
              <a:gd name="connsiteX4" fmla="*/ 149222 w 2511829"/>
              <a:gd name="connsiteY4" fmla="*/ 4368492 h 6850877"/>
              <a:gd name="connsiteX5" fmla="*/ 2511829 w 2511829"/>
              <a:gd name="connsiteY5" fmla="*/ 0 h 6850877"/>
              <a:gd name="connsiteX6" fmla="*/ 1073575 w 2511829"/>
              <a:gd name="connsiteY6" fmla="*/ 3657600 h 6850877"/>
              <a:gd name="connsiteX7" fmla="*/ 676010 w 2511829"/>
              <a:gd name="connsiteY7" fmla="*/ 4402749 h 6850877"/>
              <a:gd name="connsiteX8" fmla="*/ 1251862 w 2511829"/>
              <a:gd name="connsiteY8" fmla="*/ 6334420 h 6850877"/>
              <a:gd name="connsiteX9" fmla="*/ 1251860 w 2511829"/>
              <a:gd name="connsiteY9" fmla="*/ 6334418 h 6850877"/>
              <a:gd name="connsiteX0" fmla="*/ 1251860 w 2207092"/>
              <a:gd name="connsiteY0" fmla="*/ 3000375 h 3516834"/>
              <a:gd name="connsiteX1" fmla="*/ 2207092 w 2207092"/>
              <a:gd name="connsiteY1" fmla="*/ 3516834 h 3516834"/>
              <a:gd name="connsiteX2" fmla="*/ 2138257 w 2207092"/>
              <a:gd name="connsiteY2" fmla="*/ 3516834 h 3516834"/>
              <a:gd name="connsiteX3" fmla="*/ 649258 w 2207092"/>
              <a:gd name="connsiteY3" fmla="*/ 2711751 h 3516834"/>
              <a:gd name="connsiteX4" fmla="*/ 149222 w 2207092"/>
              <a:gd name="connsiteY4" fmla="*/ 1034449 h 3516834"/>
              <a:gd name="connsiteX5" fmla="*/ 767435 w 2207092"/>
              <a:gd name="connsiteY5" fmla="*/ 0 h 3516834"/>
              <a:gd name="connsiteX6" fmla="*/ 1073575 w 2207092"/>
              <a:gd name="connsiteY6" fmla="*/ 323557 h 3516834"/>
              <a:gd name="connsiteX7" fmla="*/ 676010 w 2207092"/>
              <a:gd name="connsiteY7" fmla="*/ 1068706 h 3516834"/>
              <a:gd name="connsiteX8" fmla="*/ 1251862 w 2207092"/>
              <a:gd name="connsiteY8" fmla="*/ 3000377 h 3516834"/>
              <a:gd name="connsiteX9" fmla="*/ 1251860 w 2207092"/>
              <a:gd name="connsiteY9" fmla="*/ 3000375 h 3516834"/>
              <a:gd name="connsiteX0" fmla="*/ 1251860 w 2207092"/>
              <a:gd name="connsiteY0" fmla="*/ 2747644 h 3264103"/>
              <a:gd name="connsiteX1" fmla="*/ 2207092 w 2207092"/>
              <a:gd name="connsiteY1" fmla="*/ 3264103 h 3264103"/>
              <a:gd name="connsiteX2" fmla="*/ 2138257 w 2207092"/>
              <a:gd name="connsiteY2" fmla="*/ 3264103 h 3264103"/>
              <a:gd name="connsiteX3" fmla="*/ 649258 w 2207092"/>
              <a:gd name="connsiteY3" fmla="*/ 2459020 h 3264103"/>
              <a:gd name="connsiteX4" fmla="*/ 149222 w 2207092"/>
              <a:gd name="connsiteY4" fmla="*/ 781718 h 3264103"/>
              <a:gd name="connsiteX5" fmla="*/ 612691 w 2207092"/>
              <a:gd name="connsiteY5" fmla="*/ 56758 h 3264103"/>
              <a:gd name="connsiteX6" fmla="*/ 1073575 w 2207092"/>
              <a:gd name="connsiteY6" fmla="*/ 70826 h 3264103"/>
              <a:gd name="connsiteX7" fmla="*/ 676010 w 2207092"/>
              <a:gd name="connsiteY7" fmla="*/ 815975 h 3264103"/>
              <a:gd name="connsiteX8" fmla="*/ 1251862 w 2207092"/>
              <a:gd name="connsiteY8" fmla="*/ 2747646 h 3264103"/>
              <a:gd name="connsiteX9" fmla="*/ 1251860 w 2207092"/>
              <a:gd name="connsiteY9" fmla="*/ 2747644 h 3264103"/>
              <a:gd name="connsiteX0" fmla="*/ 1251860 w 2207092"/>
              <a:gd name="connsiteY0" fmla="*/ 2789360 h 3305819"/>
              <a:gd name="connsiteX1" fmla="*/ 2207092 w 2207092"/>
              <a:gd name="connsiteY1" fmla="*/ 3305819 h 3305819"/>
              <a:gd name="connsiteX2" fmla="*/ 2138257 w 2207092"/>
              <a:gd name="connsiteY2" fmla="*/ 3305819 h 3305819"/>
              <a:gd name="connsiteX3" fmla="*/ 649258 w 2207092"/>
              <a:gd name="connsiteY3" fmla="*/ 2500736 h 3305819"/>
              <a:gd name="connsiteX4" fmla="*/ 149222 w 2207092"/>
              <a:gd name="connsiteY4" fmla="*/ 823434 h 3305819"/>
              <a:gd name="connsiteX5" fmla="*/ 542353 w 2207092"/>
              <a:gd name="connsiteY5" fmla="*/ 0 h 3305819"/>
              <a:gd name="connsiteX6" fmla="*/ 1073575 w 2207092"/>
              <a:gd name="connsiteY6" fmla="*/ 112542 h 3305819"/>
              <a:gd name="connsiteX7" fmla="*/ 676010 w 2207092"/>
              <a:gd name="connsiteY7" fmla="*/ 857691 h 3305819"/>
              <a:gd name="connsiteX8" fmla="*/ 1251862 w 2207092"/>
              <a:gd name="connsiteY8" fmla="*/ 2789362 h 3305819"/>
              <a:gd name="connsiteX9" fmla="*/ 1251860 w 2207092"/>
              <a:gd name="connsiteY9" fmla="*/ 2789360 h 3305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7092" h="3305819">
                <a:moveTo>
                  <a:pt x="1251860" y="2789360"/>
                </a:moveTo>
                <a:lnTo>
                  <a:pt x="2207092" y="3305819"/>
                </a:lnTo>
                <a:lnTo>
                  <a:pt x="2138257" y="3305819"/>
                </a:lnTo>
                <a:lnTo>
                  <a:pt x="649258" y="2500736"/>
                </a:lnTo>
                <a:cubicBezTo>
                  <a:pt x="47925" y="2175530"/>
                  <a:pt x="-175923" y="1424577"/>
                  <a:pt x="149222" y="823434"/>
                </a:cubicBezTo>
                <a:lnTo>
                  <a:pt x="542353" y="0"/>
                </a:lnTo>
                <a:lnTo>
                  <a:pt x="1073575" y="112542"/>
                </a:lnTo>
                <a:cubicBezTo>
                  <a:pt x="912918" y="412507"/>
                  <a:pt x="1469713" y="-609892"/>
                  <a:pt x="676010" y="857691"/>
                </a:cubicBezTo>
                <a:cubicBezTo>
                  <a:pt x="301593" y="1550074"/>
                  <a:pt x="559383" y="2414888"/>
                  <a:pt x="1251862" y="2789362"/>
                </a:cubicBezTo>
                <a:lnTo>
                  <a:pt x="1251860" y="2789360"/>
                </a:lnTo>
                <a:close/>
              </a:path>
            </a:pathLst>
          </a:custGeom>
          <a:gradFill>
            <a:gsLst>
              <a:gs pos="0">
                <a:srgbClr val="6EA6FF"/>
              </a:gs>
              <a:gs pos="56078">
                <a:srgbClr val="3566B5"/>
              </a:gs>
              <a:gs pos="100000">
                <a:srgbClr val="182961"/>
              </a:gs>
            </a:gsLst>
            <a:lin ang="3612072" scaled="1"/>
          </a:gradFill>
          <a:ln w="264" cap="flat">
            <a:noFill/>
            <a:prstDash val="solid"/>
            <a:miter/>
          </a:ln>
        </p:spPr>
        <p:txBody>
          <a:bodyPr rtlCol="0" anchor="ctr"/>
          <a:lstStyle/>
          <a:p>
            <a:endParaRPr lang="es-CO"/>
          </a:p>
        </p:txBody>
      </p:sp>
      <p:sp>
        <p:nvSpPr>
          <p:cNvPr id="17" name="Forma libre: forma 16">
            <a:extLst>
              <a:ext uri="{FF2B5EF4-FFF2-40B4-BE49-F238E27FC236}">
                <a16:creationId xmlns:a16="http://schemas.microsoft.com/office/drawing/2014/main" id="{286A8AFA-EBAC-5779-694D-8AE45DA759C0}"/>
              </a:ext>
            </a:extLst>
          </p:cNvPr>
          <p:cNvSpPr/>
          <p:nvPr/>
        </p:nvSpPr>
        <p:spPr>
          <a:xfrm>
            <a:off x="10368893" y="5474733"/>
            <a:ext cx="1854468" cy="1410228"/>
          </a:xfrm>
          <a:custGeom>
            <a:avLst/>
            <a:gdLst>
              <a:gd name="connsiteX0" fmla="*/ 1854469 w 1854468"/>
              <a:gd name="connsiteY0" fmla="*/ 129080 h 1410228"/>
              <a:gd name="connsiteX1" fmla="*/ 1854469 w 1854468"/>
              <a:gd name="connsiteY1" fmla="*/ 1410229 h 1410228"/>
              <a:gd name="connsiteX2" fmla="*/ 0 w 1854468"/>
              <a:gd name="connsiteY2" fmla="*/ 1410229 h 1410228"/>
              <a:gd name="connsiteX3" fmla="*/ 477483 w 1854468"/>
              <a:gd name="connsiteY3" fmla="*/ 527297 h 1410228"/>
              <a:gd name="connsiteX4" fmla="*/ 1840104 w 1854468"/>
              <a:gd name="connsiteY4" fmla="*/ 121207 h 1410228"/>
              <a:gd name="connsiteX5" fmla="*/ 1854469 w 1854468"/>
              <a:gd name="connsiteY5" fmla="*/ 129080 h 1410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4468" h="1410228">
                <a:moveTo>
                  <a:pt x="1854469" y="129080"/>
                </a:moveTo>
                <a:lnTo>
                  <a:pt x="1854469" y="1410229"/>
                </a:lnTo>
                <a:lnTo>
                  <a:pt x="0" y="1410229"/>
                </a:lnTo>
                <a:lnTo>
                  <a:pt x="477483" y="527297"/>
                </a:lnTo>
                <a:cubicBezTo>
                  <a:pt x="741532" y="38995"/>
                  <a:pt x="1351619" y="-142921"/>
                  <a:pt x="1840104" y="121207"/>
                </a:cubicBezTo>
                <a:lnTo>
                  <a:pt x="1854469" y="129080"/>
                </a:lnTo>
                <a:close/>
              </a:path>
            </a:pathLst>
          </a:custGeom>
          <a:solidFill>
            <a:srgbClr val="182961"/>
          </a:solidFill>
          <a:ln w="264" cap="flat">
            <a:noFill/>
            <a:prstDash val="solid"/>
            <a:miter/>
          </a:ln>
        </p:spPr>
        <p:txBody>
          <a:bodyPr rtlCol="0" anchor="ctr"/>
          <a:lstStyle/>
          <a:p>
            <a:endParaRPr lang="es-CO"/>
          </a:p>
        </p:txBody>
      </p:sp>
      <p:pic>
        <p:nvPicPr>
          <p:cNvPr id="18" name="Imagen 17">
            <a:extLst>
              <a:ext uri="{FF2B5EF4-FFF2-40B4-BE49-F238E27FC236}">
                <a16:creationId xmlns:a16="http://schemas.microsoft.com/office/drawing/2014/main" id="{4CA8074B-8AFC-6BED-1E30-71F9B6B807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05816" y="5796840"/>
            <a:ext cx="648892" cy="818765"/>
          </a:xfrm>
          <a:prstGeom prst="rect">
            <a:avLst/>
          </a:prstGeom>
        </p:spPr>
      </p:pic>
      <p:sp>
        <p:nvSpPr>
          <p:cNvPr id="13" name="CuadroTexto 12">
            <a:extLst>
              <a:ext uri="{FF2B5EF4-FFF2-40B4-BE49-F238E27FC236}">
                <a16:creationId xmlns:a16="http://schemas.microsoft.com/office/drawing/2014/main" id="{F33B7D02-B578-477D-BD24-CC76D3008448}"/>
              </a:ext>
            </a:extLst>
          </p:cNvPr>
          <p:cNvSpPr txBox="1"/>
          <p:nvPr/>
        </p:nvSpPr>
        <p:spPr>
          <a:xfrm>
            <a:off x="510064" y="60354"/>
            <a:ext cx="10695751" cy="800219"/>
          </a:xfrm>
          <a:prstGeom prst="rect">
            <a:avLst/>
          </a:prstGeom>
          <a:noFill/>
        </p:spPr>
        <p:txBody>
          <a:bodyPr wrap="square" rtlCol="0">
            <a:spAutoFit/>
          </a:bodyPr>
          <a:lstStyle/>
          <a:p>
            <a:r>
              <a:rPr lang="es-CO" sz="2400" b="1" dirty="0">
                <a:solidFill>
                  <a:srgbClr val="182961"/>
                </a:solidFill>
                <a:latin typeface="Alata" panose="00000500000000000000" pitchFamily="2" charset="0"/>
              </a:rPr>
              <a:t>PROGRAMA DE TRANSPARENCIA Y ÉTICA PÚBLICA, Vigencia 2026-2027:</a:t>
            </a:r>
          </a:p>
          <a:p>
            <a:r>
              <a:rPr lang="es-CO" sz="2200" dirty="0">
                <a:solidFill>
                  <a:srgbClr val="182961"/>
                </a:solidFill>
                <a:latin typeface="Alata" panose="00000500000000000000" pitchFamily="2" charset="0"/>
              </a:rPr>
              <a:t>Contenido del PTEP.</a:t>
            </a:r>
          </a:p>
        </p:txBody>
      </p:sp>
      <p:sp>
        <p:nvSpPr>
          <p:cNvPr id="16" name="CuadroTexto 15">
            <a:extLst>
              <a:ext uri="{FF2B5EF4-FFF2-40B4-BE49-F238E27FC236}">
                <a16:creationId xmlns:a16="http://schemas.microsoft.com/office/drawing/2014/main" id="{05B05D75-574A-5FF1-003D-1057CFFE4A8F}"/>
              </a:ext>
            </a:extLst>
          </p:cNvPr>
          <p:cNvSpPr txBox="1"/>
          <p:nvPr/>
        </p:nvSpPr>
        <p:spPr>
          <a:xfrm>
            <a:off x="2951652" y="900906"/>
            <a:ext cx="5356256" cy="523220"/>
          </a:xfrm>
          <a:prstGeom prst="rect">
            <a:avLst/>
          </a:prstGeom>
          <a:noFill/>
        </p:spPr>
        <p:txBody>
          <a:bodyPr wrap="square" rtlCol="0">
            <a:spAutoFit/>
          </a:bodyPr>
          <a:lstStyle/>
          <a:p>
            <a:pPr algn="ctr"/>
            <a:r>
              <a:rPr lang="es-CO" sz="2800" b="1" dirty="0">
                <a:solidFill>
                  <a:srgbClr val="182961"/>
                </a:solidFill>
                <a:latin typeface="Alata" panose="00000500000000000000" pitchFamily="2" charset="0"/>
              </a:rPr>
              <a:t>DECLARACIÓN INSTITUCIONAL</a:t>
            </a:r>
            <a:r>
              <a:rPr lang="es-CO" sz="2800" b="1" dirty="0"/>
              <a:t>.</a:t>
            </a:r>
            <a:endParaRPr lang="es-CO" sz="2800" dirty="0"/>
          </a:p>
        </p:txBody>
      </p:sp>
      <p:sp>
        <p:nvSpPr>
          <p:cNvPr id="9" name="CuadroTexto 8">
            <a:extLst>
              <a:ext uri="{FF2B5EF4-FFF2-40B4-BE49-F238E27FC236}">
                <a16:creationId xmlns:a16="http://schemas.microsoft.com/office/drawing/2014/main" id="{B18E1AEF-E687-E48C-ABCE-A25BAC441C9E}"/>
              </a:ext>
            </a:extLst>
          </p:cNvPr>
          <p:cNvSpPr txBox="1"/>
          <p:nvPr/>
        </p:nvSpPr>
        <p:spPr>
          <a:xfrm>
            <a:off x="510064" y="1922412"/>
            <a:ext cx="10695751" cy="1631216"/>
          </a:xfrm>
          <a:prstGeom prst="rect">
            <a:avLst/>
          </a:prstGeom>
          <a:noFill/>
        </p:spPr>
        <p:txBody>
          <a:bodyPr wrap="square">
            <a:spAutoFit/>
          </a:bodyPr>
          <a:lstStyle/>
          <a:p>
            <a:pPr algn="ctr"/>
            <a:r>
              <a:rPr lang="es-CO" sz="2000" i="1" dirty="0"/>
              <a:t>“La Gobernación de Bolívar, en su firme compromiso de devolverle a los bolivarenses el amor por su tierra y de fortalecer y transformar sus instituciones en un marco regido por la honestidad, el respeto, el compromiso, la diligencia, la justicia, la ética pública y la transparencia como valores que generan confianza en la ciudadanía; por medio de este documento ratifica su obligación de construir un Bolívar Mejor.</a:t>
            </a:r>
          </a:p>
        </p:txBody>
      </p:sp>
      <p:sp>
        <p:nvSpPr>
          <p:cNvPr id="11" name="CuadroTexto 10">
            <a:extLst>
              <a:ext uri="{FF2B5EF4-FFF2-40B4-BE49-F238E27FC236}">
                <a16:creationId xmlns:a16="http://schemas.microsoft.com/office/drawing/2014/main" id="{482BFB8E-9D0A-FCCF-E4DF-6B10D0EA8F39}"/>
              </a:ext>
            </a:extLst>
          </p:cNvPr>
          <p:cNvSpPr txBox="1"/>
          <p:nvPr/>
        </p:nvSpPr>
        <p:spPr>
          <a:xfrm>
            <a:off x="523766" y="3782689"/>
            <a:ext cx="10695751" cy="1631216"/>
          </a:xfrm>
          <a:prstGeom prst="rect">
            <a:avLst/>
          </a:prstGeom>
          <a:noFill/>
        </p:spPr>
        <p:txBody>
          <a:bodyPr wrap="square">
            <a:spAutoFit/>
          </a:bodyPr>
          <a:lstStyle/>
          <a:p>
            <a:pPr algn="ctr"/>
            <a:r>
              <a:rPr lang="es-CO" sz="2000" i="1" dirty="0"/>
              <a:t>Para lo anterior, la Gobernación de Bolívar junto a todos sus funcionarios han adoptado una Política de Integridad cuyo objetivo es la consolidación de una cultura institucional basada en la ética, la transparencia y la integridad que promueve el compromiso de todos sus servidores con los valores del Código de Integridad del Servicio Público adoptados, la lucha contra la corrupción y el fortalecimiento de la confianza ciudadana.”</a:t>
            </a:r>
          </a:p>
        </p:txBody>
      </p:sp>
    </p:spTree>
    <p:extLst>
      <p:ext uri="{BB962C8B-B14F-4D97-AF65-F5344CB8AC3E}">
        <p14:creationId xmlns:p14="http://schemas.microsoft.com/office/powerpoint/2010/main" val="3817264723"/>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80">
                                          <p:stCondLst>
                                            <p:cond delay="0"/>
                                          </p:stCondLst>
                                        </p:cTn>
                                        <p:tgtEl>
                                          <p:spTgt spid="11"/>
                                        </p:tgtEl>
                                      </p:cBhvr>
                                    </p:animEffect>
                                    <p:anim calcmode="lin" valueType="num">
                                      <p:cBhvr>
                                        <p:cTn id="26"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1" dur="26">
                                          <p:stCondLst>
                                            <p:cond delay="650"/>
                                          </p:stCondLst>
                                        </p:cTn>
                                        <p:tgtEl>
                                          <p:spTgt spid="11"/>
                                        </p:tgtEl>
                                      </p:cBhvr>
                                      <p:to x="100000" y="60000"/>
                                    </p:animScale>
                                    <p:animScale>
                                      <p:cBhvr>
                                        <p:cTn id="32" dur="166" decel="50000">
                                          <p:stCondLst>
                                            <p:cond delay="676"/>
                                          </p:stCondLst>
                                        </p:cTn>
                                        <p:tgtEl>
                                          <p:spTgt spid="11"/>
                                        </p:tgtEl>
                                      </p:cBhvr>
                                      <p:to x="100000" y="100000"/>
                                    </p:animScale>
                                    <p:animScale>
                                      <p:cBhvr>
                                        <p:cTn id="33" dur="26">
                                          <p:stCondLst>
                                            <p:cond delay="1312"/>
                                          </p:stCondLst>
                                        </p:cTn>
                                        <p:tgtEl>
                                          <p:spTgt spid="11"/>
                                        </p:tgtEl>
                                      </p:cBhvr>
                                      <p:to x="100000" y="80000"/>
                                    </p:animScale>
                                    <p:animScale>
                                      <p:cBhvr>
                                        <p:cTn id="34" dur="166" decel="50000">
                                          <p:stCondLst>
                                            <p:cond delay="1338"/>
                                          </p:stCondLst>
                                        </p:cTn>
                                        <p:tgtEl>
                                          <p:spTgt spid="11"/>
                                        </p:tgtEl>
                                      </p:cBhvr>
                                      <p:to x="100000" y="100000"/>
                                    </p:animScale>
                                    <p:animScale>
                                      <p:cBhvr>
                                        <p:cTn id="35" dur="26">
                                          <p:stCondLst>
                                            <p:cond delay="1642"/>
                                          </p:stCondLst>
                                        </p:cTn>
                                        <p:tgtEl>
                                          <p:spTgt spid="11"/>
                                        </p:tgtEl>
                                      </p:cBhvr>
                                      <p:to x="100000" y="90000"/>
                                    </p:animScale>
                                    <p:animScale>
                                      <p:cBhvr>
                                        <p:cTn id="36" dur="166" decel="50000">
                                          <p:stCondLst>
                                            <p:cond delay="1668"/>
                                          </p:stCondLst>
                                        </p:cTn>
                                        <p:tgtEl>
                                          <p:spTgt spid="11"/>
                                        </p:tgtEl>
                                      </p:cBhvr>
                                      <p:to x="100000" y="100000"/>
                                    </p:animScale>
                                    <p:animScale>
                                      <p:cBhvr>
                                        <p:cTn id="37" dur="26">
                                          <p:stCondLst>
                                            <p:cond delay="1808"/>
                                          </p:stCondLst>
                                        </p:cTn>
                                        <p:tgtEl>
                                          <p:spTgt spid="11"/>
                                        </p:tgtEl>
                                      </p:cBhvr>
                                      <p:to x="100000" y="95000"/>
                                    </p:animScale>
                                    <p:animScale>
                                      <p:cBhvr>
                                        <p:cTn id="38"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0995F-62D5-5E08-679B-AF354FB2BFC2}"/>
            </a:ext>
          </a:extLst>
        </p:cNvPr>
        <p:cNvGrpSpPr/>
        <p:nvPr/>
      </p:nvGrpSpPr>
      <p:grpSpPr>
        <a:xfrm>
          <a:off x="0" y="0"/>
          <a:ext cx="0" cy="0"/>
          <a:chOff x="0" y="0"/>
          <a:chExt cx="0" cy="0"/>
        </a:xfrm>
      </p:grpSpPr>
      <p:sp>
        <p:nvSpPr>
          <p:cNvPr id="5" name="Forma libre: forma 4">
            <a:extLst>
              <a:ext uri="{FF2B5EF4-FFF2-40B4-BE49-F238E27FC236}">
                <a16:creationId xmlns:a16="http://schemas.microsoft.com/office/drawing/2014/main" id="{B511A7C3-6FB1-FBF7-2DB1-F4B092069F08}"/>
              </a:ext>
            </a:extLst>
          </p:cNvPr>
          <p:cNvSpPr/>
          <p:nvPr/>
        </p:nvSpPr>
        <p:spPr>
          <a:xfrm>
            <a:off x="-21628" y="-1"/>
            <a:ext cx="12181000" cy="6850879"/>
          </a:xfrm>
          <a:custGeom>
            <a:avLst/>
            <a:gdLst>
              <a:gd name="connsiteX0" fmla="*/ 12181001 w 12181000"/>
              <a:gd name="connsiteY0" fmla="*/ 0 h 6850879"/>
              <a:gd name="connsiteX1" fmla="*/ 12181001 w 12181000"/>
              <a:gd name="connsiteY1" fmla="*/ 6850880 h 6850879"/>
              <a:gd name="connsiteX2" fmla="*/ 0 w 12181000"/>
              <a:gd name="connsiteY2" fmla="*/ 6850880 h 6850879"/>
              <a:gd name="connsiteX3" fmla="*/ 0 w 12181000"/>
              <a:gd name="connsiteY3" fmla="*/ 0 h 6850879"/>
            </a:gdLst>
            <a:ahLst/>
            <a:cxnLst>
              <a:cxn ang="0">
                <a:pos x="connsiteX0" y="connsiteY0"/>
              </a:cxn>
              <a:cxn ang="0">
                <a:pos x="connsiteX1" y="connsiteY1"/>
              </a:cxn>
              <a:cxn ang="0">
                <a:pos x="connsiteX2" y="connsiteY2"/>
              </a:cxn>
              <a:cxn ang="0">
                <a:pos x="connsiteX3" y="connsiteY3"/>
              </a:cxn>
            </a:cxnLst>
            <a:rect l="l" t="t" r="r" b="b"/>
            <a:pathLst>
              <a:path w="12181000" h="6850879">
                <a:moveTo>
                  <a:pt x="12181001" y="0"/>
                </a:moveTo>
                <a:lnTo>
                  <a:pt x="12181001" y="6850880"/>
                </a:lnTo>
                <a:lnTo>
                  <a:pt x="0" y="6850880"/>
                </a:lnTo>
                <a:lnTo>
                  <a:pt x="0" y="0"/>
                </a:lnTo>
                <a:close/>
              </a:path>
            </a:pathLst>
          </a:custGeom>
          <a:solidFill>
            <a:srgbClr val="EFF0F4"/>
          </a:solidFill>
          <a:ln w="264" cap="flat">
            <a:noFill/>
            <a:prstDash val="solid"/>
            <a:miter/>
          </a:ln>
        </p:spPr>
        <p:txBody>
          <a:bodyPr rtlCol="0" anchor="ctr"/>
          <a:lstStyle/>
          <a:p>
            <a:endParaRPr lang="es-CO" dirty="0">
              <a:latin typeface="Alata" panose="00000500000000000000"/>
            </a:endParaRPr>
          </a:p>
        </p:txBody>
      </p:sp>
      <p:sp>
        <p:nvSpPr>
          <p:cNvPr id="6" name="Forma libre: forma 5">
            <a:extLst>
              <a:ext uri="{FF2B5EF4-FFF2-40B4-BE49-F238E27FC236}">
                <a16:creationId xmlns:a16="http://schemas.microsoft.com/office/drawing/2014/main" id="{54284AEF-40DE-0DF1-1552-C880ABDAAF26}"/>
              </a:ext>
            </a:extLst>
          </p:cNvPr>
          <p:cNvSpPr/>
          <p:nvPr/>
        </p:nvSpPr>
        <p:spPr>
          <a:xfrm>
            <a:off x="-10542" y="-2014"/>
            <a:ext cx="5668844" cy="6850879"/>
          </a:xfrm>
          <a:custGeom>
            <a:avLst/>
            <a:gdLst>
              <a:gd name="connsiteX0" fmla="*/ 5519623 w 5668844"/>
              <a:gd name="connsiteY0" fmla="*/ 3196234 h 6850879"/>
              <a:gd name="connsiteX1" fmla="*/ 3593079 w 5668844"/>
              <a:gd name="connsiteY1" fmla="*/ 6758268 h 6850879"/>
              <a:gd name="connsiteX2" fmla="*/ 3537669 w 5668844"/>
              <a:gd name="connsiteY2" fmla="*/ 6850880 h 6850879"/>
              <a:gd name="connsiteX3" fmla="*/ 0 w 5668844"/>
              <a:gd name="connsiteY3" fmla="*/ 6850880 h 6850879"/>
              <a:gd name="connsiteX4" fmla="*/ 0 w 5668844"/>
              <a:gd name="connsiteY4" fmla="*/ 0 h 6850879"/>
              <a:gd name="connsiteX5" fmla="*/ 2210239 w 5668844"/>
              <a:gd name="connsiteY5" fmla="*/ 0 h 6850879"/>
              <a:gd name="connsiteX6" fmla="*/ 5019587 w 5668844"/>
              <a:gd name="connsiteY6" fmla="*/ 1518925 h 6850879"/>
              <a:gd name="connsiteX7" fmla="*/ 5519623 w 5668844"/>
              <a:gd name="connsiteY7" fmla="*/ 3196229 h 6850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68844" h="6850879">
                <a:moveTo>
                  <a:pt x="5519623" y="3196234"/>
                </a:moveTo>
                <a:lnTo>
                  <a:pt x="3593079" y="6758268"/>
                </a:lnTo>
                <a:cubicBezTo>
                  <a:pt x="3575844" y="6790196"/>
                  <a:pt x="3557337" y="6821068"/>
                  <a:pt x="3537669" y="6850880"/>
                </a:cubicBezTo>
                <a:lnTo>
                  <a:pt x="0" y="6850880"/>
                </a:lnTo>
                <a:lnTo>
                  <a:pt x="0" y="0"/>
                </a:lnTo>
                <a:lnTo>
                  <a:pt x="2210239" y="0"/>
                </a:lnTo>
                <a:lnTo>
                  <a:pt x="5019587" y="1518925"/>
                </a:lnTo>
                <a:cubicBezTo>
                  <a:pt x="5620920" y="1844025"/>
                  <a:pt x="5844767" y="2594978"/>
                  <a:pt x="5519623" y="3196229"/>
                </a:cubicBezTo>
                <a:close/>
              </a:path>
            </a:pathLst>
          </a:custGeom>
          <a:solidFill>
            <a:srgbClr val="FEFEFE"/>
          </a:solidFill>
          <a:ln w="264" cap="flat">
            <a:noFill/>
            <a:prstDash val="solid"/>
            <a:miter/>
          </a:ln>
        </p:spPr>
        <p:txBody>
          <a:bodyPr rtlCol="0" anchor="ctr"/>
          <a:lstStyle/>
          <a:p>
            <a:endParaRPr lang="es-CO"/>
          </a:p>
        </p:txBody>
      </p:sp>
      <p:sp>
        <p:nvSpPr>
          <p:cNvPr id="7" name="Forma libre: forma 6">
            <a:extLst>
              <a:ext uri="{FF2B5EF4-FFF2-40B4-BE49-F238E27FC236}">
                <a16:creationId xmlns:a16="http://schemas.microsoft.com/office/drawing/2014/main" id="{D37D2451-6505-7DD8-FE08-237F97C3EDE0}"/>
              </a:ext>
            </a:extLst>
          </p:cNvPr>
          <p:cNvSpPr/>
          <p:nvPr/>
        </p:nvSpPr>
        <p:spPr>
          <a:xfrm rot="8685505" flipH="1">
            <a:off x="11225460" y="-1066040"/>
            <a:ext cx="2198718" cy="3293276"/>
          </a:xfrm>
          <a:custGeom>
            <a:avLst/>
            <a:gdLst>
              <a:gd name="connsiteX0" fmla="*/ 1251860 w 3057119"/>
              <a:gd name="connsiteY0" fmla="*/ 6334418 h 6850877"/>
              <a:gd name="connsiteX1" fmla="*/ 2207092 w 3057119"/>
              <a:gd name="connsiteY1" fmla="*/ 6850877 h 6850877"/>
              <a:gd name="connsiteX2" fmla="*/ 2138257 w 3057119"/>
              <a:gd name="connsiteY2" fmla="*/ 6850877 h 6850877"/>
              <a:gd name="connsiteX3" fmla="*/ 649258 w 3057119"/>
              <a:gd name="connsiteY3" fmla="*/ 6045794 h 6850877"/>
              <a:gd name="connsiteX4" fmla="*/ 149222 w 3057119"/>
              <a:gd name="connsiteY4" fmla="*/ 4368492 h 6850877"/>
              <a:gd name="connsiteX5" fmla="*/ 2511829 w 3057119"/>
              <a:gd name="connsiteY5" fmla="*/ 0 h 6850877"/>
              <a:gd name="connsiteX6" fmla="*/ 3057120 w 3057119"/>
              <a:gd name="connsiteY6" fmla="*/ 0 h 6850877"/>
              <a:gd name="connsiteX7" fmla="*/ 676010 w 3057119"/>
              <a:gd name="connsiteY7" fmla="*/ 4402749 h 6850877"/>
              <a:gd name="connsiteX8" fmla="*/ 1251862 w 3057119"/>
              <a:gd name="connsiteY8" fmla="*/ 6334420 h 6850877"/>
              <a:gd name="connsiteX0" fmla="*/ 1251860 w 2511829"/>
              <a:gd name="connsiteY0" fmla="*/ 6334418 h 6850877"/>
              <a:gd name="connsiteX1" fmla="*/ 2207092 w 2511829"/>
              <a:gd name="connsiteY1" fmla="*/ 6850877 h 6850877"/>
              <a:gd name="connsiteX2" fmla="*/ 2138257 w 2511829"/>
              <a:gd name="connsiteY2" fmla="*/ 6850877 h 6850877"/>
              <a:gd name="connsiteX3" fmla="*/ 649258 w 2511829"/>
              <a:gd name="connsiteY3" fmla="*/ 6045794 h 6850877"/>
              <a:gd name="connsiteX4" fmla="*/ 149222 w 2511829"/>
              <a:gd name="connsiteY4" fmla="*/ 4368492 h 6850877"/>
              <a:gd name="connsiteX5" fmla="*/ 2511829 w 2511829"/>
              <a:gd name="connsiteY5" fmla="*/ 0 h 6850877"/>
              <a:gd name="connsiteX6" fmla="*/ 1073575 w 2511829"/>
              <a:gd name="connsiteY6" fmla="*/ 3657600 h 6850877"/>
              <a:gd name="connsiteX7" fmla="*/ 676010 w 2511829"/>
              <a:gd name="connsiteY7" fmla="*/ 4402749 h 6850877"/>
              <a:gd name="connsiteX8" fmla="*/ 1251862 w 2511829"/>
              <a:gd name="connsiteY8" fmla="*/ 6334420 h 6850877"/>
              <a:gd name="connsiteX9" fmla="*/ 1251860 w 2511829"/>
              <a:gd name="connsiteY9" fmla="*/ 6334418 h 6850877"/>
              <a:gd name="connsiteX0" fmla="*/ 1251860 w 2511829"/>
              <a:gd name="connsiteY0" fmla="*/ 6334418 h 6850877"/>
              <a:gd name="connsiteX1" fmla="*/ 2207092 w 2511829"/>
              <a:gd name="connsiteY1" fmla="*/ 6850877 h 6850877"/>
              <a:gd name="connsiteX2" fmla="*/ 2138257 w 2511829"/>
              <a:gd name="connsiteY2" fmla="*/ 6850877 h 6850877"/>
              <a:gd name="connsiteX3" fmla="*/ 649258 w 2511829"/>
              <a:gd name="connsiteY3" fmla="*/ 6045794 h 6850877"/>
              <a:gd name="connsiteX4" fmla="*/ 149222 w 2511829"/>
              <a:gd name="connsiteY4" fmla="*/ 4368492 h 6850877"/>
              <a:gd name="connsiteX5" fmla="*/ 2511829 w 2511829"/>
              <a:gd name="connsiteY5" fmla="*/ 0 h 6850877"/>
              <a:gd name="connsiteX6" fmla="*/ 1073575 w 2511829"/>
              <a:gd name="connsiteY6" fmla="*/ 3657600 h 6850877"/>
              <a:gd name="connsiteX7" fmla="*/ 676010 w 2511829"/>
              <a:gd name="connsiteY7" fmla="*/ 4402749 h 6850877"/>
              <a:gd name="connsiteX8" fmla="*/ 1251862 w 2511829"/>
              <a:gd name="connsiteY8" fmla="*/ 6334420 h 6850877"/>
              <a:gd name="connsiteX9" fmla="*/ 1251860 w 2511829"/>
              <a:gd name="connsiteY9" fmla="*/ 6334418 h 6850877"/>
              <a:gd name="connsiteX0" fmla="*/ 1251860 w 2207092"/>
              <a:gd name="connsiteY0" fmla="*/ 3000375 h 3516834"/>
              <a:gd name="connsiteX1" fmla="*/ 2207092 w 2207092"/>
              <a:gd name="connsiteY1" fmla="*/ 3516834 h 3516834"/>
              <a:gd name="connsiteX2" fmla="*/ 2138257 w 2207092"/>
              <a:gd name="connsiteY2" fmla="*/ 3516834 h 3516834"/>
              <a:gd name="connsiteX3" fmla="*/ 649258 w 2207092"/>
              <a:gd name="connsiteY3" fmla="*/ 2711751 h 3516834"/>
              <a:gd name="connsiteX4" fmla="*/ 149222 w 2207092"/>
              <a:gd name="connsiteY4" fmla="*/ 1034449 h 3516834"/>
              <a:gd name="connsiteX5" fmla="*/ 767435 w 2207092"/>
              <a:gd name="connsiteY5" fmla="*/ 0 h 3516834"/>
              <a:gd name="connsiteX6" fmla="*/ 1073575 w 2207092"/>
              <a:gd name="connsiteY6" fmla="*/ 323557 h 3516834"/>
              <a:gd name="connsiteX7" fmla="*/ 676010 w 2207092"/>
              <a:gd name="connsiteY7" fmla="*/ 1068706 h 3516834"/>
              <a:gd name="connsiteX8" fmla="*/ 1251862 w 2207092"/>
              <a:gd name="connsiteY8" fmla="*/ 3000377 h 3516834"/>
              <a:gd name="connsiteX9" fmla="*/ 1251860 w 2207092"/>
              <a:gd name="connsiteY9" fmla="*/ 3000375 h 3516834"/>
              <a:gd name="connsiteX0" fmla="*/ 1251860 w 2207092"/>
              <a:gd name="connsiteY0" fmla="*/ 2747644 h 3264103"/>
              <a:gd name="connsiteX1" fmla="*/ 2207092 w 2207092"/>
              <a:gd name="connsiteY1" fmla="*/ 3264103 h 3264103"/>
              <a:gd name="connsiteX2" fmla="*/ 2138257 w 2207092"/>
              <a:gd name="connsiteY2" fmla="*/ 3264103 h 3264103"/>
              <a:gd name="connsiteX3" fmla="*/ 649258 w 2207092"/>
              <a:gd name="connsiteY3" fmla="*/ 2459020 h 3264103"/>
              <a:gd name="connsiteX4" fmla="*/ 149222 w 2207092"/>
              <a:gd name="connsiteY4" fmla="*/ 781718 h 3264103"/>
              <a:gd name="connsiteX5" fmla="*/ 612691 w 2207092"/>
              <a:gd name="connsiteY5" fmla="*/ 56758 h 3264103"/>
              <a:gd name="connsiteX6" fmla="*/ 1073575 w 2207092"/>
              <a:gd name="connsiteY6" fmla="*/ 70826 h 3264103"/>
              <a:gd name="connsiteX7" fmla="*/ 676010 w 2207092"/>
              <a:gd name="connsiteY7" fmla="*/ 815975 h 3264103"/>
              <a:gd name="connsiteX8" fmla="*/ 1251862 w 2207092"/>
              <a:gd name="connsiteY8" fmla="*/ 2747646 h 3264103"/>
              <a:gd name="connsiteX9" fmla="*/ 1251860 w 2207092"/>
              <a:gd name="connsiteY9" fmla="*/ 2747644 h 3264103"/>
              <a:gd name="connsiteX0" fmla="*/ 1251860 w 2207092"/>
              <a:gd name="connsiteY0" fmla="*/ 2789360 h 3305819"/>
              <a:gd name="connsiteX1" fmla="*/ 2207092 w 2207092"/>
              <a:gd name="connsiteY1" fmla="*/ 3305819 h 3305819"/>
              <a:gd name="connsiteX2" fmla="*/ 2138257 w 2207092"/>
              <a:gd name="connsiteY2" fmla="*/ 3305819 h 3305819"/>
              <a:gd name="connsiteX3" fmla="*/ 649258 w 2207092"/>
              <a:gd name="connsiteY3" fmla="*/ 2500736 h 3305819"/>
              <a:gd name="connsiteX4" fmla="*/ 149222 w 2207092"/>
              <a:gd name="connsiteY4" fmla="*/ 823434 h 3305819"/>
              <a:gd name="connsiteX5" fmla="*/ 542353 w 2207092"/>
              <a:gd name="connsiteY5" fmla="*/ 0 h 3305819"/>
              <a:gd name="connsiteX6" fmla="*/ 1073575 w 2207092"/>
              <a:gd name="connsiteY6" fmla="*/ 112542 h 3305819"/>
              <a:gd name="connsiteX7" fmla="*/ 676010 w 2207092"/>
              <a:gd name="connsiteY7" fmla="*/ 857691 h 3305819"/>
              <a:gd name="connsiteX8" fmla="*/ 1251862 w 2207092"/>
              <a:gd name="connsiteY8" fmla="*/ 2789362 h 3305819"/>
              <a:gd name="connsiteX9" fmla="*/ 1251860 w 2207092"/>
              <a:gd name="connsiteY9" fmla="*/ 2789360 h 3305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7092" h="3305819">
                <a:moveTo>
                  <a:pt x="1251860" y="2789360"/>
                </a:moveTo>
                <a:lnTo>
                  <a:pt x="2207092" y="3305819"/>
                </a:lnTo>
                <a:lnTo>
                  <a:pt x="2138257" y="3305819"/>
                </a:lnTo>
                <a:lnTo>
                  <a:pt x="649258" y="2500736"/>
                </a:lnTo>
                <a:cubicBezTo>
                  <a:pt x="47925" y="2175530"/>
                  <a:pt x="-175923" y="1424577"/>
                  <a:pt x="149222" y="823434"/>
                </a:cubicBezTo>
                <a:lnTo>
                  <a:pt x="542353" y="0"/>
                </a:lnTo>
                <a:lnTo>
                  <a:pt x="1073575" y="112542"/>
                </a:lnTo>
                <a:cubicBezTo>
                  <a:pt x="912918" y="412507"/>
                  <a:pt x="1469713" y="-609892"/>
                  <a:pt x="676010" y="857691"/>
                </a:cubicBezTo>
                <a:cubicBezTo>
                  <a:pt x="301593" y="1550074"/>
                  <a:pt x="559383" y="2414888"/>
                  <a:pt x="1251862" y="2789362"/>
                </a:cubicBezTo>
                <a:lnTo>
                  <a:pt x="1251860" y="2789360"/>
                </a:lnTo>
                <a:close/>
              </a:path>
            </a:pathLst>
          </a:custGeom>
          <a:gradFill>
            <a:gsLst>
              <a:gs pos="0">
                <a:srgbClr val="6EA6FF"/>
              </a:gs>
              <a:gs pos="56078">
                <a:srgbClr val="3566B5"/>
              </a:gs>
              <a:gs pos="100000">
                <a:srgbClr val="182961"/>
              </a:gs>
            </a:gsLst>
            <a:lin ang="3612072" scaled="1"/>
          </a:gradFill>
          <a:ln w="264" cap="flat">
            <a:noFill/>
            <a:prstDash val="solid"/>
            <a:miter/>
          </a:ln>
        </p:spPr>
        <p:txBody>
          <a:bodyPr rtlCol="0" anchor="ctr"/>
          <a:lstStyle/>
          <a:p>
            <a:endParaRPr lang="es-CO"/>
          </a:p>
        </p:txBody>
      </p:sp>
      <p:sp>
        <p:nvSpPr>
          <p:cNvPr id="17" name="Forma libre: forma 16">
            <a:extLst>
              <a:ext uri="{FF2B5EF4-FFF2-40B4-BE49-F238E27FC236}">
                <a16:creationId xmlns:a16="http://schemas.microsoft.com/office/drawing/2014/main" id="{7039A510-8B30-57A7-72DB-8D0907BFF7F2}"/>
              </a:ext>
            </a:extLst>
          </p:cNvPr>
          <p:cNvSpPr/>
          <p:nvPr/>
        </p:nvSpPr>
        <p:spPr>
          <a:xfrm>
            <a:off x="10368893" y="5474733"/>
            <a:ext cx="1854468" cy="1410228"/>
          </a:xfrm>
          <a:custGeom>
            <a:avLst/>
            <a:gdLst>
              <a:gd name="connsiteX0" fmla="*/ 1854469 w 1854468"/>
              <a:gd name="connsiteY0" fmla="*/ 129080 h 1410228"/>
              <a:gd name="connsiteX1" fmla="*/ 1854469 w 1854468"/>
              <a:gd name="connsiteY1" fmla="*/ 1410229 h 1410228"/>
              <a:gd name="connsiteX2" fmla="*/ 0 w 1854468"/>
              <a:gd name="connsiteY2" fmla="*/ 1410229 h 1410228"/>
              <a:gd name="connsiteX3" fmla="*/ 477483 w 1854468"/>
              <a:gd name="connsiteY3" fmla="*/ 527297 h 1410228"/>
              <a:gd name="connsiteX4" fmla="*/ 1840104 w 1854468"/>
              <a:gd name="connsiteY4" fmla="*/ 121207 h 1410228"/>
              <a:gd name="connsiteX5" fmla="*/ 1854469 w 1854468"/>
              <a:gd name="connsiteY5" fmla="*/ 129080 h 1410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4468" h="1410228">
                <a:moveTo>
                  <a:pt x="1854469" y="129080"/>
                </a:moveTo>
                <a:lnTo>
                  <a:pt x="1854469" y="1410229"/>
                </a:lnTo>
                <a:lnTo>
                  <a:pt x="0" y="1410229"/>
                </a:lnTo>
                <a:lnTo>
                  <a:pt x="477483" y="527297"/>
                </a:lnTo>
                <a:cubicBezTo>
                  <a:pt x="741532" y="38995"/>
                  <a:pt x="1351619" y="-142921"/>
                  <a:pt x="1840104" y="121207"/>
                </a:cubicBezTo>
                <a:lnTo>
                  <a:pt x="1854469" y="129080"/>
                </a:lnTo>
                <a:close/>
              </a:path>
            </a:pathLst>
          </a:custGeom>
          <a:solidFill>
            <a:srgbClr val="182961"/>
          </a:solidFill>
          <a:ln w="264" cap="flat">
            <a:noFill/>
            <a:prstDash val="solid"/>
            <a:miter/>
          </a:ln>
        </p:spPr>
        <p:txBody>
          <a:bodyPr rtlCol="0" anchor="ctr"/>
          <a:lstStyle/>
          <a:p>
            <a:endParaRPr lang="es-CO"/>
          </a:p>
        </p:txBody>
      </p:sp>
      <p:pic>
        <p:nvPicPr>
          <p:cNvPr id="18" name="Imagen 17">
            <a:extLst>
              <a:ext uri="{FF2B5EF4-FFF2-40B4-BE49-F238E27FC236}">
                <a16:creationId xmlns:a16="http://schemas.microsoft.com/office/drawing/2014/main" id="{010D8622-F469-409C-7895-B7D68A8586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05816" y="5796840"/>
            <a:ext cx="648892" cy="818765"/>
          </a:xfrm>
          <a:prstGeom prst="rect">
            <a:avLst/>
          </a:prstGeom>
        </p:spPr>
      </p:pic>
      <p:sp>
        <p:nvSpPr>
          <p:cNvPr id="13" name="CuadroTexto 12">
            <a:extLst>
              <a:ext uri="{FF2B5EF4-FFF2-40B4-BE49-F238E27FC236}">
                <a16:creationId xmlns:a16="http://schemas.microsoft.com/office/drawing/2014/main" id="{D969794A-3DE9-65EC-EE5C-0C0FE83CC294}"/>
              </a:ext>
            </a:extLst>
          </p:cNvPr>
          <p:cNvSpPr txBox="1"/>
          <p:nvPr/>
        </p:nvSpPr>
        <p:spPr>
          <a:xfrm>
            <a:off x="510064" y="60354"/>
            <a:ext cx="10695751" cy="800219"/>
          </a:xfrm>
          <a:prstGeom prst="rect">
            <a:avLst/>
          </a:prstGeom>
          <a:noFill/>
        </p:spPr>
        <p:txBody>
          <a:bodyPr wrap="square" rtlCol="0">
            <a:spAutoFit/>
          </a:bodyPr>
          <a:lstStyle/>
          <a:p>
            <a:r>
              <a:rPr lang="es-CO" sz="2400" b="1" dirty="0">
                <a:solidFill>
                  <a:srgbClr val="182961"/>
                </a:solidFill>
                <a:latin typeface="Alata" panose="00000500000000000000" pitchFamily="2" charset="0"/>
              </a:rPr>
              <a:t>PROGRAMA DE TRANSPARENCIA Y ÉTICA PÚBLICA, Vigencia 2026-2027:</a:t>
            </a:r>
          </a:p>
          <a:p>
            <a:r>
              <a:rPr lang="es-CO" sz="2200" dirty="0">
                <a:solidFill>
                  <a:srgbClr val="182961"/>
                </a:solidFill>
                <a:latin typeface="Alata" panose="00000500000000000000" pitchFamily="2" charset="0"/>
              </a:rPr>
              <a:t>Contenido del PTEP.</a:t>
            </a:r>
          </a:p>
        </p:txBody>
      </p:sp>
      <p:sp>
        <p:nvSpPr>
          <p:cNvPr id="16" name="CuadroTexto 15">
            <a:extLst>
              <a:ext uri="{FF2B5EF4-FFF2-40B4-BE49-F238E27FC236}">
                <a16:creationId xmlns:a16="http://schemas.microsoft.com/office/drawing/2014/main" id="{BCDFDB2B-26C6-07EE-80A1-8E8644B936C1}"/>
              </a:ext>
            </a:extLst>
          </p:cNvPr>
          <p:cNvSpPr txBox="1"/>
          <p:nvPr/>
        </p:nvSpPr>
        <p:spPr>
          <a:xfrm>
            <a:off x="2951652" y="900906"/>
            <a:ext cx="5356256" cy="523220"/>
          </a:xfrm>
          <a:prstGeom prst="rect">
            <a:avLst/>
          </a:prstGeom>
          <a:noFill/>
        </p:spPr>
        <p:txBody>
          <a:bodyPr wrap="square" rtlCol="0">
            <a:spAutoFit/>
          </a:bodyPr>
          <a:lstStyle/>
          <a:p>
            <a:pPr algn="ctr"/>
            <a:r>
              <a:rPr lang="es-CO" sz="2800" b="1" dirty="0">
                <a:solidFill>
                  <a:srgbClr val="182961"/>
                </a:solidFill>
                <a:latin typeface="Alata" panose="00000500000000000000" pitchFamily="2" charset="0"/>
              </a:rPr>
              <a:t>OBJETIVOS DEL PROGRAMA</a:t>
            </a:r>
            <a:r>
              <a:rPr lang="es-CO" sz="2800" b="1" dirty="0"/>
              <a:t>.</a:t>
            </a:r>
            <a:endParaRPr lang="es-CO" sz="2800" dirty="0"/>
          </a:p>
        </p:txBody>
      </p:sp>
      <p:graphicFrame>
        <p:nvGraphicFramePr>
          <p:cNvPr id="2" name="Diagrama 1">
            <a:extLst>
              <a:ext uri="{FF2B5EF4-FFF2-40B4-BE49-F238E27FC236}">
                <a16:creationId xmlns:a16="http://schemas.microsoft.com/office/drawing/2014/main" id="{26EB9F53-A4DA-5070-4F40-6F64DF676321}"/>
              </a:ext>
            </a:extLst>
          </p:cNvPr>
          <p:cNvGraphicFramePr/>
          <p:nvPr>
            <p:extLst>
              <p:ext uri="{D42A27DB-BD31-4B8C-83A1-F6EECF244321}">
                <p14:modId xmlns:p14="http://schemas.microsoft.com/office/powerpoint/2010/main" val="147902422"/>
              </p:ext>
            </p:extLst>
          </p:nvPr>
        </p:nvGraphicFramePr>
        <p:xfrm>
          <a:off x="1743075" y="1578928"/>
          <a:ext cx="7915275" cy="50366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4015864"/>
      </p:ext>
    </p:extLst>
  </p:cSld>
  <p:clrMapOvr>
    <a:masterClrMapping/>
  </p:clrMapOvr>
  <p:transition spd="slow">
    <p:pu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F32B1-B560-6016-935A-A6BF8C4D56BA}"/>
            </a:ext>
          </a:extLst>
        </p:cNvPr>
        <p:cNvGrpSpPr/>
        <p:nvPr/>
      </p:nvGrpSpPr>
      <p:grpSpPr>
        <a:xfrm>
          <a:off x="0" y="0"/>
          <a:ext cx="0" cy="0"/>
          <a:chOff x="0" y="0"/>
          <a:chExt cx="0" cy="0"/>
        </a:xfrm>
      </p:grpSpPr>
      <p:sp>
        <p:nvSpPr>
          <p:cNvPr id="5" name="Forma libre: forma 4">
            <a:extLst>
              <a:ext uri="{FF2B5EF4-FFF2-40B4-BE49-F238E27FC236}">
                <a16:creationId xmlns:a16="http://schemas.microsoft.com/office/drawing/2014/main" id="{48638F31-16AB-7038-2D8B-16897FE403F7}"/>
              </a:ext>
            </a:extLst>
          </p:cNvPr>
          <p:cNvSpPr/>
          <p:nvPr/>
        </p:nvSpPr>
        <p:spPr>
          <a:xfrm>
            <a:off x="-21628" y="-1"/>
            <a:ext cx="12181000" cy="6850879"/>
          </a:xfrm>
          <a:custGeom>
            <a:avLst/>
            <a:gdLst>
              <a:gd name="connsiteX0" fmla="*/ 12181001 w 12181000"/>
              <a:gd name="connsiteY0" fmla="*/ 0 h 6850879"/>
              <a:gd name="connsiteX1" fmla="*/ 12181001 w 12181000"/>
              <a:gd name="connsiteY1" fmla="*/ 6850880 h 6850879"/>
              <a:gd name="connsiteX2" fmla="*/ 0 w 12181000"/>
              <a:gd name="connsiteY2" fmla="*/ 6850880 h 6850879"/>
              <a:gd name="connsiteX3" fmla="*/ 0 w 12181000"/>
              <a:gd name="connsiteY3" fmla="*/ 0 h 6850879"/>
            </a:gdLst>
            <a:ahLst/>
            <a:cxnLst>
              <a:cxn ang="0">
                <a:pos x="connsiteX0" y="connsiteY0"/>
              </a:cxn>
              <a:cxn ang="0">
                <a:pos x="connsiteX1" y="connsiteY1"/>
              </a:cxn>
              <a:cxn ang="0">
                <a:pos x="connsiteX2" y="connsiteY2"/>
              </a:cxn>
              <a:cxn ang="0">
                <a:pos x="connsiteX3" y="connsiteY3"/>
              </a:cxn>
            </a:cxnLst>
            <a:rect l="l" t="t" r="r" b="b"/>
            <a:pathLst>
              <a:path w="12181000" h="6850879">
                <a:moveTo>
                  <a:pt x="12181001" y="0"/>
                </a:moveTo>
                <a:lnTo>
                  <a:pt x="12181001" y="6850880"/>
                </a:lnTo>
                <a:lnTo>
                  <a:pt x="0" y="6850880"/>
                </a:lnTo>
                <a:lnTo>
                  <a:pt x="0" y="0"/>
                </a:lnTo>
                <a:close/>
              </a:path>
            </a:pathLst>
          </a:custGeom>
          <a:solidFill>
            <a:srgbClr val="EFF0F4"/>
          </a:solidFill>
          <a:ln w="264" cap="flat">
            <a:noFill/>
            <a:prstDash val="solid"/>
            <a:miter/>
          </a:ln>
        </p:spPr>
        <p:txBody>
          <a:bodyPr rtlCol="0" anchor="ctr"/>
          <a:lstStyle/>
          <a:p>
            <a:endParaRPr lang="es-CO" dirty="0">
              <a:latin typeface="Alata" panose="00000500000000000000"/>
            </a:endParaRPr>
          </a:p>
        </p:txBody>
      </p:sp>
      <p:sp>
        <p:nvSpPr>
          <p:cNvPr id="6" name="Forma libre: forma 5">
            <a:extLst>
              <a:ext uri="{FF2B5EF4-FFF2-40B4-BE49-F238E27FC236}">
                <a16:creationId xmlns:a16="http://schemas.microsoft.com/office/drawing/2014/main" id="{1B2424AF-C89A-D446-775A-C202F407A4CE}"/>
              </a:ext>
            </a:extLst>
          </p:cNvPr>
          <p:cNvSpPr/>
          <p:nvPr/>
        </p:nvSpPr>
        <p:spPr>
          <a:xfrm>
            <a:off x="-10542" y="-2014"/>
            <a:ext cx="5668844" cy="6850879"/>
          </a:xfrm>
          <a:custGeom>
            <a:avLst/>
            <a:gdLst>
              <a:gd name="connsiteX0" fmla="*/ 5519623 w 5668844"/>
              <a:gd name="connsiteY0" fmla="*/ 3196234 h 6850879"/>
              <a:gd name="connsiteX1" fmla="*/ 3593079 w 5668844"/>
              <a:gd name="connsiteY1" fmla="*/ 6758268 h 6850879"/>
              <a:gd name="connsiteX2" fmla="*/ 3537669 w 5668844"/>
              <a:gd name="connsiteY2" fmla="*/ 6850880 h 6850879"/>
              <a:gd name="connsiteX3" fmla="*/ 0 w 5668844"/>
              <a:gd name="connsiteY3" fmla="*/ 6850880 h 6850879"/>
              <a:gd name="connsiteX4" fmla="*/ 0 w 5668844"/>
              <a:gd name="connsiteY4" fmla="*/ 0 h 6850879"/>
              <a:gd name="connsiteX5" fmla="*/ 2210239 w 5668844"/>
              <a:gd name="connsiteY5" fmla="*/ 0 h 6850879"/>
              <a:gd name="connsiteX6" fmla="*/ 5019587 w 5668844"/>
              <a:gd name="connsiteY6" fmla="*/ 1518925 h 6850879"/>
              <a:gd name="connsiteX7" fmla="*/ 5519623 w 5668844"/>
              <a:gd name="connsiteY7" fmla="*/ 3196229 h 6850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68844" h="6850879">
                <a:moveTo>
                  <a:pt x="5519623" y="3196234"/>
                </a:moveTo>
                <a:lnTo>
                  <a:pt x="3593079" y="6758268"/>
                </a:lnTo>
                <a:cubicBezTo>
                  <a:pt x="3575844" y="6790196"/>
                  <a:pt x="3557337" y="6821068"/>
                  <a:pt x="3537669" y="6850880"/>
                </a:cubicBezTo>
                <a:lnTo>
                  <a:pt x="0" y="6850880"/>
                </a:lnTo>
                <a:lnTo>
                  <a:pt x="0" y="0"/>
                </a:lnTo>
                <a:lnTo>
                  <a:pt x="2210239" y="0"/>
                </a:lnTo>
                <a:lnTo>
                  <a:pt x="5019587" y="1518925"/>
                </a:lnTo>
                <a:cubicBezTo>
                  <a:pt x="5620920" y="1844025"/>
                  <a:pt x="5844767" y="2594978"/>
                  <a:pt x="5519623" y="3196229"/>
                </a:cubicBezTo>
                <a:close/>
              </a:path>
            </a:pathLst>
          </a:custGeom>
          <a:solidFill>
            <a:srgbClr val="FEFEFE"/>
          </a:solidFill>
          <a:ln w="264" cap="flat">
            <a:noFill/>
            <a:prstDash val="solid"/>
            <a:miter/>
          </a:ln>
        </p:spPr>
        <p:txBody>
          <a:bodyPr rtlCol="0" anchor="ctr"/>
          <a:lstStyle/>
          <a:p>
            <a:endParaRPr lang="es-CO"/>
          </a:p>
        </p:txBody>
      </p:sp>
      <p:sp>
        <p:nvSpPr>
          <p:cNvPr id="7" name="Forma libre: forma 6">
            <a:extLst>
              <a:ext uri="{FF2B5EF4-FFF2-40B4-BE49-F238E27FC236}">
                <a16:creationId xmlns:a16="http://schemas.microsoft.com/office/drawing/2014/main" id="{6FF4ED9E-DBC1-2683-F1DB-86B2060CFAD6}"/>
              </a:ext>
            </a:extLst>
          </p:cNvPr>
          <p:cNvSpPr/>
          <p:nvPr/>
        </p:nvSpPr>
        <p:spPr>
          <a:xfrm rot="8685505" flipH="1">
            <a:off x="11225460" y="-1066040"/>
            <a:ext cx="2198718" cy="3293276"/>
          </a:xfrm>
          <a:custGeom>
            <a:avLst/>
            <a:gdLst>
              <a:gd name="connsiteX0" fmla="*/ 1251860 w 3057119"/>
              <a:gd name="connsiteY0" fmla="*/ 6334418 h 6850877"/>
              <a:gd name="connsiteX1" fmla="*/ 2207092 w 3057119"/>
              <a:gd name="connsiteY1" fmla="*/ 6850877 h 6850877"/>
              <a:gd name="connsiteX2" fmla="*/ 2138257 w 3057119"/>
              <a:gd name="connsiteY2" fmla="*/ 6850877 h 6850877"/>
              <a:gd name="connsiteX3" fmla="*/ 649258 w 3057119"/>
              <a:gd name="connsiteY3" fmla="*/ 6045794 h 6850877"/>
              <a:gd name="connsiteX4" fmla="*/ 149222 w 3057119"/>
              <a:gd name="connsiteY4" fmla="*/ 4368492 h 6850877"/>
              <a:gd name="connsiteX5" fmla="*/ 2511829 w 3057119"/>
              <a:gd name="connsiteY5" fmla="*/ 0 h 6850877"/>
              <a:gd name="connsiteX6" fmla="*/ 3057120 w 3057119"/>
              <a:gd name="connsiteY6" fmla="*/ 0 h 6850877"/>
              <a:gd name="connsiteX7" fmla="*/ 676010 w 3057119"/>
              <a:gd name="connsiteY7" fmla="*/ 4402749 h 6850877"/>
              <a:gd name="connsiteX8" fmla="*/ 1251862 w 3057119"/>
              <a:gd name="connsiteY8" fmla="*/ 6334420 h 6850877"/>
              <a:gd name="connsiteX0" fmla="*/ 1251860 w 2511829"/>
              <a:gd name="connsiteY0" fmla="*/ 6334418 h 6850877"/>
              <a:gd name="connsiteX1" fmla="*/ 2207092 w 2511829"/>
              <a:gd name="connsiteY1" fmla="*/ 6850877 h 6850877"/>
              <a:gd name="connsiteX2" fmla="*/ 2138257 w 2511829"/>
              <a:gd name="connsiteY2" fmla="*/ 6850877 h 6850877"/>
              <a:gd name="connsiteX3" fmla="*/ 649258 w 2511829"/>
              <a:gd name="connsiteY3" fmla="*/ 6045794 h 6850877"/>
              <a:gd name="connsiteX4" fmla="*/ 149222 w 2511829"/>
              <a:gd name="connsiteY4" fmla="*/ 4368492 h 6850877"/>
              <a:gd name="connsiteX5" fmla="*/ 2511829 w 2511829"/>
              <a:gd name="connsiteY5" fmla="*/ 0 h 6850877"/>
              <a:gd name="connsiteX6" fmla="*/ 1073575 w 2511829"/>
              <a:gd name="connsiteY6" fmla="*/ 3657600 h 6850877"/>
              <a:gd name="connsiteX7" fmla="*/ 676010 w 2511829"/>
              <a:gd name="connsiteY7" fmla="*/ 4402749 h 6850877"/>
              <a:gd name="connsiteX8" fmla="*/ 1251862 w 2511829"/>
              <a:gd name="connsiteY8" fmla="*/ 6334420 h 6850877"/>
              <a:gd name="connsiteX9" fmla="*/ 1251860 w 2511829"/>
              <a:gd name="connsiteY9" fmla="*/ 6334418 h 6850877"/>
              <a:gd name="connsiteX0" fmla="*/ 1251860 w 2511829"/>
              <a:gd name="connsiteY0" fmla="*/ 6334418 h 6850877"/>
              <a:gd name="connsiteX1" fmla="*/ 2207092 w 2511829"/>
              <a:gd name="connsiteY1" fmla="*/ 6850877 h 6850877"/>
              <a:gd name="connsiteX2" fmla="*/ 2138257 w 2511829"/>
              <a:gd name="connsiteY2" fmla="*/ 6850877 h 6850877"/>
              <a:gd name="connsiteX3" fmla="*/ 649258 w 2511829"/>
              <a:gd name="connsiteY3" fmla="*/ 6045794 h 6850877"/>
              <a:gd name="connsiteX4" fmla="*/ 149222 w 2511829"/>
              <a:gd name="connsiteY4" fmla="*/ 4368492 h 6850877"/>
              <a:gd name="connsiteX5" fmla="*/ 2511829 w 2511829"/>
              <a:gd name="connsiteY5" fmla="*/ 0 h 6850877"/>
              <a:gd name="connsiteX6" fmla="*/ 1073575 w 2511829"/>
              <a:gd name="connsiteY6" fmla="*/ 3657600 h 6850877"/>
              <a:gd name="connsiteX7" fmla="*/ 676010 w 2511829"/>
              <a:gd name="connsiteY7" fmla="*/ 4402749 h 6850877"/>
              <a:gd name="connsiteX8" fmla="*/ 1251862 w 2511829"/>
              <a:gd name="connsiteY8" fmla="*/ 6334420 h 6850877"/>
              <a:gd name="connsiteX9" fmla="*/ 1251860 w 2511829"/>
              <a:gd name="connsiteY9" fmla="*/ 6334418 h 6850877"/>
              <a:gd name="connsiteX0" fmla="*/ 1251860 w 2207092"/>
              <a:gd name="connsiteY0" fmla="*/ 3000375 h 3516834"/>
              <a:gd name="connsiteX1" fmla="*/ 2207092 w 2207092"/>
              <a:gd name="connsiteY1" fmla="*/ 3516834 h 3516834"/>
              <a:gd name="connsiteX2" fmla="*/ 2138257 w 2207092"/>
              <a:gd name="connsiteY2" fmla="*/ 3516834 h 3516834"/>
              <a:gd name="connsiteX3" fmla="*/ 649258 w 2207092"/>
              <a:gd name="connsiteY3" fmla="*/ 2711751 h 3516834"/>
              <a:gd name="connsiteX4" fmla="*/ 149222 w 2207092"/>
              <a:gd name="connsiteY4" fmla="*/ 1034449 h 3516834"/>
              <a:gd name="connsiteX5" fmla="*/ 767435 w 2207092"/>
              <a:gd name="connsiteY5" fmla="*/ 0 h 3516834"/>
              <a:gd name="connsiteX6" fmla="*/ 1073575 w 2207092"/>
              <a:gd name="connsiteY6" fmla="*/ 323557 h 3516834"/>
              <a:gd name="connsiteX7" fmla="*/ 676010 w 2207092"/>
              <a:gd name="connsiteY7" fmla="*/ 1068706 h 3516834"/>
              <a:gd name="connsiteX8" fmla="*/ 1251862 w 2207092"/>
              <a:gd name="connsiteY8" fmla="*/ 3000377 h 3516834"/>
              <a:gd name="connsiteX9" fmla="*/ 1251860 w 2207092"/>
              <a:gd name="connsiteY9" fmla="*/ 3000375 h 3516834"/>
              <a:gd name="connsiteX0" fmla="*/ 1251860 w 2207092"/>
              <a:gd name="connsiteY0" fmla="*/ 2747644 h 3264103"/>
              <a:gd name="connsiteX1" fmla="*/ 2207092 w 2207092"/>
              <a:gd name="connsiteY1" fmla="*/ 3264103 h 3264103"/>
              <a:gd name="connsiteX2" fmla="*/ 2138257 w 2207092"/>
              <a:gd name="connsiteY2" fmla="*/ 3264103 h 3264103"/>
              <a:gd name="connsiteX3" fmla="*/ 649258 w 2207092"/>
              <a:gd name="connsiteY3" fmla="*/ 2459020 h 3264103"/>
              <a:gd name="connsiteX4" fmla="*/ 149222 w 2207092"/>
              <a:gd name="connsiteY4" fmla="*/ 781718 h 3264103"/>
              <a:gd name="connsiteX5" fmla="*/ 612691 w 2207092"/>
              <a:gd name="connsiteY5" fmla="*/ 56758 h 3264103"/>
              <a:gd name="connsiteX6" fmla="*/ 1073575 w 2207092"/>
              <a:gd name="connsiteY6" fmla="*/ 70826 h 3264103"/>
              <a:gd name="connsiteX7" fmla="*/ 676010 w 2207092"/>
              <a:gd name="connsiteY7" fmla="*/ 815975 h 3264103"/>
              <a:gd name="connsiteX8" fmla="*/ 1251862 w 2207092"/>
              <a:gd name="connsiteY8" fmla="*/ 2747646 h 3264103"/>
              <a:gd name="connsiteX9" fmla="*/ 1251860 w 2207092"/>
              <a:gd name="connsiteY9" fmla="*/ 2747644 h 3264103"/>
              <a:gd name="connsiteX0" fmla="*/ 1251860 w 2207092"/>
              <a:gd name="connsiteY0" fmla="*/ 2789360 h 3305819"/>
              <a:gd name="connsiteX1" fmla="*/ 2207092 w 2207092"/>
              <a:gd name="connsiteY1" fmla="*/ 3305819 h 3305819"/>
              <a:gd name="connsiteX2" fmla="*/ 2138257 w 2207092"/>
              <a:gd name="connsiteY2" fmla="*/ 3305819 h 3305819"/>
              <a:gd name="connsiteX3" fmla="*/ 649258 w 2207092"/>
              <a:gd name="connsiteY3" fmla="*/ 2500736 h 3305819"/>
              <a:gd name="connsiteX4" fmla="*/ 149222 w 2207092"/>
              <a:gd name="connsiteY4" fmla="*/ 823434 h 3305819"/>
              <a:gd name="connsiteX5" fmla="*/ 542353 w 2207092"/>
              <a:gd name="connsiteY5" fmla="*/ 0 h 3305819"/>
              <a:gd name="connsiteX6" fmla="*/ 1073575 w 2207092"/>
              <a:gd name="connsiteY6" fmla="*/ 112542 h 3305819"/>
              <a:gd name="connsiteX7" fmla="*/ 676010 w 2207092"/>
              <a:gd name="connsiteY7" fmla="*/ 857691 h 3305819"/>
              <a:gd name="connsiteX8" fmla="*/ 1251862 w 2207092"/>
              <a:gd name="connsiteY8" fmla="*/ 2789362 h 3305819"/>
              <a:gd name="connsiteX9" fmla="*/ 1251860 w 2207092"/>
              <a:gd name="connsiteY9" fmla="*/ 2789360 h 3305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7092" h="3305819">
                <a:moveTo>
                  <a:pt x="1251860" y="2789360"/>
                </a:moveTo>
                <a:lnTo>
                  <a:pt x="2207092" y="3305819"/>
                </a:lnTo>
                <a:lnTo>
                  <a:pt x="2138257" y="3305819"/>
                </a:lnTo>
                <a:lnTo>
                  <a:pt x="649258" y="2500736"/>
                </a:lnTo>
                <a:cubicBezTo>
                  <a:pt x="47925" y="2175530"/>
                  <a:pt x="-175923" y="1424577"/>
                  <a:pt x="149222" y="823434"/>
                </a:cubicBezTo>
                <a:lnTo>
                  <a:pt x="542353" y="0"/>
                </a:lnTo>
                <a:lnTo>
                  <a:pt x="1073575" y="112542"/>
                </a:lnTo>
                <a:cubicBezTo>
                  <a:pt x="912918" y="412507"/>
                  <a:pt x="1469713" y="-609892"/>
                  <a:pt x="676010" y="857691"/>
                </a:cubicBezTo>
                <a:cubicBezTo>
                  <a:pt x="301593" y="1550074"/>
                  <a:pt x="559383" y="2414888"/>
                  <a:pt x="1251862" y="2789362"/>
                </a:cubicBezTo>
                <a:lnTo>
                  <a:pt x="1251860" y="2789360"/>
                </a:lnTo>
                <a:close/>
              </a:path>
            </a:pathLst>
          </a:custGeom>
          <a:gradFill>
            <a:gsLst>
              <a:gs pos="0">
                <a:srgbClr val="6EA6FF"/>
              </a:gs>
              <a:gs pos="56078">
                <a:srgbClr val="3566B5"/>
              </a:gs>
              <a:gs pos="100000">
                <a:srgbClr val="182961"/>
              </a:gs>
            </a:gsLst>
            <a:lin ang="3612072" scaled="1"/>
          </a:gradFill>
          <a:ln w="264" cap="flat">
            <a:noFill/>
            <a:prstDash val="solid"/>
            <a:miter/>
          </a:ln>
        </p:spPr>
        <p:txBody>
          <a:bodyPr rtlCol="0" anchor="ctr"/>
          <a:lstStyle/>
          <a:p>
            <a:endParaRPr lang="es-CO"/>
          </a:p>
        </p:txBody>
      </p:sp>
      <p:sp>
        <p:nvSpPr>
          <p:cNvPr id="17" name="Forma libre: forma 16">
            <a:extLst>
              <a:ext uri="{FF2B5EF4-FFF2-40B4-BE49-F238E27FC236}">
                <a16:creationId xmlns:a16="http://schemas.microsoft.com/office/drawing/2014/main" id="{ADFDFF49-A435-4118-A190-CD126A64A3AA}"/>
              </a:ext>
            </a:extLst>
          </p:cNvPr>
          <p:cNvSpPr/>
          <p:nvPr/>
        </p:nvSpPr>
        <p:spPr>
          <a:xfrm>
            <a:off x="10368893" y="5474733"/>
            <a:ext cx="1854468" cy="1410228"/>
          </a:xfrm>
          <a:custGeom>
            <a:avLst/>
            <a:gdLst>
              <a:gd name="connsiteX0" fmla="*/ 1854469 w 1854468"/>
              <a:gd name="connsiteY0" fmla="*/ 129080 h 1410228"/>
              <a:gd name="connsiteX1" fmla="*/ 1854469 w 1854468"/>
              <a:gd name="connsiteY1" fmla="*/ 1410229 h 1410228"/>
              <a:gd name="connsiteX2" fmla="*/ 0 w 1854468"/>
              <a:gd name="connsiteY2" fmla="*/ 1410229 h 1410228"/>
              <a:gd name="connsiteX3" fmla="*/ 477483 w 1854468"/>
              <a:gd name="connsiteY3" fmla="*/ 527297 h 1410228"/>
              <a:gd name="connsiteX4" fmla="*/ 1840104 w 1854468"/>
              <a:gd name="connsiteY4" fmla="*/ 121207 h 1410228"/>
              <a:gd name="connsiteX5" fmla="*/ 1854469 w 1854468"/>
              <a:gd name="connsiteY5" fmla="*/ 129080 h 1410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4468" h="1410228">
                <a:moveTo>
                  <a:pt x="1854469" y="129080"/>
                </a:moveTo>
                <a:lnTo>
                  <a:pt x="1854469" y="1410229"/>
                </a:lnTo>
                <a:lnTo>
                  <a:pt x="0" y="1410229"/>
                </a:lnTo>
                <a:lnTo>
                  <a:pt x="477483" y="527297"/>
                </a:lnTo>
                <a:cubicBezTo>
                  <a:pt x="741532" y="38995"/>
                  <a:pt x="1351619" y="-142921"/>
                  <a:pt x="1840104" y="121207"/>
                </a:cubicBezTo>
                <a:lnTo>
                  <a:pt x="1854469" y="129080"/>
                </a:lnTo>
                <a:close/>
              </a:path>
            </a:pathLst>
          </a:custGeom>
          <a:solidFill>
            <a:srgbClr val="182961"/>
          </a:solidFill>
          <a:ln w="264" cap="flat">
            <a:noFill/>
            <a:prstDash val="solid"/>
            <a:miter/>
          </a:ln>
        </p:spPr>
        <p:txBody>
          <a:bodyPr rtlCol="0" anchor="ctr"/>
          <a:lstStyle/>
          <a:p>
            <a:endParaRPr lang="es-CO"/>
          </a:p>
        </p:txBody>
      </p:sp>
      <p:pic>
        <p:nvPicPr>
          <p:cNvPr id="18" name="Imagen 17">
            <a:extLst>
              <a:ext uri="{FF2B5EF4-FFF2-40B4-BE49-F238E27FC236}">
                <a16:creationId xmlns:a16="http://schemas.microsoft.com/office/drawing/2014/main" id="{BF45FBB0-4A57-7534-9EDE-63B96AAAB1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05816" y="5796840"/>
            <a:ext cx="648892" cy="818765"/>
          </a:xfrm>
          <a:prstGeom prst="rect">
            <a:avLst/>
          </a:prstGeom>
        </p:spPr>
      </p:pic>
      <p:sp>
        <p:nvSpPr>
          <p:cNvPr id="13" name="CuadroTexto 12">
            <a:extLst>
              <a:ext uri="{FF2B5EF4-FFF2-40B4-BE49-F238E27FC236}">
                <a16:creationId xmlns:a16="http://schemas.microsoft.com/office/drawing/2014/main" id="{1DAED32B-28DC-B280-7F5A-0224B53420BE}"/>
              </a:ext>
            </a:extLst>
          </p:cNvPr>
          <p:cNvSpPr txBox="1"/>
          <p:nvPr/>
        </p:nvSpPr>
        <p:spPr>
          <a:xfrm>
            <a:off x="510064" y="60354"/>
            <a:ext cx="10695751" cy="800219"/>
          </a:xfrm>
          <a:prstGeom prst="rect">
            <a:avLst/>
          </a:prstGeom>
          <a:noFill/>
        </p:spPr>
        <p:txBody>
          <a:bodyPr wrap="square" rtlCol="0">
            <a:spAutoFit/>
          </a:bodyPr>
          <a:lstStyle/>
          <a:p>
            <a:r>
              <a:rPr lang="es-CO" sz="2400" b="1" dirty="0">
                <a:solidFill>
                  <a:srgbClr val="182961"/>
                </a:solidFill>
                <a:latin typeface="Alata" panose="00000500000000000000" pitchFamily="2" charset="0"/>
              </a:rPr>
              <a:t>PROGRAMA DE TRANSPARENCIA Y ÉTICA PÚBLICA, Vigencia 2026-2027:</a:t>
            </a:r>
          </a:p>
          <a:p>
            <a:r>
              <a:rPr lang="es-CO" sz="2200" dirty="0">
                <a:solidFill>
                  <a:srgbClr val="182961"/>
                </a:solidFill>
                <a:latin typeface="Alata" panose="00000500000000000000" pitchFamily="2" charset="0"/>
              </a:rPr>
              <a:t>Contenido del PTEP.</a:t>
            </a:r>
          </a:p>
        </p:txBody>
      </p:sp>
      <p:sp>
        <p:nvSpPr>
          <p:cNvPr id="16" name="CuadroTexto 15">
            <a:extLst>
              <a:ext uri="{FF2B5EF4-FFF2-40B4-BE49-F238E27FC236}">
                <a16:creationId xmlns:a16="http://schemas.microsoft.com/office/drawing/2014/main" id="{B69EBE8C-CF60-6B4F-F841-3B1AE1FC15BE}"/>
              </a:ext>
            </a:extLst>
          </p:cNvPr>
          <p:cNvSpPr txBox="1"/>
          <p:nvPr/>
        </p:nvSpPr>
        <p:spPr>
          <a:xfrm>
            <a:off x="2164507" y="900906"/>
            <a:ext cx="7236667" cy="523220"/>
          </a:xfrm>
          <a:prstGeom prst="rect">
            <a:avLst/>
          </a:prstGeom>
          <a:noFill/>
        </p:spPr>
        <p:txBody>
          <a:bodyPr wrap="square" rtlCol="0">
            <a:spAutoFit/>
          </a:bodyPr>
          <a:lstStyle/>
          <a:p>
            <a:pPr algn="ctr"/>
            <a:r>
              <a:rPr lang="es-CO" sz="2800" b="1" dirty="0">
                <a:solidFill>
                  <a:srgbClr val="182961"/>
                </a:solidFill>
                <a:latin typeface="Alata" panose="00000500000000000000" pitchFamily="2" charset="0"/>
              </a:rPr>
              <a:t>4. PLANEACIÓN E IMPLEMENTACIÓN.</a:t>
            </a:r>
            <a:endParaRPr lang="es-CO" sz="2800" dirty="0"/>
          </a:p>
        </p:txBody>
      </p:sp>
      <p:pic>
        <p:nvPicPr>
          <p:cNvPr id="3" name="Picture 2">
            <a:extLst>
              <a:ext uri="{FF2B5EF4-FFF2-40B4-BE49-F238E27FC236}">
                <a16:creationId xmlns:a16="http://schemas.microsoft.com/office/drawing/2014/main" id="{57D0E4EC-AB4D-0481-7557-7F8593AE6399}"/>
              </a:ext>
            </a:extLst>
          </p:cNvPr>
          <p:cNvPicPr>
            <a:picLocks noChangeAspect="1"/>
          </p:cNvPicPr>
          <p:nvPr/>
        </p:nvPicPr>
        <p:blipFill>
          <a:blip r:embed="rId3"/>
          <a:srcRect l="5937" t="19748" r="5937" b="7983"/>
          <a:stretch>
            <a:fillRect/>
          </a:stretch>
        </p:blipFill>
        <p:spPr>
          <a:xfrm>
            <a:off x="2183603" y="2471107"/>
            <a:ext cx="7343377" cy="3359226"/>
          </a:xfrm>
          <a:prstGeom prst="rect">
            <a:avLst/>
          </a:prstGeom>
          <a:ln>
            <a:solidFill>
              <a:schemeClr val="tx1"/>
            </a:solidFill>
          </a:ln>
        </p:spPr>
      </p:pic>
      <p:sp>
        <p:nvSpPr>
          <p:cNvPr id="2" name="CuadroTexto 1">
            <a:extLst>
              <a:ext uri="{FF2B5EF4-FFF2-40B4-BE49-F238E27FC236}">
                <a16:creationId xmlns:a16="http://schemas.microsoft.com/office/drawing/2014/main" id="{C114F0C3-F3FD-D405-C11F-E722BEAA8396}"/>
              </a:ext>
            </a:extLst>
          </p:cNvPr>
          <p:cNvSpPr txBox="1"/>
          <p:nvPr/>
        </p:nvSpPr>
        <p:spPr>
          <a:xfrm>
            <a:off x="4076700" y="1812988"/>
            <a:ext cx="3181350" cy="400110"/>
          </a:xfrm>
          <a:prstGeom prst="rect">
            <a:avLst/>
          </a:prstGeom>
          <a:noFill/>
        </p:spPr>
        <p:txBody>
          <a:bodyPr wrap="square">
            <a:spAutoFit/>
          </a:bodyPr>
          <a:lstStyle/>
          <a:p>
            <a:pPr algn="ctr"/>
            <a:r>
              <a:rPr lang="es-CO" sz="2000" b="1" dirty="0"/>
              <a:t>Ciclo del PTEP.</a:t>
            </a:r>
          </a:p>
        </p:txBody>
      </p:sp>
      <p:sp>
        <p:nvSpPr>
          <p:cNvPr id="4" name="Flecha: a la derecha 3">
            <a:extLst>
              <a:ext uri="{FF2B5EF4-FFF2-40B4-BE49-F238E27FC236}">
                <a16:creationId xmlns:a16="http://schemas.microsoft.com/office/drawing/2014/main" id="{E22B9464-2336-58FA-348D-B24895B6030A}"/>
              </a:ext>
            </a:extLst>
          </p:cNvPr>
          <p:cNvSpPr>
            <a:spLocks noChangeAspect="1"/>
          </p:cNvSpPr>
          <p:nvPr/>
        </p:nvSpPr>
        <p:spPr>
          <a:xfrm rot="10800000">
            <a:off x="9831717" y="4804394"/>
            <a:ext cx="468000" cy="260000"/>
          </a:xfrm>
          <a:prstGeom prst="right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2200399424"/>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1CD01-9610-9C69-A183-902B68A18757}"/>
            </a:ext>
          </a:extLst>
        </p:cNvPr>
        <p:cNvGrpSpPr/>
        <p:nvPr/>
      </p:nvGrpSpPr>
      <p:grpSpPr>
        <a:xfrm>
          <a:off x="0" y="0"/>
          <a:ext cx="0" cy="0"/>
          <a:chOff x="0" y="0"/>
          <a:chExt cx="0" cy="0"/>
        </a:xfrm>
      </p:grpSpPr>
      <p:sp>
        <p:nvSpPr>
          <p:cNvPr id="5" name="Forma libre: forma 4">
            <a:extLst>
              <a:ext uri="{FF2B5EF4-FFF2-40B4-BE49-F238E27FC236}">
                <a16:creationId xmlns:a16="http://schemas.microsoft.com/office/drawing/2014/main" id="{6701C17F-4DC6-5067-B051-2B4FCBA53A00}"/>
              </a:ext>
            </a:extLst>
          </p:cNvPr>
          <p:cNvSpPr/>
          <p:nvPr/>
        </p:nvSpPr>
        <p:spPr>
          <a:xfrm>
            <a:off x="-21628" y="-1"/>
            <a:ext cx="12181000" cy="6850879"/>
          </a:xfrm>
          <a:custGeom>
            <a:avLst/>
            <a:gdLst>
              <a:gd name="connsiteX0" fmla="*/ 12181001 w 12181000"/>
              <a:gd name="connsiteY0" fmla="*/ 0 h 6850879"/>
              <a:gd name="connsiteX1" fmla="*/ 12181001 w 12181000"/>
              <a:gd name="connsiteY1" fmla="*/ 6850880 h 6850879"/>
              <a:gd name="connsiteX2" fmla="*/ 0 w 12181000"/>
              <a:gd name="connsiteY2" fmla="*/ 6850880 h 6850879"/>
              <a:gd name="connsiteX3" fmla="*/ 0 w 12181000"/>
              <a:gd name="connsiteY3" fmla="*/ 0 h 6850879"/>
            </a:gdLst>
            <a:ahLst/>
            <a:cxnLst>
              <a:cxn ang="0">
                <a:pos x="connsiteX0" y="connsiteY0"/>
              </a:cxn>
              <a:cxn ang="0">
                <a:pos x="connsiteX1" y="connsiteY1"/>
              </a:cxn>
              <a:cxn ang="0">
                <a:pos x="connsiteX2" y="connsiteY2"/>
              </a:cxn>
              <a:cxn ang="0">
                <a:pos x="connsiteX3" y="connsiteY3"/>
              </a:cxn>
            </a:cxnLst>
            <a:rect l="l" t="t" r="r" b="b"/>
            <a:pathLst>
              <a:path w="12181000" h="6850879">
                <a:moveTo>
                  <a:pt x="12181001" y="0"/>
                </a:moveTo>
                <a:lnTo>
                  <a:pt x="12181001" y="6850880"/>
                </a:lnTo>
                <a:lnTo>
                  <a:pt x="0" y="6850880"/>
                </a:lnTo>
                <a:lnTo>
                  <a:pt x="0" y="0"/>
                </a:lnTo>
                <a:close/>
              </a:path>
            </a:pathLst>
          </a:custGeom>
          <a:solidFill>
            <a:srgbClr val="EFF0F4"/>
          </a:solidFill>
          <a:ln w="264" cap="flat">
            <a:noFill/>
            <a:prstDash val="solid"/>
            <a:miter/>
          </a:ln>
        </p:spPr>
        <p:txBody>
          <a:bodyPr rtlCol="0" anchor="ctr"/>
          <a:lstStyle/>
          <a:p>
            <a:endParaRPr lang="es-CO" dirty="0">
              <a:latin typeface="Alata" panose="00000500000000000000"/>
            </a:endParaRPr>
          </a:p>
        </p:txBody>
      </p:sp>
      <p:sp>
        <p:nvSpPr>
          <p:cNvPr id="6" name="Forma libre: forma 5">
            <a:extLst>
              <a:ext uri="{FF2B5EF4-FFF2-40B4-BE49-F238E27FC236}">
                <a16:creationId xmlns:a16="http://schemas.microsoft.com/office/drawing/2014/main" id="{F1137526-15A2-0C85-0DEE-3D5246DF31A3}"/>
              </a:ext>
            </a:extLst>
          </p:cNvPr>
          <p:cNvSpPr/>
          <p:nvPr/>
        </p:nvSpPr>
        <p:spPr>
          <a:xfrm>
            <a:off x="-10542" y="-2014"/>
            <a:ext cx="5668844" cy="6850879"/>
          </a:xfrm>
          <a:custGeom>
            <a:avLst/>
            <a:gdLst>
              <a:gd name="connsiteX0" fmla="*/ 5519623 w 5668844"/>
              <a:gd name="connsiteY0" fmla="*/ 3196234 h 6850879"/>
              <a:gd name="connsiteX1" fmla="*/ 3593079 w 5668844"/>
              <a:gd name="connsiteY1" fmla="*/ 6758268 h 6850879"/>
              <a:gd name="connsiteX2" fmla="*/ 3537669 w 5668844"/>
              <a:gd name="connsiteY2" fmla="*/ 6850880 h 6850879"/>
              <a:gd name="connsiteX3" fmla="*/ 0 w 5668844"/>
              <a:gd name="connsiteY3" fmla="*/ 6850880 h 6850879"/>
              <a:gd name="connsiteX4" fmla="*/ 0 w 5668844"/>
              <a:gd name="connsiteY4" fmla="*/ 0 h 6850879"/>
              <a:gd name="connsiteX5" fmla="*/ 2210239 w 5668844"/>
              <a:gd name="connsiteY5" fmla="*/ 0 h 6850879"/>
              <a:gd name="connsiteX6" fmla="*/ 5019587 w 5668844"/>
              <a:gd name="connsiteY6" fmla="*/ 1518925 h 6850879"/>
              <a:gd name="connsiteX7" fmla="*/ 5519623 w 5668844"/>
              <a:gd name="connsiteY7" fmla="*/ 3196229 h 6850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68844" h="6850879">
                <a:moveTo>
                  <a:pt x="5519623" y="3196234"/>
                </a:moveTo>
                <a:lnTo>
                  <a:pt x="3593079" y="6758268"/>
                </a:lnTo>
                <a:cubicBezTo>
                  <a:pt x="3575844" y="6790196"/>
                  <a:pt x="3557337" y="6821068"/>
                  <a:pt x="3537669" y="6850880"/>
                </a:cubicBezTo>
                <a:lnTo>
                  <a:pt x="0" y="6850880"/>
                </a:lnTo>
                <a:lnTo>
                  <a:pt x="0" y="0"/>
                </a:lnTo>
                <a:lnTo>
                  <a:pt x="2210239" y="0"/>
                </a:lnTo>
                <a:lnTo>
                  <a:pt x="5019587" y="1518925"/>
                </a:lnTo>
                <a:cubicBezTo>
                  <a:pt x="5620920" y="1844025"/>
                  <a:pt x="5844767" y="2594978"/>
                  <a:pt x="5519623" y="3196229"/>
                </a:cubicBezTo>
                <a:close/>
              </a:path>
            </a:pathLst>
          </a:custGeom>
          <a:solidFill>
            <a:srgbClr val="FEFEFE"/>
          </a:solidFill>
          <a:ln w="264" cap="flat">
            <a:noFill/>
            <a:prstDash val="solid"/>
            <a:miter/>
          </a:ln>
        </p:spPr>
        <p:txBody>
          <a:bodyPr rtlCol="0" anchor="ctr"/>
          <a:lstStyle/>
          <a:p>
            <a:endParaRPr lang="es-CO"/>
          </a:p>
        </p:txBody>
      </p:sp>
      <p:sp>
        <p:nvSpPr>
          <p:cNvPr id="7" name="Forma libre: forma 6">
            <a:extLst>
              <a:ext uri="{FF2B5EF4-FFF2-40B4-BE49-F238E27FC236}">
                <a16:creationId xmlns:a16="http://schemas.microsoft.com/office/drawing/2014/main" id="{B7ACD9A2-A763-0DE3-64B6-BA93ADEC4310}"/>
              </a:ext>
            </a:extLst>
          </p:cNvPr>
          <p:cNvSpPr/>
          <p:nvPr/>
        </p:nvSpPr>
        <p:spPr>
          <a:xfrm rot="8685505" flipH="1">
            <a:off x="11225460" y="-1066040"/>
            <a:ext cx="2198718" cy="3293276"/>
          </a:xfrm>
          <a:custGeom>
            <a:avLst/>
            <a:gdLst>
              <a:gd name="connsiteX0" fmla="*/ 1251860 w 3057119"/>
              <a:gd name="connsiteY0" fmla="*/ 6334418 h 6850877"/>
              <a:gd name="connsiteX1" fmla="*/ 2207092 w 3057119"/>
              <a:gd name="connsiteY1" fmla="*/ 6850877 h 6850877"/>
              <a:gd name="connsiteX2" fmla="*/ 2138257 w 3057119"/>
              <a:gd name="connsiteY2" fmla="*/ 6850877 h 6850877"/>
              <a:gd name="connsiteX3" fmla="*/ 649258 w 3057119"/>
              <a:gd name="connsiteY3" fmla="*/ 6045794 h 6850877"/>
              <a:gd name="connsiteX4" fmla="*/ 149222 w 3057119"/>
              <a:gd name="connsiteY4" fmla="*/ 4368492 h 6850877"/>
              <a:gd name="connsiteX5" fmla="*/ 2511829 w 3057119"/>
              <a:gd name="connsiteY5" fmla="*/ 0 h 6850877"/>
              <a:gd name="connsiteX6" fmla="*/ 3057120 w 3057119"/>
              <a:gd name="connsiteY6" fmla="*/ 0 h 6850877"/>
              <a:gd name="connsiteX7" fmla="*/ 676010 w 3057119"/>
              <a:gd name="connsiteY7" fmla="*/ 4402749 h 6850877"/>
              <a:gd name="connsiteX8" fmla="*/ 1251862 w 3057119"/>
              <a:gd name="connsiteY8" fmla="*/ 6334420 h 6850877"/>
              <a:gd name="connsiteX0" fmla="*/ 1251860 w 2511829"/>
              <a:gd name="connsiteY0" fmla="*/ 6334418 h 6850877"/>
              <a:gd name="connsiteX1" fmla="*/ 2207092 w 2511829"/>
              <a:gd name="connsiteY1" fmla="*/ 6850877 h 6850877"/>
              <a:gd name="connsiteX2" fmla="*/ 2138257 w 2511829"/>
              <a:gd name="connsiteY2" fmla="*/ 6850877 h 6850877"/>
              <a:gd name="connsiteX3" fmla="*/ 649258 w 2511829"/>
              <a:gd name="connsiteY3" fmla="*/ 6045794 h 6850877"/>
              <a:gd name="connsiteX4" fmla="*/ 149222 w 2511829"/>
              <a:gd name="connsiteY4" fmla="*/ 4368492 h 6850877"/>
              <a:gd name="connsiteX5" fmla="*/ 2511829 w 2511829"/>
              <a:gd name="connsiteY5" fmla="*/ 0 h 6850877"/>
              <a:gd name="connsiteX6" fmla="*/ 1073575 w 2511829"/>
              <a:gd name="connsiteY6" fmla="*/ 3657600 h 6850877"/>
              <a:gd name="connsiteX7" fmla="*/ 676010 w 2511829"/>
              <a:gd name="connsiteY7" fmla="*/ 4402749 h 6850877"/>
              <a:gd name="connsiteX8" fmla="*/ 1251862 w 2511829"/>
              <a:gd name="connsiteY8" fmla="*/ 6334420 h 6850877"/>
              <a:gd name="connsiteX9" fmla="*/ 1251860 w 2511829"/>
              <a:gd name="connsiteY9" fmla="*/ 6334418 h 6850877"/>
              <a:gd name="connsiteX0" fmla="*/ 1251860 w 2511829"/>
              <a:gd name="connsiteY0" fmla="*/ 6334418 h 6850877"/>
              <a:gd name="connsiteX1" fmla="*/ 2207092 w 2511829"/>
              <a:gd name="connsiteY1" fmla="*/ 6850877 h 6850877"/>
              <a:gd name="connsiteX2" fmla="*/ 2138257 w 2511829"/>
              <a:gd name="connsiteY2" fmla="*/ 6850877 h 6850877"/>
              <a:gd name="connsiteX3" fmla="*/ 649258 w 2511829"/>
              <a:gd name="connsiteY3" fmla="*/ 6045794 h 6850877"/>
              <a:gd name="connsiteX4" fmla="*/ 149222 w 2511829"/>
              <a:gd name="connsiteY4" fmla="*/ 4368492 h 6850877"/>
              <a:gd name="connsiteX5" fmla="*/ 2511829 w 2511829"/>
              <a:gd name="connsiteY5" fmla="*/ 0 h 6850877"/>
              <a:gd name="connsiteX6" fmla="*/ 1073575 w 2511829"/>
              <a:gd name="connsiteY6" fmla="*/ 3657600 h 6850877"/>
              <a:gd name="connsiteX7" fmla="*/ 676010 w 2511829"/>
              <a:gd name="connsiteY7" fmla="*/ 4402749 h 6850877"/>
              <a:gd name="connsiteX8" fmla="*/ 1251862 w 2511829"/>
              <a:gd name="connsiteY8" fmla="*/ 6334420 h 6850877"/>
              <a:gd name="connsiteX9" fmla="*/ 1251860 w 2511829"/>
              <a:gd name="connsiteY9" fmla="*/ 6334418 h 6850877"/>
              <a:gd name="connsiteX0" fmla="*/ 1251860 w 2207092"/>
              <a:gd name="connsiteY0" fmla="*/ 3000375 h 3516834"/>
              <a:gd name="connsiteX1" fmla="*/ 2207092 w 2207092"/>
              <a:gd name="connsiteY1" fmla="*/ 3516834 h 3516834"/>
              <a:gd name="connsiteX2" fmla="*/ 2138257 w 2207092"/>
              <a:gd name="connsiteY2" fmla="*/ 3516834 h 3516834"/>
              <a:gd name="connsiteX3" fmla="*/ 649258 w 2207092"/>
              <a:gd name="connsiteY3" fmla="*/ 2711751 h 3516834"/>
              <a:gd name="connsiteX4" fmla="*/ 149222 w 2207092"/>
              <a:gd name="connsiteY4" fmla="*/ 1034449 h 3516834"/>
              <a:gd name="connsiteX5" fmla="*/ 767435 w 2207092"/>
              <a:gd name="connsiteY5" fmla="*/ 0 h 3516834"/>
              <a:gd name="connsiteX6" fmla="*/ 1073575 w 2207092"/>
              <a:gd name="connsiteY6" fmla="*/ 323557 h 3516834"/>
              <a:gd name="connsiteX7" fmla="*/ 676010 w 2207092"/>
              <a:gd name="connsiteY7" fmla="*/ 1068706 h 3516834"/>
              <a:gd name="connsiteX8" fmla="*/ 1251862 w 2207092"/>
              <a:gd name="connsiteY8" fmla="*/ 3000377 h 3516834"/>
              <a:gd name="connsiteX9" fmla="*/ 1251860 w 2207092"/>
              <a:gd name="connsiteY9" fmla="*/ 3000375 h 3516834"/>
              <a:gd name="connsiteX0" fmla="*/ 1251860 w 2207092"/>
              <a:gd name="connsiteY0" fmla="*/ 2747644 h 3264103"/>
              <a:gd name="connsiteX1" fmla="*/ 2207092 w 2207092"/>
              <a:gd name="connsiteY1" fmla="*/ 3264103 h 3264103"/>
              <a:gd name="connsiteX2" fmla="*/ 2138257 w 2207092"/>
              <a:gd name="connsiteY2" fmla="*/ 3264103 h 3264103"/>
              <a:gd name="connsiteX3" fmla="*/ 649258 w 2207092"/>
              <a:gd name="connsiteY3" fmla="*/ 2459020 h 3264103"/>
              <a:gd name="connsiteX4" fmla="*/ 149222 w 2207092"/>
              <a:gd name="connsiteY4" fmla="*/ 781718 h 3264103"/>
              <a:gd name="connsiteX5" fmla="*/ 612691 w 2207092"/>
              <a:gd name="connsiteY5" fmla="*/ 56758 h 3264103"/>
              <a:gd name="connsiteX6" fmla="*/ 1073575 w 2207092"/>
              <a:gd name="connsiteY6" fmla="*/ 70826 h 3264103"/>
              <a:gd name="connsiteX7" fmla="*/ 676010 w 2207092"/>
              <a:gd name="connsiteY7" fmla="*/ 815975 h 3264103"/>
              <a:gd name="connsiteX8" fmla="*/ 1251862 w 2207092"/>
              <a:gd name="connsiteY8" fmla="*/ 2747646 h 3264103"/>
              <a:gd name="connsiteX9" fmla="*/ 1251860 w 2207092"/>
              <a:gd name="connsiteY9" fmla="*/ 2747644 h 3264103"/>
              <a:gd name="connsiteX0" fmla="*/ 1251860 w 2207092"/>
              <a:gd name="connsiteY0" fmla="*/ 2789360 h 3305819"/>
              <a:gd name="connsiteX1" fmla="*/ 2207092 w 2207092"/>
              <a:gd name="connsiteY1" fmla="*/ 3305819 h 3305819"/>
              <a:gd name="connsiteX2" fmla="*/ 2138257 w 2207092"/>
              <a:gd name="connsiteY2" fmla="*/ 3305819 h 3305819"/>
              <a:gd name="connsiteX3" fmla="*/ 649258 w 2207092"/>
              <a:gd name="connsiteY3" fmla="*/ 2500736 h 3305819"/>
              <a:gd name="connsiteX4" fmla="*/ 149222 w 2207092"/>
              <a:gd name="connsiteY4" fmla="*/ 823434 h 3305819"/>
              <a:gd name="connsiteX5" fmla="*/ 542353 w 2207092"/>
              <a:gd name="connsiteY5" fmla="*/ 0 h 3305819"/>
              <a:gd name="connsiteX6" fmla="*/ 1073575 w 2207092"/>
              <a:gd name="connsiteY6" fmla="*/ 112542 h 3305819"/>
              <a:gd name="connsiteX7" fmla="*/ 676010 w 2207092"/>
              <a:gd name="connsiteY7" fmla="*/ 857691 h 3305819"/>
              <a:gd name="connsiteX8" fmla="*/ 1251862 w 2207092"/>
              <a:gd name="connsiteY8" fmla="*/ 2789362 h 3305819"/>
              <a:gd name="connsiteX9" fmla="*/ 1251860 w 2207092"/>
              <a:gd name="connsiteY9" fmla="*/ 2789360 h 3305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7092" h="3305819">
                <a:moveTo>
                  <a:pt x="1251860" y="2789360"/>
                </a:moveTo>
                <a:lnTo>
                  <a:pt x="2207092" y="3305819"/>
                </a:lnTo>
                <a:lnTo>
                  <a:pt x="2138257" y="3305819"/>
                </a:lnTo>
                <a:lnTo>
                  <a:pt x="649258" y="2500736"/>
                </a:lnTo>
                <a:cubicBezTo>
                  <a:pt x="47925" y="2175530"/>
                  <a:pt x="-175923" y="1424577"/>
                  <a:pt x="149222" y="823434"/>
                </a:cubicBezTo>
                <a:lnTo>
                  <a:pt x="542353" y="0"/>
                </a:lnTo>
                <a:lnTo>
                  <a:pt x="1073575" y="112542"/>
                </a:lnTo>
                <a:cubicBezTo>
                  <a:pt x="912918" y="412507"/>
                  <a:pt x="1469713" y="-609892"/>
                  <a:pt x="676010" y="857691"/>
                </a:cubicBezTo>
                <a:cubicBezTo>
                  <a:pt x="301593" y="1550074"/>
                  <a:pt x="559383" y="2414888"/>
                  <a:pt x="1251862" y="2789362"/>
                </a:cubicBezTo>
                <a:lnTo>
                  <a:pt x="1251860" y="2789360"/>
                </a:lnTo>
                <a:close/>
              </a:path>
            </a:pathLst>
          </a:custGeom>
          <a:gradFill>
            <a:gsLst>
              <a:gs pos="0">
                <a:srgbClr val="6EA6FF"/>
              </a:gs>
              <a:gs pos="56078">
                <a:srgbClr val="3566B5"/>
              </a:gs>
              <a:gs pos="100000">
                <a:srgbClr val="182961"/>
              </a:gs>
            </a:gsLst>
            <a:lin ang="3612072" scaled="1"/>
          </a:gradFill>
          <a:ln w="264" cap="flat">
            <a:noFill/>
            <a:prstDash val="solid"/>
            <a:miter/>
          </a:ln>
        </p:spPr>
        <p:txBody>
          <a:bodyPr rtlCol="0" anchor="ctr"/>
          <a:lstStyle/>
          <a:p>
            <a:endParaRPr lang="es-CO"/>
          </a:p>
        </p:txBody>
      </p:sp>
      <p:sp>
        <p:nvSpPr>
          <p:cNvPr id="17" name="Forma libre: forma 16">
            <a:extLst>
              <a:ext uri="{FF2B5EF4-FFF2-40B4-BE49-F238E27FC236}">
                <a16:creationId xmlns:a16="http://schemas.microsoft.com/office/drawing/2014/main" id="{113C99D9-D82F-7EFA-8158-59231C1629C2}"/>
              </a:ext>
            </a:extLst>
          </p:cNvPr>
          <p:cNvSpPr/>
          <p:nvPr/>
        </p:nvSpPr>
        <p:spPr>
          <a:xfrm>
            <a:off x="10368893" y="5474733"/>
            <a:ext cx="1854468" cy="1410228"/>
          </a:xfrm>
          <a:custGeom>
            <a:avLst/>
            <a:gdLst>
              <a:gd name="connsiteX0" fmla="*/ 1854469 w 1854468"/>
              <a:gd name="connsiteY0" fmla="*/ 129080 h 1410228"/>
              <a:gd name="connsiteX1" fmla="*/ 1854469 w 1854468"/>
              <a:gd name="connsiteY1" fmla="*/ 1410229 h 1410228"/>
              <a:gd name="connsiteX2" fmla="*/ 0 w 1854468"/>
              <a:gd name="connsiteY2" fmla="*/ 1410229 h 1410228"/>
              <a:gd name="connsiteX3" fmla="*/ 477483 w 1854468"/>
              <a:gd name="connsiteY3" fmla="*/ 527297 h 1410228"/>
              <a:gd name="connsiteX4" fmla="*/ 1840104 w 1854468"/>
              <a:gd name="connsiteY4" fmla="*/ 121207 h 1410228"/>
              <a:gd name="connsiteX5" fmla="*/ 1854469 w 1854468"/>
              <a:gd name="connsiteY5" fmla="*/ 129080 h 1410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4468" h="1410228">
                <a:moveTo>
                  <a:pt x="1854469" y="129080"/>
                </a:moveTo>
                <a:lnTo>
                  <a:pt x="1854469" y="1410229"/>
                </a:lnTo>
                <a:lnTo>
                  <a:pt x="0" y="1410229"/>
                </a:lnTo>
                <a:lnTo>
                  <a:pt x="477483" y="527297"/>
                </a:lnTo>
                <a:cubicBezTo>
                  <a:pt x="741532" y="38995"/>
                  <a:pt x="1351619" y="-142921"/>
                  <a:pt x="1840104" y="121207"/>
                </a:cubicBezTo>
                <a:lnTo>
                  <a:pt x="1854469" y="129080"/>
                </a:lnTo>
                <a:close/>
              </a:path>
            </a:pathLst>
          </a:custGeom>
          <a:solidFill>
            <a:srgbClr val="182961"/>
          </a:solidFill>
          <a:ln w="264" cap="flat">
            <a:noFill/>
            <a:prstDash val="solid"/>
            <a:miter/>
          </a:ln>
        </p:spPr>
        <p:txBody>
          <a:bodyPr rtlCol="0" anchor="ctr"/>
          <a:lstStyle/>
          <a:p>
            <a:endParaRPr lang="es-CO"/>
          </a:p>
        </p:txBody>
      </p:sp>
      <p:pic>
        <p:nvPicPr>
          <p:cNvPr id="18" name="Imagen 17">
            <a:extLst>
              <a:ext uri="{FF2B5EF4-FFF2-40B4-BE49-F238E27FC236}">
                <a16:creationId xmlns:a16="http://schemas.microsoft.com/office/drawing/2014/main" id="{407B48AD-2B34-668A-512D-AC76309CD2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05816" y="5796840"/>
            <a:ext cx="648892" cy="818765"/>
          </a:xfrm>
          <a:prstGeom prst="rect">
            <a:avLst/>
          </a:prstGeom>
        </p:spPr>
      </p:pic>
      <p:sp>
        <p:nvSpPr>
          <p:cNvPr id="13" name="CuadroTexto 12">
            <a:extLst>
              <a:ext uri="{FF2B5EF4-FFF2-40B4-BE49-F238E27FC236}">
                <a16:creationId xmlns:a16="http://schemas.microsoft.com/office/drawing/2014/main" id="{4B8C8B1F-9D88-6A1A-AFA2-13C1F585CA7B}"/>
              </a:ext>
            </a:extLst>
          </p:cNvPr>
          <p:cNvSpPr txBox="1"/>
          <p:nvPr/>
        </p:nvSpPr>
        <p:spPr>
          <a:xfrm>
            <a:off x="510064" y="60354"/>
            <a:ext cx="10695751" cy="800219"/>
          </a:xfrm>
          <a:prstGeom prst="rect">
            <a:avLst/>
          </a:prstGeom>
          <a:noFill/>
        </p:spPr>
        <p:txBody>
          <a:bodyPr wrap="square" rtlCol="0">
            <a:spAutoFit/>
          </a:bodyPr>
          <a:lstStyle/>
          <a:p>
            <a:r>
              <a:rPr lang="es-CO" sz="2400" b="1" dirty="0">
                <a:solidFill>
                  <a:srgbClr val="182961"/>
                </a:solidFill>
                <a:latin typeface="Alata" panose="00000500000000000000" pitchFamily="2" charset="0"/>
              </a:rPr>
              <a:t>PROGRAMA DE TRANSPARENCIA Y ÉTICA PÚBLICA, Vigencia 2026-2027:</a:t>
            </a:r>
          </a:p>
          <a:p>
            <a:r>
              <a:rPr lang="es-CO" sz="2200" dirty="0">
                <a:solidFill>
                  <a:srgbClr val="182961"/>
                </a:solidFill>
                <a:latin typeface="Alata" panose="00000500000000000000" pitchFamily="2" charset="0"/>
              </a:rPr>
              <a:t>Contenido del PTEP.</a:t>
            </a:r>
          </a:p>
        </p:txBody>
      </p:sp>
      <p:sp>
        <p:nvSpPr>
          <p:cNvPr id="16" name="CuadroTexto 15">
            <a:extLst>
              <a:ext uri="{FF2B5EF4-FFF2-40B4-BE49-F238E27FC236}">
                <a16:creationId xmlns:a16="http://schemas.microsoft.com/office/drawing/2014/main" id="{A1B52243-7C6B-1CCE-4C89-A0AC551390DD}"/>
              </a:ext>
            </a:extLst>
          </p:cNvPr>
          <p:cNvSpPr txBox="1"/>
          <p:nvPr/>
        </p:nvSpPr>
        <p:spPr>
          <a:xfrm>
            <a:off x="613901" y="900906"/>
            <a:ext cx="10591914" cy="861774"/>
          </a:xfrm>
          <a:prstGeom prst="rect">
            <a:avLst/>
          </a:prstGeom>
          <a:noFill/>
        </p:spPr>
        <p:txBody>
          <a:bodyPr wrap="square" rtlCol="0">
            <a:spAutoFit/>
          </a:bodyPr>
          <a:lstStyle/>
          <a:p>
            <a:pPr algn="ctr"/>
            <a:r>
              <a:rPr lang="es-MX" sz="2500" b="1" dirty="0">
                <a:solidFill>
                  <a:srgbClr val="182961"/>
                </a:solidFill>
                <a:latin typeface="Alata" panose="00000500000000000000" pitchFamily="2" charset="0"/>
              </a:rPr>
              <a:t>RESPONSABLES DE LA IMPLEMENTACION DE LOS COMPONENTES Y ACCIONES DEL PTEP</a:t>
            </a:r>
            <a:r>
              <a:rPr lang="es-CO" sz="2500" b="1" dirty="0">
                <a:solidFill>
                  <a:srgbClr val="182961"/>
                </a:solidFill>
                <a:latin typeface="Alata" panose="00000500000000000000" pitchFamily="2" charset="0"/>
              </a:rPr>
              <a:t>.</a:t>
            </a:r>
            <a:endParaRPr lang="es-CO" sz="2500" dirty="0"/>
          </a:p>
        </p:txBody>
      </p:sp>
      <p:graphicFrame>
        <p:nvGraphicFramePr>
          <p:cNvPr id="10" name="Tabla 9">
            <a:extLst>
              <a:ext uri="{FF2B5EF4-FFF2-40B4-BE49-F238E27FC236}">
                <a16:creationId xmlns:a16="http://schemas.microsoft.com/office/drawing/2014/main" id="{4676475D-CB3D-CE48-8BA0-9F9E83D24C45}"/>
              </a:ext>
            </a:extLst>
          </p:cNvPr>
          <p:cNvGraphicFramePr>
            <a:graphicFrameLocks noGrp="1"/>
          </p:cNvGraphicFramePr>
          <p:nvPr>
            <p:extLst>
              <p:ext uri="{D42A27DB-BD31-4B8C-83A1-F6EECF244321}">
                <p14:modId xmlns:p14="http://schemas.microsoft.com/office/powerpoint/2010/main" val="2555740887"/>
              </p:ext>
            </p:extLst>
          </p:nvPr>
        </p:nvGraphicFramePr>
        <p:xfrm>
          <a:off x="1329499" y="1774489"/>
          <a:ext cx="9160718" cy="4951451"/>
        </p:xfrm>
        <a:graphic>
          <a:graphicData uri="http://schemas.openxmlformats.org/drawingml/2006/table">
            <a:tbl>
              <a:tblPr firstRow="1" firstCol="1" bandRow="1">
                <a:tableStyleId>{B301B821-A1FF-4177-AEE7-76D212191A09}</a:tableStyleId>
              </a:tblPr>
              <a:tblGrid>
                <a:gridCol w="4354958">
                  <a:extLst>
                    <a:ext uri="{9D8B030D-6E8A-4147-A177-3AD203B41FA5}">
                      <a16:colId xmlns:a16="http://schemas.microsoft.com/office/drawing/2014/main" val="1361847037"/>
                    </a:ext>
                  </a:extLst>
                </a:gridCol>
                <a:gridCol w="4805760">
                  <a:extLst>
                    <a:ext uri="{9D8B030D-6E8A-4147-A177-3AD203B41FA5}">
                      <a16:colId xmlns:a16="http://schemas.microsoft.com/office/drawing/2014/main" val="4098935850"/>
                    </a:ext>
                  </a:extLst>
                </a:gridCol>
              </a:tblGrid>
              <a:tr h="132465">
                <a:tc>
                  <a:txBody>
                    <a:bodyPr/>
                    <a:lstStyle/>
                    <a:p>
                      <a:pPr algn="ctr">
                        <a:buNone/>
                      </a:pPr>
                      <a:r>
                        <a:rPr lang="es-CO" sz="1400" dirty="0">
                          <a:effectLst/>
                        </a:rPr>
                        <a:t>COMPONENTE/ACCION</a:t>
                      </a:r>
                      <a:endParaRPr lang="es-CO" sz="1400" dirty="0">
                        <a:effectLst/>
                        <a:latin typeface="Arial" panose="020B0604020202020204" pitchFamily="34" charset="0"/>
                        <a:ea typeface="Calibri" panose="020F0502020204030204" pitchFamily="34" charset="0"/>
                        <a:cs typeface="Times New Roman" panose="02020603050405020304" pitchFamily="18" charset="0"/>
                      </a:endParaRPr>
                    </a:p>
                  </a:txBody>
                  <a:tcPr marL="6248" marR="6248" marT="6248" marB="6248" anchor="ctr">
                    <a:lnR w="12700" cap="flat" cmpd="sng" algn="ctr">
                      <a:solidFill>
                        <a:schemeClr val="accent1"/>
                      </a:solidFill>
                      <a:prstDash val="solid"/>
                      <a:round/>
                      <a:headEnd type="none" w="med" len="med"/>
                      <a:tailEnd type="none" w="med" len="med"/>
                    </a:lnR>
                  </a:tcPr>
                </a:tc>
                <a:tc>
                  <a:txBody>
                    <a:bodyPr/>
                    <a:lstStyle/>
                    <a:p>
                      <a:pPr algn="ctr">
                        <a:buNone/>
                      </a:pPr>
                      <a:r>
                        <a:rPr lang="es-CO" sz="1400" dirty="0">
                          <a:effectLst/>
                        </a:rPr>
                        <a:t>DEPENDENCIA RESPONSABLE</a:t>
                      </a:r>
                      <a:endParaRPr lang="es-CO" sz="1400" dirty="0">
                        <a:effectLst/>
                        <a:latin typeface="Arial" panose="020B0604020202020204" pitchFamily="34" charset="0"/>
                        <a:ea typeface="Calibri" panose="020F0502020204030204" pitchFamily="34" charset="0"/>
                        <a:cs typeface="Times New Roman" panose="02020603050405020304" pitchFamily="18" charset="0"/>
                      </a:endParaRPr>
                    </a:p>
                  </a:txBody>
                  <a:tcPr marL="6248" marR="6248" marT="6248" marB="6248" anchor="ctr">
                    <a:lnL w="1270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4163990030"/>
                  </a:ext>
                </a:extLst>
              </a:tr>
              <a:tr h="562350">
                <a:tc>
                  <a:txBody>
                    <a:bodyPr/>
                    <a:lstStyle/>
                    <a:p>
                      <a:pPr algn="ctr">
                        <a:buNone/>
                      </a:pPr>
                      <a:r>
                        <a:rPr lang="es-CO" sz="1200" dirty="0">
                          <a:effectLst/>
                        </a:rPr>
                        <a:t>ADMINISTRACIÓN DE RIESGOS.</a:t>
                      </a:r>
                    </a:p>
                    <a:p>
                      <a:pPr algn="l">
                        <a:buNone/>
                      </a:pPr>
                      <a:r>
                        <a:rPr lang="es-CO" sz="1200" b="0" dirty="0">
                          <a:effectLst/>
                        </a:rPr>
                        <a:t>Gestión de riesgos para la integridad pública.</a:t>
                      </a:r>
                    </a:p>
                    <a:p>
                      <a:pPr algn="l">
                        <a:buNone/>
                      </a:pPr>
                      <a:r>
                        <a:rPr lang="es-CO" sz="1200" b="0" dirty="0">
                          <a:effectLst/>
                        </a:rPr>
                        <a:t>Gestión de riesgos de LA/FT/FP.</a:t>
                      </a:r>
                    </a:p>
                    <a:p>
                      <a:pPr algn="l">
                        <a:buNone/>
                      </a:pPr>
                      <a:r>
                        <a:rPr lang="es-CO" sz="1200" b="0" dirty="0">
                          <a:effectLst/>
                        </a:rPr>
                        <a:t>Debida Diligencia.</a:t>
                      </a:r>
                      <a:endParaRPr lang="es-CO" sz="1200" b="0" dirty="0">
                        <a:effectLst/>
                        <a:latin typeface="Arial" panose="020B0604020202020204" pitchFamily="34" charset="0"/>
                        <a:ea typeface="Calibri" panose="020F0502020204030204" pitchFamily="34" charset="0"/>
                        <a:cs typeface="Times New Roman" panose="02020603050405020304" pitchFamily="18" charset="0"/>
                      </a:endParaRPr>
                    </a:p>
                  </a:txBody>
                  <a:tcPr marL="6248" marR="6248" marT="6248" marB="6248" anchor="ctr">
                    <a:lnR w="12700" cap="flat" cmpd="sng" algn="ctr">
                      <a:solidFill>
                        <a:schemeClr val="accent1"/>
                      </a:solidFill>
                      <a:prstDash val="solid"/>
                      <a:round/>
                      <a:headEnd type="none" w="med" len="med"/>
                      <a:tailEnd type="none" w="med" len="med"/>
                    </a:lnR>
                  </a:tcPr>
                </a:tc>
                <a:tc>
                  <a:txBody>
                    <a:bodyPr/>
                    <a:lstStyle/>
                    <a:p>
                      <a:pPr algn="just">
                        <a:buNone/>
                      </a:pPr>
                      <a:r>
                        <a:rPr lang="es-CO" sz="1200" dirty="0">
                          <a:effectLst/>
                        </a:rPr>
                        <a:t>Secretaria de Planeación + Líderes de procesos.</a:t>
                      </a:r>
                      <a:endParaRPr lang="es-CO" sz="1200" dirty="0">
                        <a:effectLst/>
                        <a:latin typeface="Arial" panose="020B0604020202020204" pitchFamily="34" charset="0"/>
                        <a:ea typeface="Calibri" panose="020F0502020204030204" pitchFamily="34" charset="0"/>
                        <a:cs typeface="Times New Roman" panose="02020603050405020304" pitchFamily="18" charset="0"/>
                      </a:endParaRPr>
                    </a:p>
                  </a:txBody>
                  <a:tcPr marL="6248" marR="6248" marT="6248" marB="6248" anchor="ctr">
                    <a:lnL w="1270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3202531795"/>
                  </a:ext>
                </a:extLst>
              </a:tr>
              <a:tr h="562350">
                <a:tc>
                  <a:txBody>
                    <a:bodyPr/>
                    <a:lstStyle/>
                    <a:p>
                      <a:pPr algn="ctr">
                        <a:buNone/>
                      </a:pPr>
                      <a:r>
                        <a:rPr lang="es-CO" sz="1200" dirty="0">
                          <a:effectLst/>
                        </a:rPr>
                        <a:t>ADMINISTRACIÓN DE RIESGOS.</a:t>
                      </a:r>
                    </a:p>
                    <a:p>
                      <a:pPr algn="l">
                        <a:buNone/>
                      </a:pPr>
                      <a:r>
                        <a:rPr lang="es-CO" sz="1200" b="0" dirty="0">
                          <a:effectLst/>
                        </a:rPr>
                        <a:t>Canales de denuncia.</a:t>
                      </a:r>
                      <a:endParaRPr lang="es-CO" sz="1200" b="0" dirty="0">
                        <a:effectLst/>
                        <a:latin typeface="Arial" panose="020B0604020202020204" pitchFamily="34" charset="0"/>
                        <a:ea typeface="Calibri" panose="020F0502020204030204" pitchFamily="34" charset="0"/>
                        <a:cs typeface="Times New Roman" panose="02020603050405020304" pitchFamily="18" charset="0"/>
                      </a:endParaRPr>
                    </a:p>
                  </a:txBody>
                  <a:tcPr marL="6248" marR="6248" marT="6248" marB="6248" anchor="ctr">
                    <a:lnR w="12700" cap="flat" cmpd="sng" algn="ctr">
                      <a:solidFill>
                        <a:schemeClr val="accent1"/>
                      </a:solidFill>
                      <a:prstDash val="solid"/>
                      <a:round/>
                      <a:headEnd type="none" w="med" len="med"/>
                      <a:tailEnd type="none" w="med" len="med"/>
                    </a:lnR>
                  </a:tcPr>
                </a:tc>
                <a:tc>
                  <a:txBody>
                    <a:bodyPr/>
                    <a:lstStyle/>
                    <a:p>
                      <a:pPr algn="just">
                        <a:buNone/>
                      </a:pPr>
                      <a:r>
                        <a:rPr lang="es-CO" sz="1200">
                          <a:effectLst/>
                        </a:rPr>
                        <a:t>Secretaria de Planeación + Secretaría Privada - Oficina de Comunicaciones y Prensa + Oficina de Control Interno + Oficina de Control Disciplinario + Dirección de Atención al Ciudadano y Gestión Documental.</a:t>
                      </a:r>
                      <a:endParaRPr lang="es-CO" sz="1200">
                        <a:effectLst/>
                        <a:latin typeface="Arial" panose="020B0604020202020204" pitchFamily="34" charset="0"/>
                        <a:ea typeface="Calibri" panose="020F0502020204030204" pitchFamily="34" charset="0"/>
                        <a:cs typeface="Times New Roman" panose="02020603050405020304" pitchFamily="18" charset="0"/>
                      </a:endParaRPr>
                    </a:p>
                  </a:txBody>
                  <a:tcPr marL="6248" marR="6248" marT="6248" marB="6248" anchor="ctr">
                    <a:lnL w="1270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915808077"/>
                  </a:ext>
                </a:extLst>
              </a:tr>
              <a:tr h="232438">
                <a:tc>
                  <a:txBody>
                    <a:bodyPr/>
                    <a:lstStyle/>
                    <a:p>
                      <a:pPr algn="ctr">
                        <a:buNone/>
                      </a:pPr>
                      <a:r>
                        <a:rPr lang="es-CO" sz="1200" dirty="0">
                          <a:effectLst/>
                        </a:rPr>
                        <a:t>REDES E INSTANCIAS DE ARTICULACIÓN.</a:t>
                      </a:r>
                      <a:endParaRPr lang="es-CO" sz="1200" dirty="0">
                        <a:effectLst/>
                        <a:latin typeface="Arial" panose="020B0604020202020204" pitchFamily="34" charset="0"/>
                        <a:ea typeface="Calibri" panose="020F0502020204030204" pitchFamily="34" charset="0"/>
                        <a:cs typeface="Times New Roman" panose="02020603050405020304" pitchFamily="18" charset="0"/>
                      </a:endParaRPr>
                    </a:p>
                  </a:txBody>
                  <a:tcPr marL="6248" marR="6248" marT="6248" marB="6248" anchor="ctr">
                    <a:lnR w="12700" cap="flat" cmpd="sng" algn="ctr">
                      <a:solidFill>
                        <a:schemeClr val="accent1"/>
                      </a:solidFill>
                      <a:prstDash val="solid"/>
                      <a:round/>
                      <a:headEnd type="none" w="med" len="med"/>
                      <a:tailEnd type="none" w="med" len="med"/>
                    </a:lnR>
                  </a:tcPr>
                </a:tc>
                <a:tc>
                  <a:txBody>
                    <a:bodyPr/>
                    <a:lstStyle/>
                    <a:p>
                      <a:pPr algn="just">
                        <a:buNone/>
                      </a:pPr>
                      <a:r>
                        <a:rPr lang="es-CO" sz="1200">
                          <a:effectLst/>
                        </a:rPr>
                        <a:t>Secretaria General + Secretaría de Planeación.</a:t>
                      </a:r>
                      <a:endParaRPr lang="es-CO" sz="1200">
                        <a:effectLst/>
                        <a:latin typeface="Arial" panose="020B0604020202020204" pitchFamily="34" charset="0"/>
                        <a:ea typeface="Calibri" panose="020F0502020204030204" pitchFamily="34" charset="0"/>
                        <a:cs typeface="Times New Roman" panose="02020603050405020304" pitchFamily="18" charset="0"/>
                      </a:endParaRPr>
                    </a:p>
                  </a:txBody>
                  <a:tcPr marL="6248" marR="6248" marT="6248" marB="6248" anchor="ctr">
                    <a:lnL w="1270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735408951"/>
                  </a:ext>
                </a:extLst>
              </a:tr>
              <a:tr h="232438">
                <a:tc>
                  <a:txBody>
                    <a:bodyPr/>
                    <a:lstStyle/>
                    <a:p>
                      <a:pPr algn="ctr">
                        <a:buNone/>
                      </a:pPr>
                      <a:r>
                        <a:rPr lang="es-CO" sz="1200" dirty="0">
                          <a:effectLst/>
                        </a:rPr>
                        <a:t>MODELO DE ESTADO ABIERTO.</a:t>
                      </a:r>
                    </a:p>
                    <a:p>
                      <a:pPr algn="l">
                        <a:buNone/>
                      </a:pPr>
                      <a:r>
                        <a:rPr lang="es-CO" sz="1200" b="0" dirty="0">
                          <a:effectLst/>
                        </a:rPr>
                        <a:t>Acceso a la información pública.</a:t>
                      </a:r>
                      <a:endParaRPr lang="es-CO" sz="1200" b="0" dirty="0">
                        <a:effectLst/>
                        <a:latin typeface="Arial" panose="020B0604020202020204" pitchFamily="34" charset="0"/>
                        <a:ea typeface="Calibri" panose="020F0502020204030204" pitchFamily="34" charset="0"/>
                        <a:cs typeface="Times New Roman" panose="02020603050405020304" pitchFamily="18" charset="0"/>
                      </a:endParaRPr>
                    </a:p>
                  </a:txBody>
                  <a:tcPr marL="6248" marR="6248" marT="6248" marB="6248" anchor="ctr">
                    <a:lnR w="12700" cap="flat" cmpd="sng" algn="ctr">
                      <a:solidFill>
                        <a:schemeClr val="accent1"/>
                      </a:solidFill>
                      <a:prstDash val="solid"/>
                      <a:round/>
                      <a:headEnd type="none" w="med" len="med"/>
                      <a:tailEnd type="none" w="med" len="med"/>
                    </a:lnR>
                  </a:tcPr>
                </a:tc>
                <a:tc>
                  <a:txBody>
                    <a:bodyPr/>
                    <a:lstStyle/>
                    <a:p>
                      <a:pPr algn="just">
                        <a:buNone/>
                      </a:pPr>
                      <a:r>
                        <a:rPr lang="es-CO" sz="1200" dirty="0">
                          <a:effectLst/>
                        </a:rPr>
                        <a:t>Secretaría Privada.</a:t>
                      </a:r>
                      <a:endParaRPr lang="es-CO" sz="1200" dirty="0">
                        <a:effectLst/>
                        <a:latin typeface="Arial" panose="020B0604020202020204" pitchFamily="34" charset="0"/>
                        <a:ea typeface="Calibri" panose="020F0502020204030204" pitchFamily="34" charset="0"/>
                        <a:cs typeface="Times New Roman" panose="02020603050405020304" pitchFamily="18" charset="0"/>
                      </a:endParaRPr>
                    </a:p>
                  </a:txBody>
                  <a:tcPr marL="6248" marR="6248" marT="6248" marB="6248" anchor="ctr">
                    <a:lnL w="1270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898800643"/>
                  </a:ext>
                </a:extLst>
              </a:tr>
              <a:tr h="452379">
                <a:tc>
                  <a:txBody>
                    <a:bodyPr/>
                    <a:lstStyle/>
                    <a:p>
                      <a:pPr algn="ctr">
                        <a:buNone/>
                      </a:pPr>
                      <a:r>
                        <a:rPr lang="es-CO" sz="1200" dirty="0">
                          <a:effectLst/>
                        </a:rPr>
                        <a:t>MODELO DE ESTADO ABIERTO.</a:t>
                      </a:r>
                    </a:p>
                    <a:p>
                      <a:pPr algn="l">
                        <a:buNone/>
                      </a:pPr>
                      <a:r>
                        <a:rPr lang="es-CO" sz="1200" b="0" dirty="0">
                          <a:effectLst/>
                        </a:rPr>
                        <a:t>Integridad Pública Y Cultura De La Legalidad</a:t>
                      </a:r>
                      <a:endParaRPr lang="es-CO" sz="1200" b="0" dirty="0">
                        <a:effectLst/>
                        <a:latin typeface="Arial" panose="020B0604020202020204" pitchFamily="34" charset="0"/>
                        <a:ea typeface="Calibri" panose="020F0502020204030204" pitchFamily="34" charset="0"/>
                        <a:cs typeface="Times New Roman" panose="02020603050405020304" pitchFamily="18" charset="0"/>
                      </a:endParaRPr>
                    </a:p>
                  </a:txBody>
                  <a:tcPr marL="6248" marR="6248" marT="6248" marB="6248" anchor="ctr">
                    <a:lnR w="12700" cap="flat" cmpd="sng" algn="ctr">
                      <a:solidFill>
                        <a:schemeClr val="accent1"/>
                      </a:solidFill>
                      <a:prstDash val="solid"/>
                      <a:round/>
                      <a:headEnd type="none" w="med" len="med"/>
                      <a:tailEnd type="none" w="med" len="med"/>
                    </a:lnR>
                  </a:tcPr>
                </a:tc>
                <a:tc>
                  <a:txBody>
                    <a:bodyPr/>
                    <a:lstStyle/>
                    <a:p>
                      <a:pPr algn="just">
                        <a:buNone/>
                      </a:pPr>
                      <a:r>
                        <a:rPr lang="es-CO" sz="1200" dirty="0">
                          <a:effectLst/>
                        </a:rPr>
                        <a:t>Dirección Administrativa de Función Pública + Secretaría Privada - Oficina de Comunicaciones y Prensa + Oficina de Control Interno</a:t>
                      </a:r>
                      <a:endParaRPr lang="es-CO" sz="1200" dirty="0">
                        <a:effectLst/>
                        <a:latin typeface="Arial" panose="020B0604020202020204" pitchFamily="34" charset="0"/>
                        <a:ea typeface="Calibri" panose="020F0502020204030204" pitchFamily="34" charset="0"/>
                        <a:cs typeface="Times New Roman" panose="02020603050405020304" pitchFamily="18" charset="0"/>
                      </a:endParaRPr>
                    </a:p>
                  </a:txBody>
                  <a:tcPr marL="6248" marR="6248" marT="6248" marB="6248" anchor="ctr">
                    <a:lnL w="1270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826803789"/>
                  </a:ext>
                </a:extLst>
              </a:tr>
              <a:tr h="342409">
                <a:tc>
                  <a:txBody>
                    <a:bodyPr/>
                    <a:lstStyle/>
                    <a:p>
                      <a:pPr algn="ctr">
                        <a:buNone/>
                      </a:pPr>
                      <a:r>
                        <a:rPr lang="es-CO" sz="1200" dirty="0">
                          <a:effectLst/>
                        </a:rPr>
                        <a:t>MODELO DE ESTADO ABIERTO.</a:t>
                      </a:r>
                    </a:p>
                    <a:p>
                      <a:pPr algn="l">
                        <a:buNone/>
                      </a:pPr>
                      <a:r>
                        <a:rPr lang="es-CO" sz="1200" b="0" dirty="0">
                          <a:effectLst/>
                        </a:rPr>
                        <a:t>Acción Estratégica: Dialogo Y Corresponsabilidad</a:t>
                      </a:r>
                      <a:endParaRPr lang="es-CO" sz="1200" b="0" dirty="0">
                        <a:effectLst/>
                        <a:latin typeface="Arial" panose="020B0604020202020204" pitchFamily="34" charset="0"/>
                        <a:ea typeface="Calibri" panose="020F0502020204030204" pitchFamily="34" charset="0"/>
                        <a:cs typeface="Times New Roman" panose="02020603050405020304" pitchFamily="18" charset="0"/>
                      </a:endParaRPr>
                    </a:p>
                  </a:txBody>
                  <a:tcPr marL="6248" marR="6248" marT="6248" marB="6248" anchor="ctr">
                    <a:lnR w="12700" cap="flat" cmpd="sng" algn="ctr">
                      <a:solidFill>
                        <a:schemeClr val="accent1"/>
                      </a:solidFill>
                      <a:prstDash val="solid"/>
                      <a:round/>
                      <a:headEnd type="none" w="med" len="med"/>
                      <a:tailEnd type="none" w="med" len="med"/>
                    </a:lnR>
                  </a:tcPr>
                </a:tc>
                <a:tc>
                  <a:txBody>
                    <a:bodyPr/>
                    <a:lstStyle/>
                    <a:p>
                      <a:pPr algn="just">
                        <a:buNone/>
                      </a:pPr>
                      <a:r>
                        <a:rPr lang="es-CO" sz="1200">
                          <a:effectLst/>
                        </a:rPr>
                        <a:t>Secretaría Privada - Oficina Asesora de Comunicaciones y Prensa + Secretaría de Planeación + Secretaría de Planeación.</a:t>
                      </a:r>
                      <a:endParaRPr lang="es-CO" sz="1200">
                        <a:effectLst/>
                        <a:latin typeface="Arial" panose="020B0604020202020204" pitchFamily="34" charset="0"/>
                        <a:ea typeface="Calibri" panose="020F0502020204030204" pitchFamily="34" charset="0"/>
                        <a:cs typeface="Times New Roman" panose="02020603050405020304" pitchFamily="18" charset="0"/>
                      </a:endParaRPr>
                    </a:p>
                  </a:txBody>
                  <a:tcPr marL="6248" marR="6248" marT="6248" marB="6248" anchor="ctr">
                    <a:lnL w="1270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3720237813"/>
                  </a:ext>
                </a:extLst>
              </a:tr>
              <a:tr h="342409">
                <a:tc>
                  <a:txBody>
                    <a:bodyPr/>
                    <a:lstStyle/>
                    <a:p>
                      <a:pPr algn="ctr">
                        <a:buNone/>
                      </a:pPr>
                      <a:r>
                        <a:rPr lang="es-CO" sz="1200" dirty="0">
                          <a:effectLst/>
                        </a:rPr>
                        <a:t>INICIATIVAS ADICIONALES.</a:t>
                      </a:r>
                    </a:p>
                    <a:p>
                      <a:pPr algn="l">
                        <a:buNone/>
                      </a:pPr>
                      <a:r>
                        <a:rPr lang="es-CO" sz="1200" b="0" dirty="0">
                          <a:effectLst/>
                        </a:rPr>
                        <a:t>Proceso De Racionalización De Tramites.</a:t>
                      </a:r>
                      <a:endParaRPr lang="es-CO" sz="1200" b="0" dirty="0">
                        <a:effectLst/>
                        <a:latin typeface="Arial" panose="020B0604020202020204" pitchFamily="34" charset="0"/>
                        <a:ea typeface="Calibri" panose="020F0502020204030204" pitchFamily="34" charset="0"/>
                        <a:cs typeface="Times New Roman" panose="02020603050405020304" pitchFamily="18" charset="0"/>
                      </a:endParaRPr>
                    </a:p>
                  </a:txBody>
                  <a:tcPr marL="6248" marR="6248" marT="6248" marB="6248" anchor="ctr">
                    <a:lnR w="12700" cap="flat" cmpd="sng" algn="ctr">
                      <a:solidFill>
                        <a:schemeClr val="accent1"/>
                      </a:solidFill>
                      <a:prstDash val="solid"/>
                      <a:round/>
                      <a:headEnd type="none" w="med" len="med"/>
                      <a:tailEnd type="none" w="med" len="med"/>
                    </a:lnR>
                  </a:tcPr>
                </a:tc>
                <a:tc>
                  <a:txBody>
                    <a:bodyPr/>
                    <a:lstStyle/>
                    <a:p>
                      <a:pPr algn="just">
                        <a:buNone/>
                      </a:pPr>
                      <a:r>
                        <a:rPr lang="es-CO" sz="1200">
                          <a:effectLst/>
                        </a:rPr>
                        <a:t>Secretaría de Salud + Secretaría de Educación + Secretaría de Hacienda + Secretaría de Planeación.</a:t>
                      </a:r>
                      <a:endParaRPr lang="es-CO" sz="1200">
                        <a:effectLst/>
                        <a:latin typeface="Arial" panose="020B0604020202020204" pitchFamily="34" charset="0"/>
                        <a:ea typeface="Calibri" panose="020F0502020204030204" pitchFamily="34" charset="0"/>
                        <a:cs typeface="Times New Roman" panose="02020603050405020304" pitchFamily="18" charset="0"/>
                      </a:endParaRPr>
                    </a:p>
                  </a:txBody>
                  <a:tcPr marL="6248" marR="6248" marT="6248" marB="6248" anchor="ctr">
                    <a:lnL w="1270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2154548681"/>
                  </a:ext>
                </a:extLst>
              </a:tr>
              <a:tr h="342409">
                <a:tc>
                  <a:txBody>
                    <a:bodyPr/>
                    <a:lstStyle/>
                    <a:p>
                      <a:pPr algn="ctr">
                        <a:buNone/>
                      </a:pPr>
                      <a:r>
                        <a:rPr lang="es-CO" sz="1200">
                          <a:effectLst/>
                        </a:rPr>
                        <a:t>MONITOREO, ADMINISTRACIÓN Y SUPERVISIÓN DEL PTEP.</a:t>
                      </a:r>
                      <a:endParaRPr lang="es-CO" sz="1200">
                        <a:effectLst/>
                        <a:latin typeface="Arial" panose="020B0604020202020204" pitchFamily="34" charset="0"/>
                        <a:ea typeface="Calibri" panose="020F0502020204030204" pitchFamily="34" charset="0"/>
                        <a:cs typeface="Times New Roman" panose="02020603050405020304" pitchFamily="18" charset="0"/>
                      </a:endParaRPr>
                    </a:p>
                  </a:txBody>
                  <a:tcPr marL="6248" marR="6248" marT="6248" marB="6248" anchor="ctr">
                    <a:lnR w="12700" cap="flat" cmpd="sng" algn="ctr">
                      <a:solidFill>
                        <a:schemeClr val="accent1"/>
                      </a:solidFill>
                      <a:prstDash val="solid"/>
                      <a:round/>
                      <a:headEnd type="none" w="med" len="med"/>
                      <a:tailEnd type="none" w="med" len="med"/>
                    </a:lnR>
                  </a:tcPr>
                </a:tc>
                <a:tc>
                  <a:txBody>
                    <a:bodyPr/>
                    <a:lstStyle/>
                    <a:p>
                      <a:pPr algn="just">
                        <a:buNone/>
                      </a:pPr>
                      <a:r>
                        <a:rPr lang="es-CO" sz="1200">
                          <a:effectLst/>
                        </a:rPr>
                        <a:t>Lideres de Procesos + Secretaría de Planeación + Oficina de Control Interno + Comité Institucional de Gestión y Desempeño.</a:t>
                      </a:r>
                      <a:endParaRPr lang="es-CO" sz="1200">
                        <a:effectLst/>
                        <a:latin typeface="Arial" panose="020B0604020202020204" pitchFamily="34" charset="0"/>
                        <a:ea typeface="Calibri" panose="020F0502020204030204" pitchFamily="34" charset="0"/>
                        <a:cs typeface="Times New Roman" panose="02020603050405020304" pitchFamily="18" charset="0"/>
                      </a:endParaRPr>
                    </a:p>
                  </a:txBody>
                  <a:tcPr marL="6248" marR="6248" marT="6248" marB="6248" anchor="ctr">
                    <a:lnL w="1270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3310041475"/>
                  </a:ext>
                </a:extLst>
              </a:tr>
              <a:tr h="232438">
                <a:tc>
                  <a:txBody>
                    <a:bodyPr/>
                    <a:lstStyle/>
                    <a:p>
                      <a:pPr algn="ctr">
                        <a:buNone/>
                      </a:pPr>
                      <a:r>
                        <a:rPr lang="es-CO" sz="1200">
                          <a:effectLst/>
                        </a:rPr>
                        <a:t>INSTRUMENTOS DE REPORTE</a:t>
                      </a:r>
                      <a:endParaRPr lang="es-CO" sz="1200">
                        <a:effectLst/>
                        <a:latin typeface="Arial" panose="020B0604020202020204" pitchFamily="34" charset="0"/>
                        <a:ea typeface="Calibri" panose="020F0502020204030204" pitchFamily="34" charset="0"/>
                        <a:cs typeface="Times New Roman" panose="02020603050405020304" pitchFamily="18" charset="0"/>
                      </a:endParaRPr>
                    </a:p>
                  </a:txBody>
                  <a:tcPr marL="6248" marR="6248" marT="6248" marB="6248" anchor="ctr">
                    <a:lnR w="12700" cap="flat" cmpd="sng" algn="ctr">
                      <a:solidFill>
                        <a:schemeClr val="accent1"/>
                      </a:solidFill>
                      <a:prstDash val="solid"/>
                      <a:round/>
                      <a:headEnd type="none" w="med" len="med"/>
                      <a:tailEnd type="none" w="med" len="med"/>
                    </a:lnR>
                  </a:tcPr>
                </a:tc>
                <a:tc>
                  <a:txBody>
                    <a:bodyPr/>
                    <a:lstStyle/>
                    <a:p>
                      <a:pPr algn="just">
                        <a:buNone/>
                      </a:pPr>
                      <a:r>
                        <a:rPr lang="es-CO" sz="1200">
                          <a:effectLst/>
                        </a:rPr>
                        <a:t>Secretaría de Planeación + Oficina de Control Interno.</a:t>
                      </a:r>
                      <a:endParaRPr lang="es-CO" sz="1200">
                        <a:effectLst/>
                        <a:latin typeface="Arial" panose="020B0604020202020204" pitchFamily="34" charset="0"/>
                        <a:ea typeface="Calibri" panose="020F0502020204030204" pitchFamily="34" charset="0"/>
                        <a:cs typeface="Times New Roman" panose="02020603050405020304" pitchFamily="18" charset="0"/>
                      </a:endParaRPr>
                    </a:p>
                  </a:txBody>
                  <a:tcPr marL="6248" marR="6248" marT="6248" marB="6248" anchor="ctr">
                    <a:lnL w="1270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656781658"/>
                  </a:ext>
                </a:extLst>
              </a:tr>
              <a:tr h="232438">
                <a:tc>
                  <a:txBody>
                    <a:bodyPr/>
                    <a:lstStyle/>
                    <a:p>
                      <a:pPr algn="ctr">
                        <a:buNone/>
                      </a:pPr>
                      <a:r>
                        <a:rPr lang="es-CO" sz="1200">
                          <a:effectLst/>
                        </a:rPr>
                        <a:t>FORMACIÓN Y SENSIBILIZACIÓN</a:t>
                      </a:r>
                      <a:endParaRPr lang="es-CO" sz="1200">
                        <a:effectLst/>
                        <a:latin typeface="Arial" panose="020B0604020202020204" pitchFamily="34" charset="0"/>
                        <a:ea typeface="Calibri" panose="020F0502020204030204" pitchFamily="34" charset="0"/>
                        <a:cs typeface="Times New Roman" panose="02020603050405020304" pitchFamily="18" charset="0"/>
                      </a:endParaRPr>
                    </a:p>
                  </a:txBody>
                  <a:tcPr marL="6248" marR="6248" marT="6248" marB="6248" anchor="ctr">
                    <a:lnR w="12700" cap="flat" cmpd="sng" algn="ctr">
                      <a:solidFill>
                        <a:schemeClr val="accent1"/>
                      </a:solidFill>
                      <a:prstDash val="solid"/>
                      <a:round/>
                      <a:headEnd type="none" w="med" len="med"/>
                      <a:tailEnd type="none" w="med" len="med"/>
                    </a:lnR>
                  </a:tcPr>
                </a:tc>
                <a:tc>
                  <a:txBody>
                    <a:bodyPr/>
                    <a:lstStyle/>
                    <a:p>
                      <a:pPr algn="just">
                        <a:buNone/>
                      </a:pPr>
                      <a:r>
                        <a:rPr lang="es-CO" sz="1200">
                          <a:effectLst/>
                        </a:rPr>
                        <a:t>Dirección de Función Pública + Secretaría de Planeación </a:t>
                      </a:r>
                      <a:endParaRPr lang="es-CO" sz="1200">
                        <a:effectLst/>
                        <a:latin typeface="Arial" panose="020B0604020202020204" pitchFamily="34" charset="0"/>
                        <a:ea typeface="Calibri" panose="020F0502020204030204" pitchFamily="34" charset="0"/>
                        <a:cs typeface="Times New Roman" panose="02020603050405020304" pitchFamily="18" charset="0"/>
                      </a:endParaRPr>
                    </a:p>
                  </a:txBody>
                  <a:tcPr marL="6248" marR="6248" marT="6248" marB="6248" anchor="ctr">
                    <a:lnL w="1270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2340256814"/>
                  </a:ext>
                </a:extLst>
              </a:tr>
              <a:tr h="342409">
                <a:tc>
                  <a:txBody>
                    <a:bodyPr/>
                    <a:lstStyle/>
                    <a:p>
                      <a:pPr algn="ctr">
                        <a:buNone/>
                      </a:pPr>
                      <a:r>
                        <a:rPr lang="es-CO" sz="1200">
                          <a:effectLst/>
                        </a:rPr>
                        <a:t>ESTRATEGIA DE COMUNICACIÓN Y DIVULGACIÓN</a:t>
                      </a:r>
                      <a:endParaRPr lang="es-CO" sz="1200">
                        <a:effectLst/>
                        <a:latin typeface="Arial" panose="020B0604020202020204" pitchFamily="34" charset="0"/>
                        <a:ea typeface="Calibri" panose="020F0502020204030204" pitchFamily="34" charset="0"/>
                        <a:cs typeface="Times New Roman" panose="02020603050405020304" pitchFamily="18" charset="0"/>
                      </a:endParaRPr>
                    </a:p>
                  </a:txBody>
                  <a:tcPr marL="6248" marR="6248" marT="6248" marB="6248" anchor="ctr">
                    <a:lnR w="12700" cap="flat" cmpd="sng" algn="ctr">
                      <a:solidFill>
                        <a:schemeClr val="accent1"/>
                      </a:solidFill>
                      <a:prstDash val="solid"/>
                      <a:round/>
                      <a:headEnd type="none" w="med" len="med"/>
                      <a:tailEnd type="none" w="med" len="med"/>
                    </a:lnR>
                  </a:tcPr>
                </a:tc>
                <a:tc>
                  <a:txBody>
                    <a:bodyPr/>
                    <a:lstStyle/>
                    <a:p>
                      <a:pPr algn="just">
                        <a:buNone/>
                      </a:pPr>
                      <a:r>
                        <a:rPr lang="es-CO" sz="1200">
                          <a:effectLst/>
                        </a:rPr>
                        <a:t>Secretaría Privada - Oficina de Comunicaciones y Prensa + Secretaría de TIC + Secretaría de Planeación.</a:t>
                      </a:r>
                      <a:endParaRPr lang="es-CO" sz="1200">
                        <a:effectLst/>
                        <a:latin typeface="Arial" panose="020B0604020202020204" pitchFamily="34" charset="0"/>
                        <a:ea typeface="Calibri" panose="020F0502020204030204" pitchFamily="34" charset="0"/>
                        <a:cs typeface="Times New Roman" panose="02020603050405020304" pitchFamily="18" charset="0"/>
                      </a:endParaRPr>
                    </a:p>
                  </a:txBody>
                  <a:tcPr marL="6248" marR="6248" marT="6248" marB="6248" anchor="ctr">
                    <a:lnL w="1270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271159857"/>
                  </a:ext>
                </a:extLst>
              </a:tr>
              <a:tr h="342409">
                <a:tc>
                  <a:txBody>
                    <a:bodyPr/>
                    <a:lstStyle/>
                    <a:p>
                      <a:pPr algn="ctr">
                        <a:buNone/>
                      </a:pPr>
                      <a:r>
                        <a:rPr lang="es-CO" sz="1200">
                          <a:effectLst/>
                        </a:rPr>
                        <a:t>AUDITORIA Y MEJORA</a:t>
                      </a:r>
                      <a:endParaRPr lang="es-CO" sz="1200">
                        <a:effectLst/>
                        <a:latin typeface="Arial" panose="020B0604020202020204" pitchFamily="34" charset="0"/>
                        <a:ea typeface="Calibri" panose="020F0502020204030204" pitchFamily="34" charset="0"/>
                        <a:cs typeface="Times New Roman" panose="02020603050405020304" pitchFamily="18" charset="0"/>
                      </a:endParaRPr>
                    </a:p>
                  </a:txBody>
                  <a:tcPr marL="6248" marR="6248" marT="6248" marB="6248" anchor="ctr">
                    <a:lnR w="12700" cap="flat" cmpd="sng" algn="ctr">
                      <a:solidFill>
                        <a:schemeClr val="accent1"/>
                      </a:solidFill>
                      <a:prstDash val="solid"/>
                      <a:round/>
                      <a:headEnd type="none" w="med" len="med"/>
                      <a:tailEnd type="none" w="med" len="med"/>
                    </a:lnR>
                  </a:tcPr>
                </a:tc>
                <a:tc>
                  <a:txBody>
                    <a:bodyPr/>
                    <a:lstStyle/>
                    <a:p>
                      <a:pPr algn="just">
                        <a:buNone/>
                      </a:pPr>
                      <a:r>
                        <a:rPr lang="es-CO" sz="1200" dirty="0">
                          <a:effectLst/>
                        </a:rPr>
                        <a:t>Oficina de Control Interno + Comité Institucional de Gestión y Desempeño + Secretaria de Planeación.</a:t>
                      </a:r>
                      <a:endParaRPr lang="es-CO" sz="1200" dirty="0">
                        <a:effectLst/>
                        <a:latin typeface="Arial" panose="020B0604020202020204" pitchFamily="34" charset="0"/>
                        <a:ea typeface="Calibri" panose="020F0502020204030204" pitchFamily="34" charset="0"/>
                        <a:cs typeface="Times New Roman" panose="02020603050405020304" pitchFamily="18" charset="0"/>
                      </a:endParaRPr>
                    </a:p>
                  </a:txBody>
                  <a:tcPr marL="6248" marR="6248" marT="6248" marB="6248" anchor="ctr">
                    <a:lnL w="1270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3586428826"/>
                  </a:ext>
                </a:extLst>
              </a:tr>
            </a:tbl>
          </a:graphicData>
        </a:graphic>
      </p:graphicFrame>
    </p:spTree>
    <p:extLst>
      <p:ext uri="{BB962C8B-B14F-4D97-AF65-F5344CB8AC3E}">
        <p14:creationId xmlns:p14="http://schemas.microsoft.com/office/powerpoint/2010/main" val="1496925680"/>
      </p:ext>
    </p:extLst>
  </p:cSld>
  <p:clrMapOvr>
    <a:masterClrMapping/>
  </p:clrMapOvr>
  <p:transition spd="slow">
    <p:pu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6EC11-4B7B-7D03-5DF5-160961FBD4EA}"/>
            </a:ext>
          </a:extLst>
        </p:cNvPr>
        <p:cNvGrpSpPr/>
        <p:nvPr/>
      </p:nvGrpSpPr>
      <p:grpSpPr>
        <a:xfrm>
          <a:off x="0" y="0"/>
          <a:ext cx="0" cy="0"/>
          <a:chOff x="0" y="0"/>
          <a:chExt cx="0" cy="0"/>
        </a:xfrm>
      </p:grpSpPr>
      <p:sp>
        <p:nvSpPr>
          <p:cNvPr id="5" name="Forma libre: forma 4">
            <a:extLst>
              <a:ext uri="{FF2B5EF4-FFF2-40B4-BE49-F238E27FC236}">
                <a16:creationId xmlns:a16="http://schemas.microsoft.com/office/drawing/2014/main" id="{518AFFDD-30CF-4579-4B17-43A3EA030EBF}"/>
              </a:ext>
            </a:extLst>
          </p:cNvPr>
          <p:cNvSpPr/>
          <p:nvPr/>
        </p:nvSpPr>
        <p:spPr>
          <a:xfrm>
            <a:off x="-10542" y="-53233"/>
            <a:ext cx="12181000" cy="6850879"/>
          </a:xfrm>
          <a:custGeom>
            <a:avLst/>
            <a:gdLst>
              <a:gd name="connsiteX0" fmla="*/ 12181001 w 12181000"/>
              <a:gd name="connsiteY0" fmla="*/ 0 h 6850879"/>
              <a:gd name="connsiteX1" fmla="*/ 12181001 w 12181000"/>
              <a:gd name="connsiteY1" fmla="*/ 6850880 h 6850879"/>
              <a:gd name="connsiteX2" fmla="*/ 0 w 12181000"/>
              <a:gd name="connsiteY2" fmla="*/ 6850880 h 6850879"/>
              <a:gd name="connsiteX3" fmla="*/ 0 w 12181000"/>
              <a:gd name="connsiteY3" fmla="*/ 0 h 6850879"/>
            </a:gdLst>
            <a:ahLst/>
            <a:cxnLst>
              <a:cxn ang="0">
                <a:pos x="connsiteX0" y="connsiteY0"/>
              </a:cxn>
              <a:cxn ang="0">
                <a:pos x="connsiteX1" y="connsiteY1"/>
              </a:cxn>
              <a:cxn ang="0">
                <a:pos x="connsiteX2" y="connsiteY2"/>
              </a:cxn>
              <a:cxn ang="0">
                <a:pos x="connsiteX3" y="connsiteY3"/>
              </a:cxn>
            </a:cxnLst>
            <a:rect l="l" t="t" r="r" b="b"/>
            <a:pathLst>
              <a:path w="12181000" h="6850879">
                <a:moveTo>
                  <a:pt x="12181001" y="0"/>
                </a:moveTo>
                <a:lnTo>
                  <a:pt x="12181001" y="6850880"/>
                </a:lnTo>
                <a:lnTo>
                  <a:pt x="0" y="6850880"/>
                </a:lnTo>
                <a:lnTo>
                  <a:pt x="0" y="0"/>
                </a:lnTo>
                <a:close/>
              </a:path>
            </a:pathLst>
          </a:custGeom>
          <a:solidFill>
            <a:srgbClr val="EFF0F4"/>
          </a:solidFill>
          <a:ln w="264" cap="flat">
            <a:noFill/>
            <a:prstDash val="solid"/>
            <a:miter/>
          </a:ln>
        </p:spPr>
        <p:txBody>
          <a:bodyPr rtlCol="0" anchor="ctr"/>
          <a:lstStyle/>
          <a:p>
            <a:endParaRPr lang="es-CO" dirty="0">
              <a:latin typeface="Alata" panose="00000500000000000000"/>
            </a:endParaRPr>
          </a:p>
        </p:txBody>
      </p:sp>
      <p:sp>
        <p:nvSpPr>
          <p:cNvPr id="6" name="Forma libre: forma 5">
            <a:extLst>
              <a:ext uri="{FF2B5EF4-FFF2-40B4-BE49-F238E27FC236}">
                <a16:creationId xmlns:a16="http://schemas.microsoft.com/office/drawing/2014/main" id="{5B4B9CC9-2C63-9AF3-1E8D-FE3E16E17F0A}"/>
              </a:ext>
            </a:extLst>
          </p:cNvPr>
          <p:cNvSpPr/>
          <p:nvPr/>
        </p:nvSpPr>
        <p:spPr>
          <a:xfrm>
            <a:off x="-10542" y="-2014"/>
            <a:ext cx="5668844" cy="6850879"/>
          </a:xfrm>
          <a:custGeom>
            <a:avLst/>
            <a:gdLst>
              <a:gd name="connsiteX0" fmla="*/ 5519623 w 5668844"/>
              <a:gd name="connsiteY0" fmla="*/ 3196234 h 6850879"/>
              <a:gd name="connsiteX1" fmla="*/ 3593079 w 5668844"/>
              <a:gd name="connsiteY1" fmla="*/ 6758268 h 6850879"/>
              <a:gd name="connsiteX2" fmla="*/ 3537669 w 5668844"/>
              <a:gd name="connsiteY2" fmla="*/ 6850880 h 6850879"/>
              <a:gd name="connsiteX3" fmla="*/ 0 w 5668844"/>
              <a:gd name="connsiteY3" fmla="*/ 6850880 h 6850879"/>
              <a:gd name="connsiteX4" fmla="*/ 0 w 5668844"/>
              <a:gd name="connsiteY4" fmla="*/ 0 h 6850879"/>
              <a:gd name="connsiteX5" fmla="*/ 2210239 w 5668844"/>
              <a:gd name="connsiteY5" fmla="*/ 0 h 6850879"/>
              <a:gd name="connsiteX6" fmla="*/ 5019587 w 5668844"/>
              <a:gd name="connsiteY6" fmla="*/ 1518925 h 6850879"/>
              <a:gd name="connsiteX7" fmla="*/ 5519623 w 5668844"/>
              <a:gd name="connsiteY7" fmla="*/ 3196229 h 6850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68844" h="6850879">
                <a:moveTo>
                  <a:pt x="5519623" y="3196234"/>
                </a:moveTo>
                <a:lnTo>
                  <a:pt x="3593079" y="6758268"/>
                </a:lnTo>
                <a:cubicBezTo>
                  <a:pt x="3575844" y="6790196"/>
                  <a:pt x="3557337" y="6821068"/>
                  <a:pt x="3537669" y="6850880"/>
                </a:cubicBezTo>
                <a:lnTo>
                  <a:pt x="0" y="6850880"/>
                </a:lnTo>
                <a:lnTo>
                  <a:pt x="0" y="0"/>
                </a:lnTo>
                <a:lnTo>
                  <a:pt x="2210239" y="0"/>
                </a:lnTo>
                <a:lnTo>
                  <a:pt x="5019587" y="1518925"/>
                </a:lnTo>
                <a:cubicBezTo>
                  <a:pt x="5620920" y="1844025"/>
                  <a:pt x="5844767" y="2594978"/>
                  <a:pt x="5519623" y="3196229"/>
                </a:cubicBezTo>
                <a:close/>
              </a:path>
            </a:pathLst>
          </a:custGeom>
          <a:solidFill>
            <a:srgbClr val="FEFEFE"/>
          </a:solidFill>
          <a:ln w="264" cap="flat">
            <a:noFill/>
            <a:prstDash val="solid"/>
            <a:miter/>
          </a:ln>
        </p:spPr>
        <p:txBody>
          <a:bodyPr rtlCol="0" anchor="ctr"/>
          <a:lstStyle/>
          <a:p>
            <a:endParaRPr lang="es-CO"/>
          </a:p>
        </p:txBody>
      </p:sp>
      <p:sp>
        <p:nvSpPr>
          <p:cNvPr id="7" name="Forma libre: forma 6">
            <a:extLst>
              <a:ext uri="{FF2B5EF4-FFF2-40B4-BE49-F238E27FC236}">
                <a16:creationId xmlns:a16="http://schemas.microsoft.com/office/drawing/2014/main" id="{04BB9108-47BC-0629-D229-5959601A3AD0}"/>
              </a:ext>
            </a:extLst>
          </p:cNvPr>
          <p:cNvSpPr/>
          <p:nvPr/>
        </p:nvSpPr>
        <p:spPr>
          <a:xfrm rot="8685505" flipH="1">
            <a:off x="11225460" y="-1066040"/>
            <a:ext cx="2198718" cy="3293276"/>
          </a:xfrm>
          <a:custGeom>
            <a:avLst/>
            <a:gdLst>
              <a:gd name="connsiteX0" fmla="*/ 1251860 w 3057119"/>
              <a:gd name="connsiteY0" fmla="*/ 6334418 h 6850877"/>
              <a:gd name="connsiteX1" fmla="*/ 2207092 w 3057119"/>
              <a:gd name="connsiteY1" fmla="*/ 6850877 h 6850877"/>
              <a:gd name="connsiteX2" fmla="*/ 2138257 w 3057119"/>
              <a:gd name="connsiteY2" fmla="*/ 6850877 h 6850877"/>
              <a:gd name="connsiteX3" fmla="*/ 649258 w 3057119"/>
              <a:gd name="connsiteY3" fmla="*/ 6045794 h 6850877"/>
              <a:gd name="connsiteX4" fmla="*/ 149222 w 3057119"/>
              <a:gd name="connsiteY4" fmla="*/ 4368492 h 6850877"/>
              <a:gd name="connsiteX5" fmla="*/ 2511829 w 3057119"/>
              <a:gd name="connsiteY5" fmla="*/ 0 h 6850877"/>
              <a:gd name="connsiteX6" fmla="*/ 3057120 w 3057119"/>
              <a:gd name="connsiteY6" fmla="*/ 0 h 6850877"/>
              <a:gd name="connsiteX7" fmla="*/ 676010 w 3057119"/>
              <a:gd name="connsiteY7" fmla="*/ 4402749 h 6850877"/>
              <a:gd name="connsiteX8" fmla="*/ 1251862 w 3057119"/>
              <a:gd name="connsiteY8" fmla="*/ 6334420 h 6850877"/>
              <a:gd name="connsiteX0" fmla="*/ 1251860 w 2511829"/>
              <a:gd name="connsiteY0" fmla="*/ 6334418 h 6850877"/>
              <a:gd name="connsiteX1" fmla="*/ 2207092 w 2511829"/>
              <a:gd name="connsiteY1" fmla="*/ 6850877 h 6850877"/>
              <a:gd name="connsiteX2" fmla="*/ 2138257 w 2511829"/>
              <a:gd name="connsiteY2" fmla="*/ 6850877 h 6850877"/>
              <a:gd name="connsiteX3" fmla="*/ 649258 w 2511829"/>
              <a:gd name="connsiteY3" fmla="*/ 6045794 h 6850877"/>
              <a:gd name="connsiteX4" fmla="*/ 149222 w 2511829"/>
              <a:gd name="connsiteY4" fmla="*/ 4368492 h 6850877"/>
              <a:gd name="connsiteX5" fmla="*/ 2511829 w 2511829"/>
              <a:gd name="connsiteY5" fmla="*/ 0 h 6850877"/>
              <a:gd name="connsiteX6" fmla="*/ 1073575 w 2511829"/>
              <a:gd name="connsiteY6" fmla="*/ 3657600 h 6850877"/>
              <a:gd name="connsiteX7" fmla="*/ 676010 w 2511829"/>
              <a:gd name="connsiteY7" fmla="*/ 4402749 h 6850877"/>
              <a:gd name="connsiteX8" fmla="*/ 1251862 w 2511829"/>
              <a:gd name="connsiteY8" fmla="*/ 6334420 h 6850877"/>
              <a:gd name="connsiteX9" fmla="*/ 1251860 w 2511829"/>
              <a:gd name="connsiteY9" fmla="*/ 6334418 h 6850877"/>
              <a:gd name="connsiteX0" fmla="*/ 1251860 w 2511829"/>
              <a:gd name="connsiteY0" fmla="*/ 6334418 h 6850877"/>
              <a:gd name="connsiteX1" fmla="*/ 2207092 w 2511829"/>
              <a:gd name="connsiteY1" fmla="*/ 6850877 h 6850877"/>
              <a:gd name="connsiteX2" fmla="*/ 2138257 w 2511829"/>
              <a:gd name="connsiteY2" fmla="*/ 6850877 h 6850877"/>
              <a:gd name="connsiteX3" fmla="*/ 649258 w 2511829"/>
              <a:gd name="connsiteY3" fmla="*/ 6045794 h 6850877"/>
              <a:gd name="connsiteX4" fmla="*/ 149222 w 2511829"/>
              <a:gd name="connsiteY4" fmla="*/ 4368492 h 6850877"/>
              <a:gd name="connsiteX5" fmla="*/ 2511829 w 2511829"/>
              <a:gd name="connsiteY5" fmla="*/ 0 h 6850877"/>
              <a:gd name="connsiteX6" fmla="*/ 1073575 w 2511829"/>
              <a:gd name="connsiteY6" fmla="*/ 3657600 h 6850877"/>
              <a:gd name="connsiteX7" fmla="*/ 676010 w 2511829"/>
              <a:gd name="connsiteY7" fmla="*/ 4402749 h 6850877"/>
              <a:gd name="connsiteX8" fmla="*/ 1251862 w 2511829"/>
              <a:gd name="connsiteY8" fmla="*/ 6334420 h 6850877"/>
              <a:gd name="connsiteX9" fmla="*/ 1251860 w 2511829"/>
              <a:gd name="connsiteY9" fmla="*/ 6334418 h 6850877"/>
              <a:gd name="connsiteX0" fmla="*/ 1251860 w 2207092"/>
              <a:gd name="connsiteY0" fmla="*/ 3000375 h 3516834"/>
              <a:gd name="connsiteX1" fmla="*/ 2207092 w 2207092"/>
              <a:gd name="connsiteY1" fmla="*/ 3516834 h 3516834"/>
              <a:gd name="connsiteX2" fmla="*/ 2138257 w 2207092"/>
              <a:gd name="connsiteY2" fmla="*/ 3516834 h 3516834"/>
              <a:gd name="connsiteX3" fmla="*/ 649258 w 2207092"/>
              <a:gd name="connsiteY3" fmla="*/ 2711751 h 3516834"/>
              <a:gd name="connsiteX4" fmla="*/ 149222 w 2207092"/>
              <a:gd name="connsiteY4" fmla="*/ 1034449 h 3516834"/>
              <a:gd name="connsiteX5" fmla="*/ 767435 w 2207092"/>
              <a:gd name="connsiteY5" fmla="*/ 0 h 3516834"/>
              <a:gd name="connsiteX6" fmla="*/ 1073575 w 2207092"/>
              <a:gd name="connsiteY6" fmla="*/ 323557 h 3516834"/>
              <a:gd name="connsiteX7" fmla="*/ 676010 w 2207092"/>
              <a:gd name="connsiteY7" fmla="*/ 1068706 h 3516834"/>
              <a:gd name="connsiteX8" fmla="*/ 1251862 w 2207092"/>
              <a:gd name="connsiteY8" fmla="*/ 3000377 h 3516834"/>
              <a:gd name="connsiteX9" fmla="*/ 1251860 w 2207092"/>
              <a:gd name="connsiteY9" fmla="*/ 3000375 h 3516834"/>
              <a:gd name="connsiteX0" fmla="*/ 1251860 w 2207092"/>
              <a:gd name="connsiteY0" fmla="*/ 2747644 h 3264103"/>
              <a:gd name="connsiteX1" fmla="*/ 2207092 w 2207092"/>
              <a:gd name="connsiteY1" fmla="*/ 3264103 h 3264103"/>
              <a:gd name="connsiteX2" fmla="*/ 2138257 w 2207092"/>
              <a:gd name="connsiteY2" fmla="*/ 3264103 h 3264103"/>
              <a:gd name="connsiteX3" fmla="*/ 649258 w 2207092"/>
              <a:gd name="connsiteY3" fmla="*/ 2459020 h 3264103"/>
              <a:gd name="connsiteX4" fmla="*/ 149222 w 2207092"/>
              <a:gd name="connsiteY4" fmla="*/ 781718 h 3264103"/>
              <a:gd name="connsiteX5" fmla="*/ 612691 w 2207092"/>
              <a:gd name="connsiteY5" fmla="*/ 56758 h 3264103"/>
              <a:gd name="connsiteX6" fmla="*/ 1073575 w 2207092"/>
              <a:gd name="connsiteY6" fmla="*/ 70826 h 3264103"/>
              <a:gd name="connsiteX7" fmla="*/ 676010 w 2207092"/>
              <a:gd name="connsiteY7" fmla="*/ 815975 h 3264103"/>
              <a:gd name="connsiteX8" fmla="*/ 1251862 w 2207092"/>
              <a:gd name="connsiteY8" fmla="*/ 2747646 h 3264103"/>
              <a:gd name="connsiteX9" fmla="*/ 1251860 w 2207092"/>
              <a:gd name="connsiteY9" fmla="*/ 2747644 h 3264103"/>
              <a:gd name="connsiteX0" fmla="*/ 1251860 w 2207092"/>
              <a:gd name="connsiteY0" fmla="*/ 2789360 h 3305819"/>
              <a:gd name="connsiteX1" fmla="*/ 2207092 w 2207092"/>
              <a:gd name="connsiteY1" fmla="*/ 3305819 h 3305819"/>
              <a:gd name="connsiteX2" fmla="*/ 2138257 w 2207092"/>
              <a:gd name="connsiteY2" fmla="*/ 3305819 h 3305819"/>
              <a:gd name="connsiteX3" fmla="*/ 649258 w 2207092"/>
              <a:gd name="connsiteY3" fmla="*/ 2500736 h 3305819"/>
              <a:gd name="connsiteX4" fmla="*/ 149222 w 2207092"/>
              <a:gd name="connsiteY4" fmla="*/ 823434 h 3305819"/>
              <a:gd name="connsiteX5" fmla="*/ 542353 w 2207092"/>
              <a:gd name="connsiteY5" fmla="*/ 0 h 3305819"/>
              <a:gd name="connsiteX6" fmla="*/ 1073575 w 2207092"/>
              <a:gd name="connsiteY6" fmla="*/ 112542 h 3305819"/>
              <a:gd name="connsiteX7" fmla="*/ 676010 w 2207092"/>
              <a:gd name="connsiteY7" fmla="*/ 857691 h 3305819"/>
              <a:gd name="connsiteX8" fmla="*/ 1251862 w 2207092"/>
              <a:gd name="connsiteY8" fmla="*/ 2789362 h 3305819"/>
              <a:gd name="connsiteX9" fmla="*/ 1251860 w 2207092"/>
              <a:gd name="connsiteY9" fmla="*/ 2789360 h 3305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7092" h="3305819">
                <a:moveTo>
                  <a:pt x="1251860" y="2789360"/>
                </a:moveTo>
                <a:lnTo>
                  <a:pt x="2207092" y="3305819"/>
                </a:lnTo>
                <a:lnTo>
                  <a:pt x="2138257" y="3305819"/>
                </a:lnTo>
                <a:lnTo>
                  <a:pt x="649258" y="2500736"/>
                </a:lnTo>
                <a:cubicBezTo>
                  <a:pt x="47925" y="2175530"/>
                  <a:pt x="-175923" y="1424577"/>
                  <a:pt x="149222" y="823434"/>
                </a:cubicBezTo>
                <a:lnTo>
                  <a:pt x="542353" y="0"/>
                </a:lnTo>
                <a:lnTo>
                  <a:pt x="1073575" y="112542"/>
                </a:lnTo>
                <a:cubicBezTo>
                  <a:pt x="912918" y="412507"/>
                  <a:pt x="1469713" y="-609892"/>
                  <a:pt x="676010" y="857691"/>
                </a:cubicBezTo>
                <a:cubicBezTo>
                  <a:pt x="301593" y="1550074"/>
                  <a:pt x="559383" y="2414888"/>
                  <a:pt x="1251862" y="2789362"/>
                </a:cubicBezTo>
                <a:lnTo>
                  <a:pt x="1251860" y="2789360"/>
                </a:lnTo>
                <a:close/>
              </a:path>
            </a:pathLst>
          </a:custGeom>
          <a:gradFill>
            <a:gsLst>
              <a:gs pos="0">
                <a:srgbClr val="6EA6FF"/>
              </a:gs>
              <a:gs pos="56078">
                <a:srgbClr val="3566B5"/>
              </a:gs>
              <a:gs pos="100000">
                <a:srgbClr val="182961"/>
              </a:gs>
            </a:gsLst>
            <a:lin ang="3612072" scaled="1"/>
          </a:gradFill>
          <a:ln w="264" cap="flat">
            <a:noFill/>
            <a:prstDash val="solid"/>
            <a:miter/>
          </a:ln>
        </p:spPr>
        <p:txBody>
          <a:bodyPr rtlCol="0" anchor="ctr"/>
          <a:lstStyle/>
          <a:p>
            <a:endParaRPr lang="es-CO"/>
          </a:p>
        </p:txBody>
      </p:sp>
      <p:sp>
        <p:nvSpPr>
          <p:cNvPr id="17" name="Forma libre: forma 16">
            <a:extLst>
              <a:ext uri="{FF2B5EF4-FFF2-40B4-BE49-F238E27FC236}">
                <a16:creationId xmlns:a16="http://schemas.microsoft.com/office/drawing/2014/main" id="{A94B5D10-D4D4-BDC3-434E-02D5AF2D3E4A}"/>
              </a:ext>
            </a:extLst>
          </p:cNvPr>
          <p:cNvSpPr/>
          <p:nvPr/>
        </p:nvSpPr>
        <p:spPr>
          <a:xfrm>
            <a:off x="10368893" y="5474733"/>
            <a:ext cx="1854468" cy="1410228"/>
          </a:xfrm>
          <a:custGeom>
            <a:avLst/>
            <a:gdLst>
              <a:gd name="connsiteX0" fmla="*/ 1854469 w 1854468"/>
              <a:gd name="connsiteY0" fmla="*/ 129080 h 1410228"/>
              <a:gd name="connsiteX1" fmla="*/ 1854469 w 1854468"/>
              <a:gd name="connsiteY1" fmla="*/ 1410229 h 1410228"/>
              <a:gd name="connsiteX2" fmla="*/ 0 w 1854468"/>
              <a:gd name="connsiteY2" fmla="*/ 1410229 h 1410228"/>
              <a:gd name="connsiteX3" fmla="*/ 477483 w 1854468"/>
              <a:gd name="connsiteY3" fmla="*/ 527297 h 1410228"/>
              <a:gd name="connsiteX4" fmla="*/ 1840104 w 1854468"/>
              <a:gd name="connsiteY4" fmla="*/ 121207 h 1410228"/>
              <a:gd name="connsiteX5" fmla="*/ 1854469 w 1854468"/>
              <a:gd name="connsiteY5" fmla="*/ 129080 h 1410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4468" h="1410228">
                <a:moveTo>
                  <a:pt x="1854469" y="129080"/>
                </a:moveTo>
                <a:lnTo>
                  <a:pt x="1854469" y="1410229"/>
                </a:lnTo>
                <a:lnTo>
                  <a:pt x="0" y="1410229"/>
                </a:lnTo>
                <a:lnTo>
                  <a:pt x="477483" y="527297"/>
                </a:lnTo>
                <a:cubicBezTo>
                  <a:pt x="741532" y="38995"/>
                  <a:pt x="1351619" y="-142921"/>
                  <a:pt x="1840104" y="121207"/>
                </a:cubicBezTo>
                <a:lnTo>
                  <a:pt x="1854469" y="129080"/>
                </a:lnTo>
                <a:close/>
              </a:path>
            </a:pathLst>
          </a:custGeom>
          <a:solidFill>
            <a:srgbClr val="182961"/>
          </a:solidFill>
          <a:ln w="264" cap="flat">
            <a:noFill/>
            <a:prstDash val="solid"/>
            <a:miter/>
          </a:ln>
        </p:spPr>
        <p:txBody>
          <a:bodyPr rtlCol="0" anchor="ctr"/>
          <a:lstStyle/>
          <a:p>
            <a:endParaRPr lang="es-CO"/>
          </a:p>
        </p:txBody>
      </p:sp>
      <p:pic>
        <p:nvPicPr>
          <p:cNvPr id="18" name="Imagen 17">
            <a:extLst>
              <a:ext uri="{FF2B5EF4-FFF2-40B4-BE49-F238E27FC236}">
                <a16:creationId xmlns:a16="http://schemas.microsoft.com/office/drawing/2014/main" id="{88533DD5-1708-EC8C-7321-2F2C048BE5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05816" y="5796840"/>
            <a:ext cx="648892" cy="818765"/>
          </a:xfrm>
          <a:prstGeom prst="rect">
            <a:avLst/>
          </a:prstGeom>
        </p:spPr>
      </p:pic>
      <p:sp>
        <p:nvSpPr>
          <p:cNvPr id="13" name="CuadroTexto 12">
            <a:extLst>
              <a:ext uri="{FF2B5EF4-FFF2-40B4-BE49-F238E27FC236}">
                <a16:creationId xmlns:a16="http://schemas.microsoft.com/office/drawing/2014/main" id="{CC7947AB-92E2-D611-1584-465FC7C00F44}"/>
              </a:ext>
            </a:extLst>
          </p:cNvPr>
          <p:cNvSpPr txBox="1"/>
          <p:nvPr/>
        </p:nvSpPr>
        <p:spPr>
          <a:xfrm>
            <a:off x="510064" y="60354"/>
            <a:ext cx="10695751" cy="800219"/>
          </a:xfrm>
          <a:prstGeom prst="rect">
            <a:avLst/>
          </a:prstGeom>
          <a:noFill/>
        </p:spPr>
        <p:txBody>
          <a:bodyPr wrap="square" rtlCol="0">
            <a:spAutoFit/>
          </a:bodyPr>
          <a:lstStyle/>
          <a:p>
            <a:r>
              <a:rPr lang="es-CO" sz="2400" b="1" dirty="0">
                <a:solidFill>
                  <a:srgbClr val="182961"/>
                </a:solidFill>
                <a:latin typeface="Alata" panose="00000500000000000000" pitchFamily="2" charset="0"/>
              </a:rPr>
              <a:t>PROGRAMA DE TRANSPARENCIA Y ÉTICA PÚBLICA, Vigencia 2026-2027:</a:t>
            </a:r>
          </a:p>
          <a:p>
            <a:r>
              <a:rPr lang="es-CO" sz="2200" dirty="0">
                <a:solidFill>
                  <a:srgbClr val="182961"/>
                </a:solidFill>
                <a:latin typeface="Alata" panose="00000500000000000000" pitchFamily="2" charset="0"/>
              </a:rPr>
              <a:t>Contenido del PTEP.</a:t>
            </a:r>
          </a:p>
        </p:txBody>
      </p:sp>
      <p:sp>
        <p:nvSpPr>
          <p:cNvPr id="16" name="CuadroTexto 15">
            <a:extLst>
              <a:ext uri="{FF2B5EF4-FFF2-40B4-BE49-F238E27FC236}">
                <a16:creationId xmlns:a16="http://schemas.microsoft.com/office/drawing/2014/main" id="{A6ED672D-DAC1-82DA-8845-4C485C5C659E}"/>
              </a:ext>
            </a:extLst>
          </p:cNvPr>
          <p:cNvSpPr txBox="1"/>
          <p:nvPr/>
        </p:nvSpPr>
        <p:spPr>
          <a:xfrm>
            <a:off x="2164507" y="900906"/>
            <a:ext cx="7236667" cy="523220"/>
          </a:xfrm>
          <a:prstGeom prst="rect">
            <a:avLst/>
          </a:prstGeom>
          <a:noFill/>
        </p:spPr>
        <p:txBody>
          <a:bodyPr wrap="square" rtlCol="0">
            <a:spAutoFit/>
          </a:bodyPr>
          <a:lstStyle/>
          <a:p>
            <a:pPr algn="ctr"/>
            <a:r>
              <a:rPr lang="es-CO" sz="2800" b="1" dirty="0">
                <a:solidFill>
                  <a:srgbClr val="182961"/>
                </a:solidFill>
                <a:latin typeface="Alata" panose="00000500000000000000" pitchFamily="2" charset="0"/>
              </a:rPr>
              <a:t>INSTRUMENTOS DE REPORTE.</a:t>
            </a:r>
            <a:endParaRPr lang="es-CO" sz="2800" dirty="0"/>
          </a:p>
        </p:txBody>
      </p:sp>
      <p:graphicFrame>
        <p:nvGraphicFramePr>
          <p:cNvPr id="9" name="Tabla 8">
            <a:extLst>
              <a:ext uri="{FF2B5EF4-FFF2-40B4-BE49-F238E27FC236}">
                <a16:creationId xmlns:a16="http://schemas.microsoft.com/office/drawing/2014/main" id="{AE417BC7-2161-AA70-0D44-1BA534660036}"/>
              </a:ext>
            </a:extLst>
          </p:cNvPr>
          <p:cNvGraphicFramePr>
            <a:graphicFrameLocks noGrp="1"/>
          </p:cNvGraphicFramePr>
          <p:nvPr>
            <p:extLst>
              <p:ext uri="{D42A27DB-BD31-4B8C-83A1-F6EECF244321}">
                <p14:modId xmlns:p14="http://schemas.microsoft.com/office/powerpoint/2010/main" val="3640283210"/>
              </p:ext>
            </p:extLst>
          </p:nvPr>
        </p:nvGraphicFramePr>
        <p:xfrm>
          <a:off x="510064" y="1960291"/>
          <a:ext cx="10513535" cy="3413760"/>
        </p:xfrm>
        <a:graphic>
          <a:graphicData uri="http://schemas.openxmlformats.org/drawingml/2006/table">
            <a:tbl>
              <a:tblPr firstRow="1" firstCol="1" bandRow="1">
                <a:tableStyleId>{B301B821-A1FF-4177-AEE7-76D212191A09}</a:tableStyleId>
              </a:tblPr>
              <a:tblGrid>
                <a:gridCol w="3278279">
                  <a:extLst>
                    <a:ext uri="{9D8B030D-6E8A-4147-A177-3AD203B41FA5}">
                      <a16:colId xmlns:a16="http://schemas.microsoft.com/office/drawing/2014/main" val="1361847037"/>
                    </a:ext>
                  </a:extLst>
                </a:gridCol>
                <a:gridCol w="3617628">
                  <a:extLst>
                    <a:ext uri="{9D8B030D-6E8A-4147-A177-3AD203B41FA5}">
                      <a16:colId xmlns:a16="http://schemas.microsoft.com/office/drawing/2014/main" val="4098935850"/>
                    </a:ext>
                  </a:extLst>
                </a:gridCol>
                <a:gridCol w="3617628">
                  <a:extLst>
                    <a:ext uri="{9D8B030D-6E8A-4147-A177-3AD203B41FA5}">
                      <a16:colId xmlns:a16="http://schemas.microsoft.com/office/drawing/2014/main" val="1724030242"/>
                    </a:ext>
                  </a:extLst>
                </a:gridCol>
              </a:tblGrid>
              <a:tr h="40054">
                <a:tc>
                  <a:txBody>
                    <a:bodyPr/>
                    <a:lstStyle/>
                    <a:p>
                      <a:pPr algn="ctr">
                        <a:buNone/>
                      </a:pPr>
                      <a:r>
                        <a:rPr lang="es-CO" sz="2400">
                          <a:effectLst/>
                        </a:rPr>
                        <a:t>ACCIÓN</a:t>
                      </a:r>
                      <a:endParaRPr lang="es-CO" sz="2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accent1"/>
                      </a:solidFill>
                      <a:prstDash val="solid"/>
                      <a:round/>
                      <a:headEnd type="none" w="med" len="med"/>
                      <a:tailEnd type="none" w="med" len="med"/>
                    </a:lnR>
                  </a:tcPr>
                </a:tc>
                <a:tc>
                  <a:txBody>
                    <a:bodyPr/>
                    <a:lstStyle/>
                    <a:p>
                      <a:pPr algn="ctr">
                        <a:buNone/>
                      </a:pPr>
                      <a:r>
                        <a:rPr lang="es-CO" sz="2400">
                          <a:effectLst/>
                        </a:rPr>
                        <a:t>PERIODICIDAD</a:t>
                      </a:r>
                      <a:endParaRPr lang="es-CO" sz="2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tc>
                  <a:txBody>
                    <a:bodyPr/>
                    <a:lstStyle/>
                    <a:p>
                      <a:pPr algn="ctr">
                        <a:buNone/>
                      </a:pPr>
                      <a:r>
                        <a:rPr lang="es-CO" sz="2400" dirty="0">
                          <a:effectLst/>
                        </a:rPr>
                        <a:t>RESPONSABLE</a:t>
                      </a:r>
                      <a:endParaRPr lang="es-CO" sz="24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4163990030"/>
                  </a:ext>
                </a:extLst>
              </a:tr>
              <a:tr h="562350">
                <a:tc>
                  <a:txBody>
                    <a:bodyPr/>
                    <a:lstStyle/>
                    <a:p>
                      <a:pPr algn="ctr">
                        <a:buNone/>
                      </a:pPr>
                      <a:r>
                        <a:rPr lang="es-CO" sz="2000" dirty="0">
                          <a:effectLst/>
                        </a:rPr>
                        <a:t>Informes de Avances del Plan de Ejecución y Monitoreo</a:t>
                      </a:r>
                      <a:endParaRPr lang="es-CO" sz="20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accent1"/>
                      </a:solidFill>
                      <a:prstDash val="solid"/>
                      <a:round/>
                      <a:headEnd type="none" w="med" len="med"/>
                      <a:tailEnd type="none" w="med" len="med"/>
                    </a:lnR>
                  </a:tcPr>
                </a:tc>
                <a:tc>
                  <a:txBody>
                    <a:bodyPr/>
                    <a:lstStyle/>
                    <a:p>
                      <a:pPr algn="ctr">
                        <a:buNone/>
                      </a:pPr>
                      <a:r>
                        <a:rPr lang="es-CO" sz="2000">
                          <a:effectLst/>
                        </a:rPr>
                        <a:t>Cada 3 meses.</a:t>
                      </a:r>
                      <a:endParaRPr lang="es-CO" sz="20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tc>
                  <a:txBody>
                    <a:bodyPr/>
                    <a:lstStyle/>
                    <a:p>
                      <a:pPr algn="ctr">
                        <a:buNone/>
                      </a:pPr>
                      <a:r>
                        <a:rPr lang="es-CO" sz="2000">
                          <a:effectLst/>
                        </a:rPr>
                        <a:t>Primera línea de defensa – Todas las dependencias.</a:t>
                      </a:r>
                      <a:endParaRPr lang="es-CO" sz="20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3202531795"/>
                  </a:ext>
                </a:extLst>
              </a:tr>
              <a:tr h="562350">
                <a:tc>
                  <a:txBody>
                    <a:bodyPr/>
                    <a:lstStyle/>
                    <a:p>
                      <a:pPr algn="ctr">
                        <a:buNone/>
                      </a:pPr>
                      <a:r>
                        <a:rPr lang="es-CO" sz="2000" dirty="0">
                          <a:effectLst/>
                        </a:rPr>
                        <a:t>Informes de Seguimiento y Evaluación.</a:t>
                      </a:r>
                      <a:endParaRPr lang="es-CO" sz="20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accent1"/>
                      </a:solidFill>
                      <a:prstDash val="solid"/>
                      <a:round/>
                      <a:headEnd type="none" w="med" len="med"/>
                      <a:tailEnd type="none" w="med" len="med"/>
                    </a:lnR>
                  </a:tcPr>
                </a:tc>
                <a:tc>
                  <a:txBody>
                    <a:bodyPr/>
                    <a:lstStyle/>
                    <a:p>
                      <a:pPr algn="ctr">
                        <a:buNone/>
                      </a:pPr>
                      <a:r>
                        <a:rPr lang="es-CO" sz="2000" dirty="0">
                          <a:effectLst/>
                        </a:rPr>
                        <a:t>Cada 4 meses.</a:t>
                      </a:r>
                      <a:endParaRPr lang="es-CO" sz="20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tc>
                  <a:txBody>
                    <a:bodyPr/>
                    <a:lstStyle/>
                    <a:p>
                      <a:pPr algn="ctr">
                        <a:buNone/>
                      </a:pPr>
                      <a:r>
                        <a:rPr lang="es-CO" sz="2000">
                          <a:effectLst/>
                        </a:rPr>
                        <a:t>Tercera línea de Defensa – Oficina de Control Interno.</a:t>
                      </a:r>
                      <a:endParaRPr lang="es-CO" sz="20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915808077"/>
                  </a:ext>
                </a:extLst>
              </a:tr>
              <a:tr h="232438">
                <a:tc>
                  <a:txBody>
                    <a:bodyPr/>
                    <a:lstStyle/>
                    <a:p>
                      <a:pPr algn="ctr">
                        <a:buNone/>
                      </a:pPr>
                      <a:r>
                        <a:rPr lang="es-CO" sz="2000">
                          <a:effectLst/>
                        </a:rPr>
                        <a:t>Informe de Seguimiento y Monitoreo de Avances.</a:t>
                      </a:r>
                      <a:endParaRPr lang="es-CO" sz="20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accent1"/>
                      </a:solidFill>
                      <a:prstDash val="solid"/>
                      <a:round/>
                      <a:headEnd type="none" w="med" len="med"/>
                      <a:tailEnd type="none" w="med" len="med"/>
                    </a:lnR>
                  </a:tcPr>
                </a:tc>
                <a:tc>
                  <a:txBody>
                    <a:bodyPr/>
                    <a:lstStyle/>
                    <a:p>
                      <a:pPr algn="ctr">
                        <a:buNone/>
                      </a:pPr>
                      <a:r>
                        <a:rPr lang="es-CO" sz="2000" dirty="0">
                          <a:effectLst/>
                        </a:rPr>
                        <a:t>Cada 6 meses.</a:t>
                      </a:r>
                      <a:endParaRPr lang="es-CO" sz="20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tc>
                  <a:txBody>
                    <a:bodyPr/>
                    <a:lstStyle/>
                    <a:p>
                      <a:pPr algn="ctr">
                        <a:buNone/>
                      </a:pPr>
                      <a:r>
                        <a:rPr lang="es-CO" sz="2000">
                          <a:effectLst/>
                        </a:rPr>
                        <a:t>Segunda Línea de Defensa - Secretaria de Planeación.</a:t>
                      </a:r>
                      <a:endParaRPr lang="es-CO" sz="20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735408951"/>
                  </a:ext>
                </a:extLst>
              </a:tr>
              <a:tr h="232438">
                <a:tc>
                  <a:txBody>
                    <a:bodyPr/>
                    <a:lstStyle/>
                    <a:p>
                      <a:pPr algn="ctr">
                        <a:buNone/>
                      </a:pPr>
                      <a:r>
                        <a:rPr lang="es-CO" sz="2000">
                          <a:effectLst/>
                        </a:rPr>
                        <a:t>Informe de Evaluación</a:t>
                      </a:r>
                      <a:endParaRPr lang="es-CO" sz="20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accent1"/>
                      </a:solidFill>
                      <a:prstDash val="solid"/>
                      <a:round/>
                      <a:headEnd type="none" w="med" len="med"/>
                      <a:tailEnd type="none" w="med" len="med"/>
                    </a:lnR>
                  </a:tcPr>
                </a:tc>
                <a:tc>
                  <a:txBody>
                    <a:bodyPr/>
                    <a:lstStyle/>
                    <a:p>
                      <a:pPr algn="ctr">
                        <a:buNone/>
                      </a:pPr>
                      <a:r>
                        <a:rPr lang="es-CO" sz="2000" dirty="0">
                          <a:effectLst/>
                        </a:rPr>
                        <a:t>Anual</a:t>
                      </a:r>
                      <a:endParaRPr lang="es-CO" sz="20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tc>
                  <a:txBody>
                    <a:bodyPr/>
                    <a:lstStyle/>
                    <a:p>
                      <a:pPr algn="ctr">
                        <a:buNone/>
                      </a:pPr>
                      <a:r>
                        <a:rPr lang="es-CO" sz="2000" dirty="0">
                          <a:effectLst/>
                        </a:rPr>
                        <a:t>Segunda Línea de Defensa - Secretaría de Planeación</a:t>
                      </a:r>
                      <a:endParaRPr lang="es-CO" sz="20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898800643"/>
                  </a:ext>
                </a:extLst>
              </a:tr>
              <a:tr h="452379">
                <a:tc>
                  <a:txBody>
                    <a:bodyPr/>
                    <a:lstStyle/>
                    <a:p>
                      <a:pPr algn="ctr">
                        <a:buNone/>
                      </a:pPr>
                      <a:r>
                        <a:rPr lang="es-CO" sz="2000">
                          <a:effectLst/>
                        </a:rPr>
                        <a:t>Informe de Auditoria</a:t>
                      </a:r>
                      <a:endParaRPr lang="es-CO" sz="20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accent1"/>
                      </a:solidFill>
                      <a:prstDash val="solid"/>
                      <a:round/>
                      <a:headEnd type="none" w="med" len="med"/>
                      <a:tailEnd type="none" w="med" len="med"/>
                    </a:lnR>
                  </a:tcPr>
                </a:tc>
                <a:tc>
                  <a:txBody>
                    <a:bodyPr/>
                    <a:lstStyle/>
                    <a:p>
                      <a:pPr algn="ctr">
                        <a:buNone/>
                      </a:pPr>
                      <a:r>
                        <a:rPr lang="es-CO" sz="2000" dirty="0">
                          <a:effectLst/>
                        </a:rPr>
                        <a:t>Cada 2 años</a:t>
                      </a:r>
                      <a:endParaRPr lang="es-CO" sz="20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tc>
                  <a:txBody>
                    <a:bodyPr/>
                    <a:lstStyle/>
                    <a:p>
                      <a:pPr algn="ctr">
                        <a:buNone/>
                      </a:pPr>
                      <a:r>
                        <a:rPr lang="es-CO" sz="2000" dirty="0">
                          <a:effectLst/>
                        </a:rPr>
                        <a:t>Tercera línea de Defensa – Oficina de Control Interno.</a:t>
                      </a:r>
                      <a:endParaRPr lang="es-CO" sz="20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826803789"/>
                  </a:ext>
                </a:extLst>
              </a:tr>
            </a:tbl>
          </a:graphicData>
        </a:graphic>
      </p:graphicFrame>
    </p:spTree>
    <p:extLst>
      <p:ext uri="{BB962C8B-B14F-4D97-AF65-F5344CB8AC3E}">
        <p14:creationId xmlns:p14="http://schemas.microsoft.com/office/powerpoint/2010/main" val="1565910919"/>
      </p:ext>
    </p:extLst>
  </p:cSld>
  <p:clrMapOvr>
    <a:masterClrMapping/>
  </p:clrMapOvr>
  <p:transition spd="slow">
    <p:pu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3CFC5-819A-854A-331F-23F2FB8D389E}"/>
            </a:ext>
          </a:extLst>
        </p:cNvPr>
        <p:cNvGrpSpPr/>
        <p:nvPr/>
      </p:nvGrpSpPr>
      <p:grpSpPr>
        <a:xfrm>
          <a:off x="0" y="0"/>
          <a:ext cx="0" cy="0"/>
          <a:chOff x="0" y="0"/>
          <a:chExt cx="0" cy="0"/>
        </a:xfrm>
      </p:grpSpPr>
      <p:sp>
        <p:nvSpPr>
          <p:cNvPr id="300" name="Forma libre: forma 299">
            <a:extLst>
              <a:ext uri="{FF2B5EF4-FFF2-40B4-BE49-F238E27FC236}">
                <a16:creationId xmlns:a16="http://schemas.microsoft.com/office/drawing/2014/main" id="{C463EB7B-95C5-57D3-141C-3D3184D071DB}"/>
              </a:ext>
            </a:extLst>
          </p:cNvPr>
          <p:cNvSpPr/>
          <p:nvPr/>
        </p:nvSpPr>
        <p:spPr>
          <a:xfrm>
            <a:off x="248" y="-148"/>
            <a:ext cx="12191752" cy="6858148"/>
          </a:xfrm>
          <a:custGeom>
            <a:avLst/>
            <a:gdLst>
              <a:gd name="connsiteX0" fmla="*/ 12191753 w 12191752"/>
              <a:gd name="connsiteY0" fmla="*/ 6858149 h 6858148"/>
              <a:gd name="connsiteX1" fmla="*/ 12191753 w 12191752"/>
              <a:gd name="connsiteY1" fmla="*/ 0 h 6858148"/>
              <a:gd name="connsiteX2" fmla="*/ 0 w 12191752"/>
              <a:gd name="connsiteY2" fmla="*/ 0 h 6858148"/>
              <a:gd name="connsiteX3" fmla="*/ 0 w 12191752"/>
              <a:gd name="connsiteY3" fmla="*/ 6858149 h 6858148"/>
              <a:gd name="connsiteX4" fmla="*/ 12191753 w 12191752"/>
              <a:gd name="connsiteY4" fmla="*/ 6858149 h 6858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1752" h="6858148">
                <a:moveTo>
                  <a:pt x="12191753" y="6858149"/>
                </a:moveTo>
                <a:lnTo>
                  <a:pt x="12191753" y="0"/>
                </a:lnTo>
                <a:lnTo>
                  <a:pt x="0" y="0"/>
                </a:lnTo>
                <a:cubicBezTo>
                  <a:pt x="0" y="1298220"/>
                  <a:pt x="0" y="4936202"/>
                  <a:pt x="0" y="6858149"/>
                </a:cubicBezTo>
                <a:lnTo>
                  <a:pt x="12191753" y="6858149"/>
                </a:lnTo>
                <a:close/>
              </a:path>
            </a:pathLst>
          </a:custGeom>
          <a:gradFill>
            <a:gsLst>
              <a:gs pos="0">
                <a:srgbClr val="3566B5"/>
              </a:gs>
              <a:gs pos="50000">
                <a:srgbClr val="26478B"/>
              </a:gs>
              <a:gs pos="100000">
                <a:srgbClr val="182961"/>
              </a:gs>
            </a:gsLst>
            <a:lin ang="13555056" scaled="1"/>
          </a:gradFill>
          <a:ln w="495" cap="flat">
            <a:noFill/>
            <a:prstDash val="solid"/>
            <a:miter/>
          </a:ln>
        </p:spPr>
        <p:txBody>
          <a:bodyPr rtlCol="0" anchor="ctr"/>
          <a:lstStyle/>
          <a:p>
            <a:endParaRPr lang="es-CO"/>
          </a:p>
        </p:txBody>
      </p:sp>
      <p:sp>
        <p:nvSpPr>
          <p:cNvPr id="8" name="Forma libre: forma 7">
            <a:extLst>
              <a:ext uri="{FF2B5EF4-FFF2-40B4-BE49-F238E27FC236}">
                <a16:creationId xmlns:a16="http://schemas.microsoft.com/office/drawing/2014/main" id="{3F3DFFFC-1651-480A-2AC9-0985FEEC1017}"/>
              </a:ext>
            </a:extLst>
          </p:cNvPr>
          <p:cNvSpPr/>
          <p:nvPr/>
        </p:nvSpPr>
        <p:spPr>
          <a:xfrm>
            <a:off x="0" y="0"/>
            <a:ext cx="12191752" cy="6858148"/>
          </a:xfrm>
          <a:custGeom>
            <a:avLst/>
            <a:gdLst>
              <a:gd name="connsiteX0" fmla="*/ 12191753 w 12191752"/>
              <a:gd name="connsiteY0" fmla="*/ 6858149 h 6858148"/>
              <a:gd name="connsiteX1" fmla="*/ 12191753 w 12191752"/>
              <a:gd name="connsiteY1" fmla="*/ 0 h 6858148"/>
              <a:gd name="connsiteX2" fmla="*/ 0 w 12191752"/>
              <a:gd name="connsiteY2" fmla="*/ 0 h 6858148"/>
              <a:gd name="connsiteX3" fmla="*/ 0 w 12191752"/>
              <a:gd name="connsiteY3" fmla="*/ 6858149 h 6858148"/>
              <a:gd name="connsiteX4" fmla="*/ 12191753 w 12191752"/>
              <a:gd name="connsiteY4" fmla="*/ 6858149 h 6858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1752" h="6858148">
                <a:moveTo>
                  <a:pt x="12191753" y="6858149"/>
                </a:moveTo>
                <a:lnTo>
                  <a:pt x="12191753" y="0"/>
                </a:lnTo>
                <a:lnTo>
                  <a:pt x="0" y="0"/>
                </a:lnTo>
                <a:cubicBezTo>
                  <a:pt x="0" y="1298220"/>
                  <a:pt x="0" y="4936202"/>
                  <a:pt x="0" y="6858149"/>
                </a:cubicBezTo>
                <a:lnTo>
                  <a:pt x="12191753" y="6858149"/>
                </a:lnTo>
                <a:close/>
              </a:path>
            </a:pathLst>
          </a:custGeom>
          <a:gradFill>
            <a:gsLst>
              <a:gs pos="0">
                <a:srgbClr val="3566B5"/>
              </a:gs>
              <a:gs pos="50000">
                <a:srgbClr val="26478B"/>
              </a:gs>
              <a:gs pos="100000">
                <a:srgbClr val="182961"/>
              </a:gs>
            </a:gsLst>
            <a:lin ang="13555056" scaled="1"/>
          </a:gradFill>
          <a:ln w="495" cap="flat">
            <a:noFill/>
            <a:prstDash val="solid"/>
            <a:miter/>
          </a:ln>
        </p:spPr>
        <p:txBody>
          <a:bodyPr rtlCol="0" anchor="ctr"/>
          <a:lstStyle/>
          <a:p>
            <a:endParaRPr lang="es-CO"/>
          </a:p>
        </p:txBody>
      </p:sp>
      <p:sp>
        <p:nvSpPr>
          <p:cNvPr id="2" name="Forma libre: forma 1">
            <a:extLst>
              <a:ext uri="{FF2B5EF4-FFF2-40B4-BE49-F238E27FC236}">
                <a16:creationId xmlns:a16="http://schemas.microsoft.com/office/drawing/2014/main" id="{16E490EF-9C34-24FF-031E-E161D517D858}"/>
              </a:ext>
            </a:extLst>
          </p:cNvPr>
          <p:cNvSpPr/>
          <p:nvPr/>
        </p:nvSpPr>
        <p:spPr>
          <a:xfrm flipH="1">
            <a:off x="-324962" y="-1217695"/>
            <a:ext cx="12516962" cy="6858149"/>
          </a:xfrm>
          <a:custGeom>
            <a:avLst/>
            <a:gdLst>
              <a:gd name="connsiteX0" fmla="*/ 1430215 w 8385756"/>
              <a:gd name="connsiteY0" fmla="*/ 0 h 5035076"/>
              <a:gd name="connsiteX1" fmla="*/ 0 w 8385756"/>
              <a:gd name="connsiteY1" fmla="*/ 0 h 5035076"/>
              <a:gd name="connsiteX2" fmla="*/ 0 w 8385756"/>
              <a:gd name="connsiteY2" fmla="*/ 5028709 h 5035076"/>
              <a:gd name="connsiteX3" fmla="*/ 1007344 w 8385756"/>
              <a:gd name="connsiteY3" fmla="*/ 5028709 h 5035076"/>
              <a:gd name="connsiteX4" fmla="*/ 1007344 w 8385756"/>
              <a:gd name="connsiteY4" fmla="*/ 5035076 h 5035076"/>
              <a:gd name="connsiteX5" fmla="*/ 8385756 w 8385756"/>
              <a:gd name="connsiteY5" fmla="*/ 5035076 h 5035076"/>
              <a:gd name="connsiteX6" fmla="*/ 4222652 w 8385756"/>
              <a:gd name="connsiteY6" fmla="*/ 6367 h 5035076"/>
              <a:gd name="connsiteX7" fmla="*/ 1430215 w 8385756"/>
              <a:gd name="connsiteY7" fmla="*/ 6367 h 5035076"/>
              <a:gd name="connsiteX0" fmla="*/ 1430215 w 8468080"/>
              <a:gd name="connsiteY0" fmla="*/ 0 h 5035076"/>
              <a:gd name="connsiteX1" fmla="*/ 0 w 8468080"/>
              <a:gd name="connsiteY1" fmla="*/ 0 h 5035076"/>
              <a:gd name="connsiteX2" fmla="*/ 0 w 8468080"/>
              <a:gd name="connsiteY2" fmla="*/ 5028709 h 5035076"/>
              <a:gd name="connsiteX3" fmla="*/ 1007344 w 8468080"/>
              <a:gd name="connsiteY3" fmla="*/ 5028709 h 5035076"/>
              <a:gd name="connsiteX4" fmla="*/ 1007344 w 8468080"/>
              <a:gd name="connsiteY4" fmla="*/ 5035076 h 5035076"/>
              <a:gd name="connsiteX5" fmla="*/ 8385756 w 8468080"/>
              <a:gd name="connsiteY5" fmla="*/ 5035076 h 5035076"/>
              <a:gd name="connsiteX6" fmla="*/ 8468080 w 8468080"/>
              <a:gd name="connsiteY6" fmla="*/ 39024 h 5035076"/>
              <a:gd name="connsiteX7" fmla="*/ 1430215 w 8468080"/>
              <a:gd name="connsiteY7" fmla="*/ 6367 h 5035076"/>
              <a:gd name="connsiteX8" fmla="*/ 1430215 w 8468080"/>
              <a:gd name="connsiteY8" fmla="*/ 0 h 503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68080" h="5035076">
                <a:moveTo>
                  <a:pt x="1430215" y="0"/>
                </a:moveTo>
                <a:lnTo>
                  <a:pt x="0" y="0"/>
                </a:lnTo>
                <a:lnTo>
                  <a:pt x="0" y="5028709"/>
                </a:lnTo>
                <a:lnTo>
                  <a:pt x="1007344" y="5028709"/>
                </a:lnTo>
                <a:lnTo>
                  <a:pt x="1007344" y="5035076"/>
                </a:lnTo>
                <a:lnTo>
                  <a:pt x="8385756" y="5035076"/>
                </a:lnTo>
                <a:lnTo>
                  <a:pt x="8468080" y="39024"/>
                </a:lnTo>
                <a:lnTo>
                  <a:pt x="1430215" y="6367"/>
                </a:lnTo>
                <a:lnTo>
                  <a:pt x="1430215" y="0"/>
                </a:lnTo>
                <a:close/>
              </a:path>
            </a:pathLst>
          </a:custGeom>
          <a:blipFill dpi="0" rotWithShape="0">
            <a:blip r:embed="rId2">
              <a:alphaModFix amt="10000"/>
              <a:extLst>
                <a:ext uri="{28A0092B-C50C-407E-A947-70E740481C1C}">
                  <a14:useLocalDpi xmlns:a14="http://schemas.microsoft.com/office/drawing/2010/main" val="0"/>
                </a:ext>
              </a:extLst>
            </a:blip>
            <a:srcRect/>
            <a:stretch>
              <a:fillRect/>
            </a:stretch>
          </a:blipFill>
          <a:ln>
            <a:no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CO" dirty="0"/>
          </a:p>
        </p:txBody>
      </p:sp>
      <p:sp>
        <p:nvSpPr>
          <p:cNvPr id="10" name="Forma libre: forma 9">
            <a:extLst>
              <a:ext uri="{FF2B5EF4-FFF2-40B4-BE49-F238E27FC236}">
                <a16:creationId xmlns:a16="http://schemas.microsoft.com/office/drawing/2014/main" id="{FFACB195-859F-E248-E88D-3D05010B301F}"/>
              </a:ext>
            </a:extLst>
          </p:cNvPr>
          <p:cNvSpPr/>
          <p:nvPr/>
        </p:nvSpPr>
        <p:spPr>
          <a:xfrm>
            <a:off x="-5746618" y="4107970"/>
            <a:ext cx="23685038" cy="11478761"/>
          </a:xfrm>
          <a:custGeom>
            <a:avLst/>
            <a:gdLst>
              <a:gd name="connsiteX0" fmla="*/ 23685038 w 23685038"/>
              <a:gd name="connsiteY0" fmla="*/ 5739381 h 11478761"/>
              <a:gd name="connsiteX1" fmla="*/ 11842519 w 23685038"/>
              <a:gd name="connsiteY1" fmla="*/ 11478761 h 11478761"/>
              <a:gd name="connsiteX2" fmla="*/ 0 w 23685038"/>
              <a:gd name="connsiteY2" fmla="*/ 5739381 h 11478761"/>
              <a:gd name="connsiteX3" fmla="*/ 11842519 w 23685038"/>
              <a:gd name="connsiteY3" fmla="*/ 0 h 11478761"/>
              <a:gd name="connsiteX4" fmla="*/ 23685038 w 23685038"/>
              <a:gd name="connsiteY4" fmla="*/ 5739381 h 11478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85038" h="11478761">
                <a:moveTo>
                  <a:pt x="23685038" y="5739381"/>
                </a:moveTo>
                <a:cubicBezTo>
                  <a:pt x="23685038" y="8909153"/>
                  <a:pt x="18382962" y="11478761"/>
                  <a:pt x="11842519" y="11478761"/>
                </a:cubicBezTo>
                <a:cubicBezTo>
                  <a:pt x="5302077" y="11478761"/>
                  <a:pt x="0" y="8909153"/>
                  <a:pt x="0" y="5739381"/>
                </a:cubicBezTo>
                <a:cubicBezTo>
                  <a:pt x="0" y="2569608"/>
                  <a:pt x="5302076" y="0"/>
                  <a:pt x="11842519" y="0"/>
                </a:cubicBezTo>
                <a:cubicBezTo>
                  <a:pt x="18382962" y="0"/>
                  <a:pt x="23685038" y="2569609"/>
                  <a:pt x="23685038" y="5739381"/>
                </a:cubicBezTo>
                <a:close/>
              </a:path>
            </a:pathLst>
          </a:custGeom>
          <a:solidFill>
            <a:srgbClr val="EFF0F4"/>
          </a:solidFill>
          <a:ln w="495" cap="flat">
            <a:noFill/>
            <a:prstDash val="solid"/>
            <a:miter/>
          </a:ln>
        </p:spPr>
        <p:txBody>
          <a:bodyPr rtlCol="0" anchor="ctr"/>
          <a:lstStyle/>
          <a:p>
            <a:endParaRPr lang="es-CO"/>
          </a:p>
        </p:txBody>
      </p:sp>
      <p:sp>
        <p:nvSpPr>
          <p:cNvPr id="22" name="Forma libre: forma 21">
            <a:extLst>
              <a:ext uri="{FF2B5EF4-FFF2-40B4-BE49-F238E27FC236}">
                <a16:creationId xmlns:a16="http://schemas.microsoft.com/office/drawing/2014/main" id="{428FC469-6E70-5968-8BDD-C7B354E4E670}"/>
              </a:ext>
            </a:extLst>
          </p:cNvPr>
          <p:cNvSpPr/>
          <p:nvPr/>
        </p:nvSpPr>
        <p:spPr>
          <a:xfrm>
            <a:off x="0" y="0"/>
            <a:ext cx="12191752" cy="6858148"/>
          </a:xfrm>
          <a:custGeom>
            <a:avLst/>
            <a:gdLst>
              <a:gd name="connsiteX0" fmla="*/ 0 w 12191752"/>
              <a:gd name="connsiteY0" fmla="*/ 0 h 6858148"/>
              <a:gd name="connsiteX1" fmla="*/ 12191753 w 12191752"/>
              <a:gd name="connsiteY1" fmla="*/ 0 h 6858148"/>
              <a:gd name="connsiteX2" fmla="*/ 12191753 w 12191752"/>
              <a:gd name="connsiteY2" fmla="*/ 6858149 h 6858148"/>
              <a:gd name="connsiteX3" fmla="*/ 0 w 12191752"/>
              <a:gd name="connsiteY3" fmla="*/ 6858149 h 6858148"/>
            </a:gdLst>
            <a:ahLst/>
            <a:cxnLst>
              <a:cxn ang="0">
                <a:pos x="connsiteX0" y="connsiteY0"/>
              </a:cxn>
              <a:cxn ang="0">
                <a:pos x="connsiteX1" y="connsiteY1"/>
              </a:cxn>
              <a:cxn ang="0">
                <a:pos x="connsiteX2" y="connsiteY2"/>
              </a:cxn>
              <a:cxn ang="0">
                <a:pos x="connsiteX3" y="connsiteY3"/>
              </a:cxn>
            </a:cxnLst>
            <a:rect l="l" t="t" r="r" b="b"/>
            <a:pathLst>
              <a:path w="12191752" h="6858148">
                <a:moveTo>
                  <a:pt x="0" y="0"/>
                </a:moveTo>
                <a:lnTo>
                  <a:pt x="12191753" y="0"/>
                </a:lnTo>
                <a:lnTo>
                  <a:pt x="12191753" y="6858149"/>
                </a:lnTo>
                <a:lnTo>
                  <a:pt x="0" y="6858149"/>
                </a:lnTo>
                <a:close/>
              </a:path>
            </a:pathLst>
          </a:custGeom>
          <a:noFill/>
          <a:ln w="495" cap="flat">
            <a:noFill/>
            <a:prstDash val="solid"/>
            <a:miter/>
          </a:ln>
        </p:spPr>
        <p:txBody>
          <a:bodyPr rtlCol="0" anchor="ctr"/>
          <a:lstStyle/>
          <a:p>
            <a:endParaRPr lang="es-CO"/>
          </a:p>
        </p:txBody>
      </p:sp>
      <p:sp>
        <p:nvSpPr>
          <p:cNvPr id="4" name="CuadroTexto 3">
            <a:extLst>
              <a:ext uri="{FF2B5EF4-FFF2-40B4-BE49-F238E27FC236}">
                <a16:creationId xmlns:a16="http://schemas.microsoft.com/office/drawing/2014/main" id="{8784BFE2-6A0D-768A-05DE-ED90E447CFD2}"/>
              </a:ext>
            </a:extLst>
          </p:cNvPr>
          <p:cNvSpPr txBox="1"/>
          <p:nvPr/>
        </p:nvSpPr>
        <p:spPr>
          <a:xfrm>
            <a:off x="3590012" y="2290227"/>
            <a:ext cx="5445704" cy="1569660"/>
          </a:xfrm>
          <a:prstGeom prst="rect">
            <a:avLst/>
          </a:prstGeom>
          <a:noFill/>
        </p:spPr>
        <p:txBody>
          <a:bodyPr wrap="square" rtlCol="0">
            <a:spAutoFit/>
          </a:bodyPr>
          <a:lstStyle/>
          <a:p>
            <a:pPr algn="ctr"/>
            <a:r>
              <a:rPr lang="es-CO" sz="9600" b="1" i="1">
                <a:solidFill>
                  <a:schemeClr val="bg1"/>
                </a:solidFill>
                <a:latin typeface="Alata" panose="00000500000000000000"/>
              </a:rPr>
              <a:t>GRACIAS</a:t>
            </a:r>
            <a:endParaRPr lang="es-CO" sz="9600" b="1" i="1" dirty="0">
              <a:solidFill>
                <a:schemeClr val="bg1"/>
              </a:solidFill>
              <a:latin typeface="Alata" panose="00000500000000000000"/>
            </a:endParaRPr>
          </a:p>
        </p:txBody>
      </p:sp>
      <p:pic>
        <p:nvPicPr>
          <p:cNvPr id="5" name="Imagen 4">
            <a:extLst>
              <a:ext uri="{FF2B5EF4-FFF2-40B4-BE49-F238E27FC236}">
                <a16:creationId xmlns:a16="http://schemas.microsoft.com/office/drawing/2014/main" id="{3D9CAADB-718B-1CFF-6F3B-B4A70A6711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2465" y="4838918"/>
            <a:ext cx="1066822" cy="1346104"/>
          </a:xfrm>
          <a:prstGeom prst="rect">
            <a:avLst/>
          </a:prstGeom>
        </p:spPr>
      </p:pic>
    </p:spTree>
    <p:extLst>
      <p:ext uri="{BB962C8B-B14F-4D97-AF65-F5344CB8AC3E}">
        <p14:creationId xmlns:p14="http://schemas.microsoft.com/office/powerpoint/2010/main" val="1893560666"/>
      </p:ext>
    </p:extLst>
  </p:cSld>
  <p:clrMapOvr>
    <a:masterClrMapping/>
  </p:clrMapOvr>
  <p:transition spd="slow">
    <p:push/>
  </p:transition>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2900</TotalTime>
  <Words>1746</Words>
  <Application>Microsoft Office PowerPoint</Application>
  <PresentationFormat>Panorámica</PresentationFormat>
  <Paragraphs>167</Paragraphs>
  <Slides>12</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12</vt:i4>
      </vt:variant>
    </vt:vector>
  </HeadingPairs>
  <TitlesOfParts>
    <vt:vector size="19" baseType="lpstr">
      <vt:lpstr>Alata</vt:lpstr>
      <vt:lpstr>Arial</vt:lpstr>
      <vt:lpstr>Calibri</vt:lpstr>
      <vt:lpstr>Calibri Light</vt:lpstr>
      <vt:lpstr>Futura Bk BT</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Dario Adolfo Barros Molina</dc:creator>
  <cp:lastModifiedBy>Victor Ismael Gandia Bolaño</cp:lastModifiedBy>
  <cp:revision>202</cp:revision>
  <dcterms:created xsi:type="dcterms:W3CDTF">2024-01-05T18:00:34Z</dcterms:created>
  <dcterms:modified xsi:type="dcterms:W3CDTF">2026-08-26T16:34:16Z</dcterms:modified>
</cp:coreProperties>
</file>